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147482655" r:id="rId5"/>
    <p:sldId id="2147482666" r:id="rId6"/>
    <p:sldId id="2147482628" r:id="rId7"/>
    <p:sldId id="2147482687" r:id="rId8"/>
    <p:sldId id="2147482630" r:id="rId9"/>
    <p:sldId id="2147482681" r:id="rId10"/>
    <p:sldId id="2147482692" r:id="rId11"/>
    <p:sldId id="2147482693" r:id="rId12"/>
    <p:sldId id="2147482695" r:id="rId13"/>
    <p:sldId id="2147482668" r:id="rId14"/>
    <p:sldId id="2147482694" r:id="rId15"/>
    <p:sldId id="2147482669" r:id="rId16"/>
    <p:sldId id="2147482662" r:id="rId17"/>
    <p:sldId id="2147482691" r:id="rId18"/>
    <p:sldId id="2147482684" r:id="rId19"/>
    <p:sldId id="2147482642" r:id="rId20"/>
    <p:sldId id="2147482671" r:id="rId21"/>
    <p:sldId id="2147482696" r:id="rId22"/>
    <p:sldId id="2147482640" r:id="rId23"/>
    <p:sldId id="2147482673" r:id="rId24"/>
    <p:sldId id="2147482646" r:id="rId25"/>
  </p:sldIdLst>
  <p:sldSz cx="12192000" cy="6858000"/>
  <p:notesSz cx="6807200" cy="9939338"/>
  <p:custDataLst>
    <p:tags r:id="rId2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計画提案書" id="{E0085FC8-0027-4C3D-8B13-012EF24B865E}">
          <p14:sldIdLst>
            <p14:sldId id="2147482655"/>
            <p14:sldId id="2147482666"/>
            <p14:sldId id="2147482628"/>
          </p14:sldIdLst>
        </p14:section>
        <p14:section name="計画提案概要" id="{33E3EAD1-169C-4CE2-B84E-0F2DE7CD3467}">
          <p14:sldIdLst>
            <p14:sldId id="2147482687"/>
            <p14:sldId id="2147482630"/>
            <p14:sldId id="2147482681"/>
          </p14:sldIdLst>
        </p14:section>
        <p14:section name="取組の全体像" id="{56365F7A-D7B7-47E4-9619-094ED20288C9}">
          <p14:sldIdLst>
            <p14:sldId id="2147482692"/>
          </p14:sldIdLst>
        </p14:section>
        <p14:section name="取組の詳細" id="{5BA354D4-E0AF-4B10-B132-C55A20BCB3A1}">
          <p14:sldIdLst>
            <p14:sldId id="2147482693"/>
            <p14:sldId id="2147482695"/>
          </p14:sldIdLst>
        </p14:section>
        <p14:section name="ゼロエミ地区におけるGHG排出状況" id="{68CDB5E6-962F-47C2-AEAD-77235E163E75}">
          <p14:sldIdLst>
            <p14:sldId id="2147482668"/>
            <p14:sldId id="2147482694"/>
          </p14:sldIdLst>
        </p14:section>
        <p14:section name="GHG排出量削減の取組" id="{3F9DF3F1-F846-40FB-BEEB-8724B9A0AE10}">
          <p14:sldIdLst>
            <p14:sldId id="2147482669"/>
            <p14:sldId id="2147482662"/>
            <p14:sldId id="2147482691"/>
            <p14:sldId id="2147482684"/>
            <p14:sldId id="2147482642"/>
          </p14:sldIdLst>
        </p14:section>
        <p14:section name="スケジュール・実施体制等" id="{FBC0E15C-EDEE-48DB-8CEE-E7604FD9A7C3}">
          <p14:sldIdLst>
            <p14:sldId id="2147482671"/>
            <p14:sldId id="2147482696"/>
            <p14:sldId id="2147482640"/>
          </p14:sldIdLst>
        </p14:section>
        <p14:section name="事業費・補助申請額見積" id="{2D0497DD-8547-4B79-B983-0555E70CE472}">
          <p14:sldIdLst>
            <p14:sldId id="2147482673"/>
            <p14:sldId id="21474826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B02E8A00-EBA2-E5D7-32DC-F4D760940893}" name="東京都" initials="T" userId="東京都" providerId="None"/>
  <p188:author id="{7A9AC0BA-6760-A83D-1CDA-5D8A3B504B75}" name="DTC" initials="MT" userId="DT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03864"/>
    <a:srgbClr val="FFFFFF"/>
    <a:srgbClr val="44546A"/>
    <a:srgbClr val="DAE3F3"/>
    <a:srgbClr val="1F4E79"/>
    <a:srgbClr val="5B9BD5"/>
    <a:srgbClr val="F2F2F2"/>
    <a:srgbClr val="43B02A"/>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15" autoAdjust="0"/>
  </p:normalViewPr>
  <p:slideViewPr>
    <p:cSldViewPr>
      <p:cViewPr varScale="1">
        <p:scale>
          <a:sx n="74" d="100"/>
          <a:sy n="74" d="100"/>
        </p:scale>
        <p:origin x="1013" y="283"/>
      </p:cViewPr>
      <p:guideLst>
        <p:guide orient="horz" pos="2160"/>
        <p:guide pos="3840"/>
      </p:guideLst>
    </p:cSldViewPr>
  </p:slideViewPr>
  <p:notesTextViewPr>
    <p:cViewPr>
      <p:scale>
        <a:sx n="1" d="1"/>
        <a:sy n="1" d="1"/>
      </p:scale>
      <p:origin x="0" y="0"/>
    </p:cViewPr>
  </p:notesTextViewPr>
  <p:sorterViewPr>
    <p:cViewPr>
      <p:scale>
        <a:sx n="100" d="100"/>
        <a:sy n="100" d="100"/>
      </p:scale>
      <p:origin x="0" y="-1107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22043193957728E-2"/>
          <c:y val="6.4086442452414627E-2"/>
          <c:w val="0.89929011553633453"/>
          <c:h val="0.6482653309604165"/>
        </c:manualLayout>
      </c:layout>
      <c:barChart>
        <c:barDir val="col"/>
        <c:grouping val="clustered"/>
        <c:varyColors val="0"/>
        <c:ser>
          <c:idx val="1"/>
          <c:order val="1"/>
          <c:tx>
            <c:strRef>
              <c:f>Sheet1!$A$3</c:f>
              <c:strCache>
                <c:ptCount val="1"/>
                <c:pt idx="0">
                  <c:v>GHG排出量目標（t-CO2/年）</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Sheet1!$B$1:$AC$1</c:f>
              <c:strCache>
                <c:ptCount val="28"/>
                <c:pt idx="0">
                  <c:v>2023</c:v>
                </c:pt>
                <c:pt idx="1">
                  <c:v>列1</c:v>
                </c:pt>
                <c:pt idx="2">
                  <c:v>列2</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strCache>
            </c:strRef>
          </c:cat>
          <c:val>
            <c:numRef>
              <c:f>Sheet1!$B$3:$AC$3</c:f>
              <c:numCache>
                <c:formatCode>General</c:formatCode>
                <c:ptCount val="28"/>
                <c:pt idx="7">
                  <c:v>370</c:v>
                </c:pt>
                <c:pt idx="12">
                  <c:v>280</c:v>
                </c:pt>
              </c:numCache>
            </c:numRef>
          </c:val>
          <c:extLst>
            <c:ext xmlns:c16="http://schemas.microsoft.com/office/drawing/2014/chart" uri="{C3380CC4-5D6E-409C-BE32-E72D297353CC}">
              <c16:uniqueId val="{00000000-26A7-4F75-9946-B0593E352E5C}"/>
            </c:ext>
          </c:extLst>
        </c:ser>
        <c:dLbls>
          <c:showLegendKey val="0"/>
          <c:showVal val="1"/>
          <c:showCatName val="0"/>
          <c:showSerName val="0"/>
          <c:showPercent val="0"/>
          <c:showBubbleSize val="0"/>
        </c:dLbls>
        <c:gapWidth val="25"/>
        <c:axId val="1212293792"/>
        <c:axId val="1212301952"/>
      </c:barChart>
      <c:lineChart>
        <c:grouping val="standard"/>
        <c:varyColors val="0"/>
        <c:ser>
          <c:idx val="0"/>
          <c:order val="0"/>
          <c:tx>
            <c:strRef>
              <c:f>Sheet1!$A$2</c:f>
              <c:strCache>
                <c:ptCount val="1"/>
                <c:pt idx="0">
                  <c:v>GHG排出量（t-CO2/年）</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2.2260797437698866E-3"/>
                  <c:y val="-4.8134949679395127E-2"/>
                </c:manualLayout>
              </c:layout>
              <c:tx>
                <c:rich>
                  <a:bodyPr rot="0" spcFirstLastPara="1" vertOverflow="ellipsis" vert="horz" wrap="square" lIns="38100" tIns="19050" rIns="38100" bIns="19050" anchor="ctr" anchorCtr="1">
                    <a:noAutofit/>
                  </a:bodyPr>
                  <a:lstStyle/>
                  <a:p>
                    <a:pPr>
                      <a:defRPr lang="ja-JP" sz="1050" b="1" i="0" u="none" strike="noStrike" kern="1200" baseline="0">
                        <a:solidFill>
                          <a:schemeClr val="tx1">
                            <a:lumMod val="75000"/>
                            <a:lumOff val="25000"/>
                          </a:schemeClr>
                        </a:solidFill>
                        <a:latin typeface="+mn-lt"/>
                        <a:ea typeface="+mn-ea"/>
                        <a:cs typeface="+mn-cs"/>
                      </a:defRPr>
                    </a:pPr>
                    <a:r>
                      <a:rPr lang="en-US" altLang="ja-JP" sz="1050"/>
                      <a:t>A</a:t>
                    </a:r>
                    <a:r>
                      <a:rPr lang="ja-JP" altLang="en-US" sz="1050"/>
                      <a:t>（</a:t>
                    </a:r>
                    <a:r>
                      <a:rPr lang="en-US" altLang="ja-JP" sz="1050"/>
                      <a:t>t-CO2</a:t>
                    </a:r>
                    <a:r>
                      <a:rPr lang="ja-JP" altLang="en-US" sz="1050"/>
                      <a:t>）</a:t>
                    </a:r>
                    <a:endParaRPr lang="en-US" altLang="ja-JP" sz="1050"/>
                  </a:p>
                </c:rich>
              </c:tx>
              <c:spPr>
                <a:noFill/>
                <a:ln>
                  <a:noFill/>
                </a:ln>
                <a:effectLst/>
              </c:spPr>
              <c:txPr>
                <a:bodyPr rot="0" spcFirstLastPara="1" vertOverflow="ellipsis" vert="horz" wrap="square" lIns="38100" tIns="19050" rIns="38100" bIns="19050" anchor="ctr" anchorCtr="1">
                  <a:noAutofit/>
                </a:bodyPr>
                <a:lstStyle/>
                <a:p>
                  <a:pPr>
                    <a:defRPr lang="ja-JP" sz="1050" b="1" i="0" u="none" strike="noStrike" kern="1200" baseline="0">
                      <a:solidFill>
                        <a:schemeClr val="tx1">
                          <a:lumMod val="75000"/>
                          <a:lumOff val="25000"/>
                        </a:schemeClr>
                      </a:solidFill>
                      <a:latin typeface="+mn-lt"/>
                      <a:ea typeface="+mn-ea"/>
                      <a:cs typeface="+mn-cs"/>
                    </a:defRPr>
                  </a:pPr>
                  <a:endParaRPr lang="en-US" altLang="ja-JP"/>
                </a:p>
              </c:txPr>
              <c:showLegendKey val="0"/>
              <c:showVal val="1"/>
              <c:showCatName val="0"/>
              <c:showSerName val="0"/>
              <c:showPercent val="0"/>
              <c:showBubbleSize val="0"/>
              <c:extLst>
                <c:ext xmlns:c15="http://schemas.microsoft.com/office/drawing/2012/chart" uri="{CE6537A1-D6FC-4f65-9D91-7224C49458BB}">
                  <c15:layout>
                    <c:manualLayout>
                      <c:w val="0.14229661945088337"/>
                      <c:h val="0.19959959133722513"/>
                    </c:manualLayout>
                  </c15:layout>
                  <c15:showDataLabelsRange val="0"/>
                </c:ext>
                <c:ext xmlns:c16="http://schemas.microsoft.com/office/drawing/2014/chart" uri="{C3380CC4-5D6E-409C-BE32-E72D297353CC}">
                  <c16:uniqueId val="{00000004-26A7-4F75-9946-B0593E352E5C}"/>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chemeClr val="accent5"/>
                </a:solidFill>
                <a:prstDash val="dash"/>
              </a:ln>
              <a:effectLst/>
            </c:spPr>
            <c:trendlineType val="linear"/>
            <c:dispRSqr val="0"/>
            <c:dispEq val="0"/>
          </c:trendline>
          <c:cat>
            <c:strRef>
              <c:f>Sheet1!$B$1:$AC$1</c:f>
              <c:strCache>
                <c:ptCount val="28"/>
                <c:pt idx="0">
                  <c:v>2023</c:v>
                </c:pt>
                <c:pt idx="1">
                  <c:v>列1</c:v>
                </c:pt>
                <c:pt idx="2">
                  <c:v>列2</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strCache>
            </c:strRef>
          </c:cat>
          <c:val>
            <c:numRef>
              <c:f>Sheet1!$B$2:$AC$2</c:f>
              <c:numCache>
                <c:formatCode>General</c:formatCode>
                <c:ptCount val="28"/>
                <c:pt idx="0">
                  <c:v>500</c:v>
                </c:pt>
                <c:pt idx="27">
                  <c:v>0</c:v>
                </c:pt>
              </c:numCache>
            </c:numRef>
          </c:val>
          <c:smooth val="0"/>
          <c:extLst>
            <c:ext xmlns:c16="http://schemas.microsoft.com/office/drawing/2014/chart" uri="{C3380CC4-5D6E-409C-BE32-E72D297353CC}">
              <c16:uniqueId val="{00000002-26A7-4F75-9946-B0593E352E5C}"/>
            </c:ext>
          </c:extLst>
        </c:ser>
        <c:dLbls>
          <c:showLegendKey val="0"/>
          <c:showVal val="1"/>
          <c:showCatName val="0"/>
          <c:showSerName val="0"/>
          <c:showPercent val="0"/>
          <c:showBubbleSize val="0"/>
        </c:dLbls>
        <c:marker val="1"/>
        <c:smooth val="0"/>
        <c:axId val="1212293792"/>
        <c:axId val="1212301952"/>
      </c:lineChart>
      <c:catAx>
        <c:axId val="1212293792"/>
        <c:scaling>
          <c:orientation val="minMax"/>
        </c:scaling>
        <c:delete val="1"/>
        <c:axPos val="b"/>
        <c:numFmt formatCode="General" sourceLinked="1"/>
        <c:majorTickMark val="none"/>
        <c:minorTickMark val="none"/>
        <c:tickLblPos val="nextTo"/>
        <c:crossAx val="1212301952"/>
        <c:crosses val="autoZero"/>
        <c:auto val="1"/>
        <c:lblAlgn val="ctr"/>
        <c:lblOffset val="100"/>
        <c:noMultiLvlLbl val="0"/>
      </c:catAx>
      <c:valAx>
        <c:axId val="1212301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n-lt"/>
                <a:ea typeface="+mn-ea"/>
                <a:cs typeface="+mn-cs"/>
              </a:defRPr>
            </a:pPr>
            <a:endParaRPr lang="ja-JP"/>
          </a:p>
        </c:txPr>
        <c:crossAx val="1212293792"/>
        <c:crosses val="autoZero"/>
        <c:crossBetween val="between"/>
      </c:valAx>
      <c:spPr>
        <a:noFill/>
        <a:ln w="25400">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2F453C2-25D2-40E5-B7ED-13A0FE0153CE}" type="datetimeFigureOut">
              <a:rPr kumimoji="1" lang="ja-JP" altLang="en-US" smtClean="0"/>
              <a:t>2025/10/20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9C0CBB5-FD78-4CAA-8E94-3B5DE0AB9FA7}" type="slidenum">
              <a:rPr kumimoji="1" lang="ja-JP" altLang="en-US" smtClean="0"/>
              <a:t>‹#›</a:t>
            </a:fld>
            <a:endParaRPr kumimoji="1" lang="ja-JP" altLang="en-US"/>
          </a:p>
        </p:txBody>
      </p:sp>
    </p:spTree>
    <p:extLst>
      <p:ext uri="{BB962C8B-B14F-4D97-AF65-F5344CB8AC3E}">
        <p14:creationId xmlns:p14="http://schemas.microsoft.com/office/powerpoint/2010/main" val="19694913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C0CBB5-FD78-4CAA-8E94-3B5DE0AB9FA7}" type="slidenum">
              <a:rPr kumimoji="1" lang="ja-JP" altLang="en-US" smtClean="0"/>
              <a:t>5</a:t>
            </a:fld>
            <a:endParaRPr kumimoji="1" lang="ja-JP" altLang="en-US"/>
          </a:p>
        </p:txBody>
      </p:sp>
    </p:spTree>
    <p:extLst>
      <p:ext uri="{BB962C8B-B14F-4D97-AF65-F5344CB8AC3E}">
        <p14:creationId xmlns:p14="http://schemas.microsoft.com/office/powerpoint/2010/main" val="47391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C0CBB5-FD78-4CAA-8E94-3B5DE0AB9FA7}" type="slidenum">
              <a:rPr kumimoji="1" lang="ja-JP" altLang="en-US" smtClean="0"/>
              <a:t>6</a:t>
            </a:fld>
            <a:endParaRPr kumimoji="1" lang="ja-JP" altLang="en-US"/>
          </a:p>
        </p:txBody>
      </p:sp>
    </p:spTree>
    <p:extLst>
      <p:ext uri="{BB962C8B-B14F-4D97-AF65-F5344CB8AC3E}">
        <p14:creationId xmlns:p14="http://schemas.microsoft.com/office/powerpoint/2010/main" val="2200665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702424" y="1"/>
            <a:ext cx="9651379" cy="717985"/>
          </a:xfrm>
        </p:spPr>
        <p:txBody>
          <a:bodyPr>
            <a:noAutofit/>
          </a:bodyPr>
          <a:lstStyle>
            <a:lvl1pPr>
              <a:defRPr sz="3200" b="1">
                <a:solidFill>
                  <a:schemeClr val="accent5">
                    <a:lumMod val="50000"/>
                  </a:schemeClr>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9448800" y="6492874"/>
            <a:ext cx="2743200" cy="365125"/>
          </a:xfrm>
        </p:spPr>
        <p:txBody>
          <a:bodyPr/>
          <a:lstStyle>
            <a:lvl1pPr>
              <a:defRPr sz="1400" b="1">
                <a:solidFill>
                  <a:schemeClr val="tx1">
                    <a:lumMod val="75000"/>
                    <a:lumOff val="25000"/>
                  </a:schemeClr>
                </a:solidFill>
                <a:latin typeface="Yu Gothic UI" panose="020B0500000000000000" pitchFamily="50" charset="-128"/>
                <a:ea typeface="Yu Gothic UI" panose="020B0500000000000000" pitchFamily="50" charset="-128"/>
              </a:defRPr>
            </a:lvl1pPr>
          </a:lstStyle>
          <a:p>
            <a:fld id="{F1318789-6D13-4837-B31B-63BA5D39B425}" type="slidenum">
              <a:rPr lang="ja-JP" altLang="en-US" smtClean="0"/>
              <a:pPr/>
              <a:t>‹#›</a:t>
            </a:fld>
            <a:endParaRPr lang="ja-JP" altLang="en-US"/>
          </a:p>
        </p:txBody>
      </p:sp>
      <p:sp>
        <p:nvSpPr>
          <p:cNvPr id="7" name="正方形/長方形 6"/>
          <p:cNvSpPr/>
          <p:nvPr userDrawn="1"/>
        </p:nvSpPr>
        <p:spPr>
          <a:xfrm>
            <a:off x="0" y="717987"/>
            <a:ext cx="1219200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8">
              <a:defRPr/>
            </a:pPr>
            <a:endParaRPr kumimoji="1" lang="ja-JP" altLang="en-US" sz="1800">
              <a:solidFill>
                <a:prstClr val="white"/>
              </a:solidFill>
              <a:latin typeface="Yu Gothic UI" panose="020B0500000000000000" pitchFamily="50" charset="-128"/>
              <a:ea typeface="Yu Gothic UI" panose="020B0500000000000000" pitchFamily="50" charset="-128"/>
            </a:endParaRPr>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900" y="173518"/>
            <a:ext cx="1324747" cy="544470"/>
          </a:xfrm>
          <a:prstGeom prst="rect">
            <a:avLst/>
          </a:prstGeom>
        </p:spPr>
      </p:pic>
    </p:spTree>
    <p:extLst>
      <p:ext uri="{BB962C8B-B14F-4D97-AF65-F5344CB8AC3E}">
        <p14:creationId xmlns:p14="http://schemas.microsoft.com/office/powerpoint/2010/main" val="1004178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DF89790-0DB0-8301-9EB5-CF77AB4D21D8}"/>
              </a:ext>
            </a:extLst>
          </p:cNvPr>
          <p:cNvGraphicFramePr>
            <a:graphicFrameLocks noChangeAspect="1"/>
          </p:cNvGraphicFramePr>
          <p:nvPr userDrawn="1">
            <p:custDataLst>
              <p:tags r:id="rId3"/>
            </p:custDataLst>
            <p:extLst>
              <p:ext uri="{D42A27DB-BD31-4B8C-83A1-F6EECF244321}">
                <p14:modId xmlns:p14="http://schemas.microsoft.com/office/powerpoint/2010/main" val="2494017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06" imgH="306" progId="TCLayout.ActiveDocument.1">
                  <p:embed/>
                </p:oleObj>
              </mc:Choice>
              <mc:Fallback>
                <p:oleObj name="think-cellスライド" r:id="rId4" imgW="306" imgH="306" progId="TCLayout.ActiveDocument.1">
                  <p:embed/>
                  <p:pic>
                    <p:nvPicPr>
                      <p:cNvPr id="8" name="think-cell data - do not delete" hidden="1">
                        <a:extLst>
                          <a:ext uri="{FF2B5EF4-FFF2-40B4-BE49-F238E27FC236}">
                            <a16:creationId xmlns:a16="http://schemas.microsoft.com/office/drawing/2014/main" id="{DDF89790-0DB0-8301-9EB5-CF77AB4D21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Yu Gothic UI" panose="020B0500000000000000" pitchFamily="50" charset="-128"/>
                <a:ea typeface="Yu Gothic UI" panose="020B0500000000000000" pitchFamily="50" charset="-128"/>
              </a:defRPr>
            </a:lvl1pPr>
          </a:lstStyle>
          <a:p>
            <a:fld id="{7F6DDE22-2FD5-4B65-9B4E-29A4697E8704}" type="datetime1">
              <a:rPr lang="ja-JP" altLang="en-US" smtClean="0"/>
              <a:pPr/>
              <a:t>2025/10/20</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Yu Gothic UI" panose="020B0500000000000000" pitchFamily="50" charset="-128"/>
                <a:ea typeface="Yu Gothic UI"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Yu Gothic UI" panose="020B0500000000000000" pitchFamily="50" charset="-128"/>
                <a:ea typeface="Yu Gothic UI" panose="020B0500000000000000" pitchFamily="50" charset="-128"/>
              </a:defRPr>
            </a:lvl1pPr>
          </a:lstStyle>
          <a:p>
            <a:fld id="{B5EC8E17-AF17-4912-91DD-7487B5A73399}" type="slidenum">
              <a:rPr lang="ja-JP" altLang="en-US" smtClean="0"/>
              <a:pPr/>
              <a:t>‹#›</a:t>
            </a:fld>
            <a:endParaRPr lang="ja-JP" altLang="en-US"/>
          </a:p>
        </p:txBody>
      </p:sp>
    </p:spTree>
    <p:extLst>
      <p:ext uri="{BB962C8B-B14F-4D97-AF65-F5344CB8AC3E}">
        <p14:creationId xmlns:p14="http://schemas.microsoft.com/office/powerpoint/2010/main" val="471733537"/>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Yu Gothic UI" panose="020B0500000000000000" pitchFamily="50" charset="-128"/>
          <a:ea typeface="Yu Gothic UI" panose="020B05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Yu Gothic UI" panose="020B0500000000000000" pitchFamily="50" charset="-128"/>
          <a:ea typeface="Yu Gothic UI" panose="020B05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panose="020B0500000000000000" pitchFamily="50" charset="-128"/>
          <a:ea typeface="Yu Gothic UI" panose="020B05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panose="020B0500000000000000" pitchFamily="50" charset="-128"/>
          <a:ea typeface="Yu Gothic UI" panose="020B05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aps.gsi.go.jp/help/intro/index.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hyperlink" Target="https://www.kankyo1.metro.tokyo.lg.jp/dbook/202504/zeroemission-tokyo-beyond-carbon-half/" TargetMode="Externa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AB2B0-6AA8-F4E2-F77D-4C4EE73C1D8F}"/>
              </a:ext>
            </a:extLst>
          </p:cNvPr>
          <p:cNvSpPr>
            <a:spLocks noGrp="1"/>
          </p:cNvSpPr>
          <p:nvPr>
            <p:ph type="title"/>
          </p:nvPr>
        </p:nvSpPr>
        <p:spPr/>
        <p:txBody>
          <a:bodyPr/>
          <a:lstStyle/>
          <a:p>
            <a:r>
              <a:rPr kumimoji="1" lang="ja-JP" altLang="en-US" dirty="0"/>
              <a:t>計画提案書作成に際しての留意事項</a:t>
            </a:r>
          </a:p>
        </p:txBody>
      </p:sp>
      <p:sp>
        <p:nvSpPr>
          <p:cNvPr id="3" name="スライド番号プレースホルダー 2">
            <a:extLst>
              <a:ext uri="{FF2B5EF4-FFF2-40B4-BE49-F238E27FC236}">
                <a16:creationId xmlns:a16="http://schemas.microsoft.com/office/drawing/2014/main" id="{DDF825A1-0F0E-FED4-92E3-33B65F3546C1}"/>
              </a:ext>
            </a:extLst>
          </p:cNvPr>
          <p:cNvSpPr>
            <a:spLocks noGrp="1"/>
          </p:cNvSpPr>
          <p:nvPr>
            <p:ph type="sldNum" sz="quarter" idx="12"/>
          </p:nvPr>
        </p:nvSpPr>
        <p:spPr/>
        <p:txBody>
          <a:bodyPr/>
          <a:lstStyle/>
          <a:p>
            <a:fld id="{F1318789-6D13-4837-B31B-63BA5D39B425}" type="slidenum">
              <a:rPr lang="ja-JP" altLang="en-US" smtClean="0"/>
              <a:pPr/>
              <a:t>1</a:t>
            </a:fld>
            <a:endParaRPr lang="ja-JP" altLang="en-US"/>
          </a:p>
        </p:txBody>
      </p:sp>
      <p:sp>
        <p:nvSpPr>
          <p:cNvPr id="4" name="Rectangle 3">
            <a:extLst>
              <a:ext uri="{FF2B5EF4-FFF2-40B4-BE49-F238E27FC236}">
                <a16:creationId xmlns:a16="http://schemas.microsoft.com/office/drawing/2014/main" id="{F0EF8351-2CFA-D129-BC36-0C6A0C8FF7A6}"/>
              </a:ext>
            </a:extLst>
          </p:cNvPr>
          <p:cNvSpPr>
            <a:spLocks noChangeArrowheads="1"/>
          </p:cNvSpPr>
          <p:nvPr/>
        </p:nvSpPr>
        <p:spPr bwMode="auto">
          <a:xfrm>
            <a:off x="609600" y="1053000"/>
            <a:ext cx="10972801" cy="5508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使用ソフト・ファイルサイズ</a:t>
            </a:r>
            <a:endParaRPr kumimoji="0"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Microsoft PowerPoint</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ファイルサイズ：</a:t>
            </a:r>
            <a:r>
              <a:rPr kumimoji="0" lang="ja-JP" altLang="en-US" sz="1200" kern="0" dirty="0">
                <a:latin typeface="Yu Gothic UI" panose="020B0500000000000000" pitchFamily="50" charset="-128"/>
                <a:ea typeface="Yu Gothic UI" panose="020B0500000000000000" pitchFamily="50" charset="-128"/>
              </a:rPr>
              <a:t>補足</a:t>
            </a: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資料等を含め合計</a:t>
            </a:r>
            <a:r>
              <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30MB</a:t>
            </a: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以下</a:t>
            </a:r>
            <a:endPar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フォーマット</a:t>
            </a:r>
            <a:endParaRPr kumimoji="0"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本スライドは、ご提出時には削除してください。</a:t>
            </a:r>
            <a:endParaRPr kumimoji="0" lang="en-US" altLang="ja-JP" sz="1200" kern="0" dirty="0">
              <a:solidFill>
                <a:srgbClr val="000000"/>
              </a:solidFill>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kern="0" dirty="0">
                <a:solidFill>
                  <a:srgbClr val="000000"/>
                </a:solidFill>
                <a:latin typeface="Yu Gothic UI" panose="020B0500000000000000" pitchFamily="50" charset="-128"/>
                <a:ea typeface="Yu Gothic UI" panose="020B0500000000000000" pitchFamily="50" charset="-128"/>
              </a:rPr>
              <a:t>水</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色（</a:t>
            </a:r>
            <a:r>
              <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本オブジェクトと同色）の図形で囲まれた</a:t>
            </a:r>
            <a:r>
              <a:rPr kumimoji="0" lang="ja-JP" altLang="en-US" sz="1200" kern="0" dirty="0">
                <a:latin typeface="Yu Gothic UI" panose="020B0500000000000000" pitchFamily="50" charset="-128"/>
                <a:ea typeface="Yu Gothic UI" panose="020B0500000000000000" pitchFamily="50" charset="-128"/>
              </a:rPr>
              <a:t>説明</a:t>
            </a: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文</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は、記載にあたって留意すべき事項を付記したものです。ご提出時には削除してください。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kern="0" dirty="0">
                <a:solidFill>
                  <a:srgbClr val="000000"/>
                </a:solidFill>
                <a:latin typeface="Yu Gothic UI" panose="020B0500000000000000" pitchFamily="50" charset="-128"/>
                <a:ea typeface="Yu Gothic UI" panose="020B0500000000000000" pitchFamily="50" charset="-128"/>
              </a:rPr>
              <a:t>青字の箇所は、具体的な記載イメージを例示したものです。</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ご提出時には該当記載は削除し、ご提案に沿った内容を記載してください。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本フォーマットで規定されているスライド以外の補足スライドを追加される場合、または本フォーマット以外の補足資料を提出される場合、規定スライドのどの</a:t>
            </a:r>
            <a:r>
              <a:rPr kumimoji="0" lang="ja-JP" altLang="en-US" sz="1200" kern="0" dirty="0">
                <a:solidFill>
                  <a:srgbClr val="000000"/>
                </a:solidFill>
                <a:latin typeface="Yu Gothic UI" panose="020B0500000000000000" pitchFamily="50" charset="-128"/>
                <a:ea typeface="Yu Gothic UI" panose="020B0500000000000000" pitchFamily="50" charset="-128"/>
              </a:rPr>
              <a:t>部分</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に対応するスライド</a:t>
            </a:r>
            <a:r>
              <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資料か分かるよう、項目名等で対応関係を明確に示してください。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285750" marR="0" lvl="1"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ja-JP" altLang="en-US" sz="1200" b="1" kern="0" dirty="0">
                <a:solidFill>
                  <a:srgbClr val="000000"/>
                </a:solidFill>
                <a:latin typeface="Yu Gothic UI" panose="020B0500000000000000" pitchFamily="50" charset="-128"/>
                <a:ea typeface="Yu Gothic UI" panose="020B0500000000000000" pitchFamily="50" charset="-128"/>
              </a:rPr>
              <a:t>記載ルール</a:t>
            </a:r>
            <a:endParaRPr kumimoji="0"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スライド内本文の文字の大きさは</a:t>
            </a:r>
            <a:r>
              <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12pt</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以上を目安とし、フォントは「</a:t>
            </a:r>
            <a:r>
              <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Yu Gothic UI</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」で統一してください。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第三者が読んで内容が把握できる表現を心がけてください。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図表やイメージ、写真等を活用することで内容の具体性や視認性を高めてください。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その他</a:t>
            </a:r>
            <a:endParaRPr kumimoji="0"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ゼロエミッション地区に選定された場合、「⒈ 計画提案概要」は東京都環境局により原則公表されます。</a:t>
            </a:r>
            <a:endPar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endParaRPr>
          </a:p>
          <a:p>
            <a:pPr marL="742950" lvl="1" indent="-285750" defTabSz="457200">
              <a:spcBef>
                <a:spcPts val="600"/>
              </a:spcBef>
              <a:buFont typeface="Arial" panose="020B0604020202020204" pitchFamily="34" charset="0"/>
              <a:buChar char="•"/>
              <a:defRPr/>
            </a:pP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計画提案書（様式</a:t>
            </a:r>
            <a:r>
              <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2</a:t>
            </a: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）の作成に際して、ご不明点等がありましたら、事務局の連絡先（</a:t>
            </a:r>
            <a:r>
              <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zeroemitokyo_support@tohmatsu.co.jp</a:t>
            </a: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）までご連絡ください。</a:t>
            </a:r>
            <a:endPar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endParaRPr>
          </a:p>
          <a:p>
            <a:pPr marL="742950" lvl="1" indent="-285750" defTabSz="457200">
              <a:spcBef>
                <a:spcPts val="600"/>
              </a:spcBef>
              <a:buFont typeface="Arial" panose="020B0604020202020204" pitchFamily="34" charset="0"/>
              <a:buChar char="•"/>
              <a:defRPr/>
            </a:pPr>
            <a:r>
              <a:rPr kumimoji="0" lang="en-US" altLang="ja-JP" sz="1200" b="1" kern="0" dirty="0">
                <a:latin typeface="Yu Gothic UI" panose="020B0500000000000000" pitchFamily="50" charset="-128"/>
                <a:ea typeface="Yu Gothic UI" panose="020B0500000000000000" pitchFamily="50" charset="-128"/>
              </a:rPr>
              <a:t>CO</a:t>
            </a:r>
            <a:r>
              <a:rPr kumimoji="0" lang="en-US" altLang="ja-JP" sz="1200" b="1" kern="0" baseline="-25000" dirty="0">
                <a:latin typeface="Yu Gothic UI" panose="020B0500000000000000" pitchFamily="50" charset="-128"/>
                <a:ea typeface="Yu Gothic UI" panose="020B0500000000000000" pitchFamily="50" charset="-128"/>
              </a:rPr>
              <a:t>2</a:t>
            </a:r>
            <a:r>
              <a:rPr kumimoji="0" lang="ja-JP" altLang="en-US" sz="1200" b="1" kern="0" dirty="0">
                <a:latin typeface="Yu Gothic UI" panose="020B0500000000000000" pitchFamily="50" charset="-128"/>
                <a:ea typeface="Yu Gothic UI" panose="020B0500000000000000" pitchFamily="50" charset="-128"/>
              </a:rPr>
              <a:t>排出量、フロン類の排出量、</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削減量を算出する際に実績値が入手できない場合は、推計値を算出するための「</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排出量・削減量算出ツール（</a:t>
            </a:r>
            <a:r>
              <a:rPr kumimoji="0" lang="en-US" altLang="ja-JP" sz="1200" b="1" kern="0" dirty="0">
                <a:latin typeface="Yu Gothic UI" panose="020B0500000000000000" pitchFamily="50" charset="-128"/>
                <a:ea typeface="Yu Gothic UI" panose="020B0500000000000000" pitchFamily="50" charset="-128"/>
              </a:rPr>
              <a:t>excel</a:t>
            </a:r>
            <a:r>
              <a:rPr kumimoji="0" lang="ja-JP" altLang="en-US" sz="1200" b="1" kern="0" dirty="0">
                <a:latin typeface="Yu Gothic UI" panose="020B0500000000000000" pitchFamily="50" charset="-128"/>
                <a:ea typeface="Yu Gothic UI" panose="020B0500000000000000" pitchFamily="50" charset="-128"/>
              </a:rPr>
              <a:t>）」及び「</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排出量・削減量算出マニュアル（</a:t>
            </a:r>
            <a:r>
              <a:rPr kumimoji="0" lang="en-US" altLang="ja-JP" sz="1200" b="1" kern="0" dirty="0">
                <a:latin typeface="Yu Gothic UI" panose="020B0500000000000000" pitchFamily="50" charset="-128"/>
                <a:ea typeface="Yu Gothic UI" panose="020B0500000000000000" pitchFamily="50" charset="-128"/>
              </a:rPr>
              <a:t>ppt</a:t>
            </a:r>
            <a:r>
              <a:rPr kumimoji="0" lang="ja-JP" altLang="en-US" sz="1200" b="1" kern="0" dirty="0">
                <a:latin typeface="Yu Gothic UI" panose="020B0500000000000000" pitchFamily="50" charset="-128"/>
                <a:ea typeface="Yu Gothic UI" panose="020B0500000000000000" pitchFamily="50" charset="-128"/>
              </a:rPr>
              <a:t>）」を共有いたしますので、上記の事務局の連絡先までご連絡ください。</a:t>
            </a:r>
            <a:endParaRPr kumimoji="0" lang="en-US" altLang="ja-JP" sz="1200" b="1" kern="0" dirty="0">
              <a:latin typeface="Yu Gothic UI" panose="020B0500000000000000" pitchFamily="50" charset="-128"/>
              <a:ea typeface="Yu Gothic UI" panose="020B0500000000000000" pitchFamily="50" charset="-128"/>
            </a:endParaRPr>
          </a:p>
          <a:p>
            <a:pPr marL="742950" lvl="1" indent="-285750" defTabSz="457200">
              <a:spcBef>
                <a:spcPts val="600"/>
              </a:spcBef>
              <a:buFont typeface="Arial" panose="020B0604020202020204" pitchFamily="34" charset="0"/>
              <a:buChar char="•"/>
              <a:defRPr/>
            </a:pPr>
            <a:r>
              <a:rPr kumimoji="0" lang="en-US" altLang="ja-JP" sz="1200" b="1" kern="0" dirty="0">
                <a:latin typeface="Yu Gothic UI" panose="020B0500000000000000" pitchFamily="50" charset="-128"/>
                <a:ea typeface="Yu Gothic UI" panose="020B0500000000000000" pitchFamily="50" charset="-128"/>
              </a:rPr>
              <a:t>CO</a:t>
            </a:r>
            <a:r>
              <a:rPr kumimoji="0" lang="en-US" altLang="ja-JP" sz="1200" b="1" kern="0" baseline="-25000" dirty="0">
                <a:latin typeface="Yu Gothic UI" panose="020B0500000000000000" pitchFamily="50" charset="-128"/>
                <a:ea typeface="Yu Gothic UI" panose="020B0500000000000000" pitchFamily="50" charset="-128"/>
              </a:rPr>
              <a:t>2</a:t>
            </a:r>
            <a:r>
              <a:rPr kumimoji="0" lang="ja-JP" altLang="en-US" sz="1200" b="1" kern="0" dirty="0">
                <a:latin typeface="Yu Gothic UI" panose="020B0500000000000000" pitchFamily="50" charset="-128"/>
                <a:ea typeface="Yu Gothic UI" panose="020B0500000000000000" pitchFamily="50" charset="-128"/>
              </a:rPr>
              <a:t>排出量、フロン類の排出量、</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削減量の算出根拠等が分かる資料を、計画提案書と合わせて、別紙で提出してください。なお、「</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排出量・削減量算出ツール（</a:t>
            </a:r>
            <a:r>
              <a:rPr kumimoji="0" lang="en-US" altLang="ja-JP" sz="1200" b="1" kern="0" dirty="0">
                <a:latin typeface="Yu Gothic UI" panose="020B0500000000000000" pitchFamily="50" charset="-128"/>
                <a:ea typeface="Yu Gothic UI" panose="020B0500000000000000" pitchFamily="50" charset="-128"/>
              </a:rPr>
              <a:t>excel</a:t>
            </a:r>
            <a:r>
              <a:rPr kumimoji="0" lang="ja-JP" altLang="en-US" sz="1200" b="1" kern="0" dirty="0">
                <a:latin typeface="Yu Gothic UI" panose="020B0500000000000000" pitchFamily="50" charset="-128"/>
                <a:ea typeface="Yu Gothic UI" panose="020B0500000000000000" pitchFamily="50" charset="-128"/>
              </a:rPr>
              <a:t>）」を使用して算出した場合は、 「</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排出量・削減量算出ツール（</a:t>
            </a:r>
            <a:r>
              <a:rPr kumimoji="0" lang="en-US" altLang="ja-JP" sz="1200" b="1" kern="0" dirty="0">
                <a:latin typeface="Yu Gothic UI" panose="020B0500000000000000" pitchFamily="50" charset="-128"/>
                <a:ea typeface="Yu Gothic UI" panose="020B0500000000000000" pitchFamily="50" charset="-128"/>
              </a:rPr>
              <a:t>excel</a:t>
            </a:r>
            <a:r>
              <a:rPr kumimoji="0" lang="ja-JP" altLang="en-US" sz="1200" b="1" kern="0" dirty="0">
                <a:latin typeface="Yu Gothic UI" panose="020B0500000000000000" pitchFamily="50" charset="-128"/>
                <a:ea typeface="Yu Gothic UI" panose="020B0500000000000000" pitchFamily="50" charset="-128"/>
              </a:rPr>
              <a:t>）」も合わせて提出してください。</a:t>
            </a:r>
            <a:endParaRPr kumimoji="0" lang="en-US" altLang="ja-JP" sz="1200" b="1"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75547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C233313-5801-08E0-594F-2C11D8ECCDBB}"/>
              </a:ext>
            </a:extLst>
          </p:cNvPr>
          <p:cNvGraphicFramePr>
            <a:graphicFrameLocks noChangeAspect="1"/>
          </p:cNvGraphicFramePr>
          <p:nvPr>
            <p:custDataLst>
              <p:tags r:id="rId1"/>
            </p:custDataLst>
            <p:extLst>
              <p:ext uri="{D42A27DB-BD31-4B8C-83A1-F6EECF244321}">
                <p14:modId xmlns:p14="http://schemas.microsoft.com/office/powerpoint/2010/main" val="133380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EC233313-5801-08E0-594F-2C11D8ECCD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10</a:t>
            </a:fld>
            <a:endParaRPr lang="ja-JP" altLang="en-US"/>
          </a:p>
        </p:txBody>
      </p:sp>
      <p:sp>
        <p:nvSpPr>
          <p:cNvPr id="7" name="タイトル 3">
            <a:extLst>
              <a:ext uri="{FF2B5EF4-FFF2-40B4-BE49-F238E27FC236}">
                <a16:creationId xmlns:a16="http://schemas.microsoft.com/office/drawing/2014/main" id="{118F869E-D8FE-8293-8A73-69AE61518656}"/>
              </a:ext>
            </a:extLst>
          </p:cNvPr>
          <p:cNvSpPr txBox="1">
            <a:spLocks/>
          </p:cNvSpPr>
          <p:nvPr/>
        </p:nvSpPr>
        <p:spPr>
          <a:xfrm>
            <a:off x="1236000" y="2925908"/>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4</a:t>
            </a:r>
            <a:r>
              <a:rPr lang="ja-JP" altLang="en-US" dirty="0"/>
              <a:t>．ゼロエミ地区</a:t>
            </a:r>
            <a:r>
              <a:rPr lang="ja-JP" altLang="en-US"/>
              <a:t>における</a:t>
            </a:r>
            <a:r>
              <a:rPr lang="en-US" altLang="ja-JP" dirty="0"/>
              <a:t>GHG</a:t>
            </a:r>
            <a:r>
              <a:rPr lang="ja-JP" altLang="en-US" dirty="0"/>
              <a:t>排出状況</a:t>
            </a:r>
          </a:p>
        </p:txBody>
      </p:sp>
    </p:spTree>
    <p:extLst>
      <p:ext uri="{BB962C8B-B14F-4D97-AF65-F5344CB8AC3E}">
        <p14:creationId xmlns:p14="http://schemas.microsoft.com/office/powerpoint/2010/main" val="348245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0E3677C-AEAE-A79A-CCB6-7AAA7412817A}"/>
              </a:ext>
            </a:extLst>
          </p:cNvPr>
          <p:cNvGraphicFramePr>
            <a:graphicFrameLocks noChangeAspect="1"/>
          </p:cNvGraphicFramePr>
          <p:nvPr>
            <p:custDataLst>
              <p:tags r:id="rId1"/>
            </p:custDataLst>
            <p:extLst>
              <p:ext uri="{D42A27DB-BD31-4B8C-83A1-F6EECF244321}">
                <p14:modId xmlns:p14="http://schemas.microsoft.com/office/powerpoint/2010/main" val="1615507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8" name="think-cell data - do not delete" hidden="1">
                        <a:extLst>
                          <a:ext uri="{FF2B5EF4-FFF2-40B4-BE49-F238E27FC236}">
                            <a16:creationId xmlns:a16="http://schemas.microsoft.com/office/drawing/2014/main" id="{B0E3677C-AEAE-A79A-CCB6-7AAA741281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EF7073E-4669-BE50-C858-EF2E51E56C16}"/>
              </a:ext>
            </a:extLst>
          </p:cNvPr>
          <p:cNvSpPr>
            <a:spLocks noGrp="1"/>
          </p:cNvSpPr>
          <p:nvPr>
            <p:ph type="title"/>
          </p:nvPr>
        </p:nvSpPr>
        <p:spPr>
          <a:xfrm>
            <a:off x="1702423" y="1"/>
            <a:ext cx="9792000" cy="717985"/>
          </a:xfrm>
        </p:spPr>
        <p:txBody>
          <a:bodyPr vert="horz" lIns="91440" tIns="45720" rIns="91440" bIns="45720" rtlCol="0" anchor="ctr">
            <a:noAutofit/>
          </a:bodyPr>
          <a:lstStyle/>
          <a:p>
            <a:r>
              <a:rPr lang="en-US" altLang="ja-JP" sz="2000" dirty="0"/>
              <a:t>【</a:t>
            </a:r>
            <a:r>
              <a:rPr lang="ja-JP" altLang="en-US" sz="2000" dirty="0"/>
              <a:t>ゼロエミ地区における</a:t>
            </a:r>
            <a:r>
              <a:rPr lang="en-US" altLang="ja-JP" sz="2000" dirty="0"/>
              <a:t>GHG</a:t>
            </a:r>
            <a:r>
              <a:rPr lang="ja-JP" altLang="en-US" sz="2000" dirty="0"/>
              <a:t>排出状況</a:t>
            </a:r>
            <a:r>
              <a:rPr lang="en-US" altLang="ja-JP" sz="2000" dirty="0"/>
              <a:t>】 </a:t>
            </a:r>
            <a:br>
              <a:rPr lang="en-US" altLang="ja-JP" sz="2000" dirty="0"/>
            </a:br>
            <a:r>
              <a:rPr lang="ja-JP" altLang="en-US" sz="2000" dirty="0"/>
              <a:t>産業</a:t>
            </a:r>
            <a:r>
              <a:rPr lang="en-US" altLang="ja-JP" sz="2000" dirty="0"/>
              <a:t>/</a:t>
            </a:r>
            <a:r>
              <a:rPr lang="ja-JP" altLang="en-US" sz="2000" dirty="0"/>
              <a:t>業務</a:t>
            </a:r>
            <a:r>
              <a:rPr lang="en-US" altLang="ja-JP" sz="2000" dirty="0"/>
              <a:t>/</a:t>
            </a:r>
            <a:r>
              <a:rPr lang="ja-JP" altLang="en-US" sz="2000" dirty="0">
                <a:solidFill>
                  <a:srgbClr val="203864"/>
                </a:solidFill>
              </a:rPr>
              <a:t>公共施設</a:t>
            </a:r>
            <a:r>
              <a:rPr lang="en-US" altLang="ja-JP" sz="2000" dirty="0"/>
              <a:t>/</a:t>
            </a:r>
            <a:r>
              <a:rPr lang="ja-JP" altLang="en-US" sz="2000" dirty="0"/>
              <a:t>家庭</a:t>
            </a:r>
            <a:r>
              <a:rPr lang="en-US" altLang="ja-JP" sz="2000" dirty="0"/>
              <a:t>/</a:t>
            </a:r>
            <a:r>
              <a:rPr lang="ja-JP" altLang="en-US" sz="2000" dirty="0"/>
              <a:t>運輸部門</a:t>
            </a:r>
            <a:r>
              <a:rPr lang="en-US" altLang="ja-JP" sz="2000" dirty="0"/>
              <a:t>GHG</a:t>
            </a:r>
            <a:r>
              <a:rPr lang="ja-JP" altLang="en-US" sz="2000" dirty="0"/>
              <a:t>排出量</a:t>
            </a:r>
          </a:p>
        </p:txBody>
      </p:sp>
      <p:graphicFrame>
        <p:nvGraphicFramePr>
          <p:cNvPr id="3" name="Group 72">
            <a:extLst>
              <a:ext uri="{FF2B5EF4-FFF2-40B4-BE49-F238E27FC236}">
                <a16:creationId xmlns:a16="http://schemas.microsoft.com/office/drawing/2014/main" id="{6B3AC331-031C-148A-1392-2E1EDF57841C}"/>
              </a:ext>
            </a:extLst>
          </p:cNvPr>
          <p:cNvGraphicFramePr>
            <a:graphicFrameLocks noGrp="1"/>
          </p:cNvGraphicFramePr>
          <p:nvPr>
            <p:extLst>
              <p:ext uri="{D42A27DB-BD31-4B8C-83A1-F6EECF244321}">
                <p14:modId xmlns:p14="http://schemas.microsoft.com/office/powerpoint/2010/main" val="2802148061"/>
              </p:ext>
            </p:extLst>
          </p:nvPr>
        </p:nvGraphicFramePr>
        <p:xfrm>
          <a:off x="335360" y="1629909"/>
          <a:ext cx="11520000" cy="2160000"/>
        </p:xfrm>
        <a:graphic>
          <a:graphicData uri="http://schemas.openxmlformats.org/drawingml/2006/table">
            <a:tbl>
              <a:tblPr/>
              <a:tblGrid>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3398478477"/>
                    </a:ext>
                  </a:extLst>
                </a:gridCol>
                <a:gridCol w="2448000">
                  <a:extLst>
                    <a:ext uri="{9D8B030D-6E8A-4147-A177-3AD203B41FA5}">
                      <a16:colId xmlns:a16="http://schemas.microsoft.com/office/drawing/2014/main" val="34951574"/>
                    </a:ext>
                  </a:extLst>
                </a:gridCol>
                <a:gridCol w="2376000">
                  <a:extLst>
                    <a:ext uri="{9D8B030D-6E8A-4147-A177-3AD203B41FA5}">
                      <a16:colId xmlns:a16="http://schemas.microsoft.com/office/drawing/2014/main" val="1234181622"/>
                    </a:ext>
                  </a:extLst>
                </a:gridCol>
                <a:gridCol w="4536000">
                  <a:extLst>
                    <a:ext uri="{9D8B030D-6E8A-4147-A177-3AD203B41FA5}">
                      <a16:colId xmlns:a16="http://schemas.microsoft.com/office/drawing/2014/main" val="1319022899"/>
                    </a:ext>
                  </a:extLst>
                </a:gridCol>
              </a:tblGrid>
              <a:tr h="432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需要家類型</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数量</a:t>
                      </a:r>
                    </a:p>
                    <a:p>
                      <a:pPr marL="0" marR="0" lvl="0" indent="0" algn="ctr" defTabSz="914400" rtl="0" eaLnBrk="1" fontAlgn="base" latinLnBrk="0" hangingPunct="1">
                        <a:lnSpc>
                          <a:spcPct val="100000"/>
                        </a:lnSpc>
                        <a:spcBef>
                          <a:spcPts val="300"/>
                        </a:spcBef>
                        <a:spcAft>
                          <a:spcPts val="0"/>
                        </a:spcAft>
                        <a:buClrTx/>
                        <a:buSzTx/>
                        <a:buFontTx/>
                        <a:buNone/>
                        <a:tabLst/>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ゼロエミ地区内の合計値）</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排出量</a:t>
                      </a:r>
                    </a:p>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t-CO</a:t>
                      </a:r>
                      <a:r>
                        <a:rPr kumimoji="0" lang="en-US" altLang="ja-JP" sz="1200" b="0" i="0" u="none" strike="noStrike" cap="none" normalizeH="0" baseline="-25000" dirty="0">
                          <a:ln>
                            <a:noFill/>
                          </a:ln>
                          <a:solidFill>
                            <a:schemeClr val="bg1"/>
                          </a:solidFill>
                          <a:effectLst/>
                          <a:latin typeface="Yu Gothic UI" panose="020B0500000000000000" pitchFamily="50" charset="-128"/>
                          <a:ea typeface="Yu Gothic UI" panose="020B0500000000000000" pitchFamily="50" charset="-128"/>
                        </a:rPr>
                        <a:t>2</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年）</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主要な需要家</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産業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○（事業所・工場）</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3444516"/>
                  </a:ext>
                </a:extLst>
              </a:tr>
              <a:tr h="288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業務</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○（事業所）</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6794773"/>
                  </a:ext>
                </a:extLst>
              </a:tr>
              <a:tr h="288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公共施設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dirty="0"/>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○（施設）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590438"/>
                  </a:ext>
                </a:extLst>
              </a:tr>
              <a:tr h="288000">
                <a:tc row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家庭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戸建住宅</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6647704"/>
                  </a:ext>
                </a:extLst>
              </a:tr>
              <a:tr h="288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集合住宅</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○（棟）○（戸）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4038206"/>
                  </a:ext>
                </a:extLst>
              </a:tr>
              <a:tr h="288000">
                <a:tc gridSpan="2">
                  <a:txBody>
                    <a:body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運輸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（台）</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2083399"/>
                  </a:ext>
                </a:extLst>
              </a:tr>
            </a:tbl>
          </a:graphicData>
        </a:graphic>
      </p:graphicFrame>
      <p:sp>
        <p:nvSpPr>
          <p:cNvPr id="15" name="スライド番号プレースホルダー 14">
            <a:extLst>
              <a:ext uri="{FF2B5EF4-FFF2-40B4-BE49-F238E27FC236}">
                <a16:creationId xmlns:a16="http://schemas.microsoft.com/office/drawing/2014/main" id="{E935E26A-1E82-65B3-1AA1-01CB1F0A37A6}"/>
              </a:ext>
            </a:extLst>
          </p:cNvPr>
          <p:cNvSpPr>
            <a:spLocks noGrp="1"/>
          </p:cNvSpPr>
          <p:nvPr>
            <p:ph type="sldNum" sz="quarter" idx="12"/>
          </p:nvPr>
        </p:nvSpPr>
        <p:spPr/>
        <p:txBody>
          <a:bodyPr/>
          <a:lstStyle/>
          <a:p>
            <a:fld id="{F1318789-6D13-4837-B31B-63BA5D39B425}" type="slidenum">
              <a:rPr lang="ja-JP" altLang="en-US" smtClean="0"/>
              <a:pPr/>
              <a:t>11</a:t>
            </a:fld>
            <a:endParaRPr lang="ja-JP" altLang="en-US"/>
          </a:p>
        </p:txBody>
      </p:sp>
      <p:sp>
        <p:nvSpPr>
          <p:cNvPr id="16" name="テキスト ボックス 1">
            <a:extLst>
              <a:ext uri="{FF2B5EF4-FFF2-40B4-BE49-F238E27FC236}">
                <a16:creationId xmlns:a16="http://schemas.microsoft.com/office/drawing/2014/main" id="{4549C92A-270D-1688-B649-945835769A4B}"/>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ゼロエミ地区内のすべての</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GHG</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排出状況について</a:t>
            </a:r>
            <a:r>
              <a:rPr lang="ja-JP" altLang="en-US" b="1" dirty="0">
                <a:latin typeface="Yu Gothic UI" panose="020B0500000000000000" pitchFamily="50" charset="-128"/>
                <a:ea typeface="Yu Gothic UI" panose="020B0500000000000000" pitchFamily="50" charset="-128"/>
              </a:rPr>
              <a:t>記載</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してください。</a:t>
            </a:r>
            <a:endPar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7" name="正方形/長方形 6">
            <a:extLst>
              <a:ext uri="{FF2B5EF4-FFF2-40B4-BE49-F238E27FC236}">
                <a16:creationId xmlns:a16="http://schemas.microsoft.com/office/drawing/2014/main" id="{5AE82CE8-ABE5-3D66-3190-25A488232984}"/>
              </a:ext>
            </a:extLst>
          </p:cNvPr>
          <p:cNvSpPr/>
          <p:nvPr/>
        </p:nvSpPr>
        <p:spPr>
          <a:xfrm>
            <a:off x="335360" y="1269909"/>
            <a:ext cx="612064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mn-ea"/>
              </a:rPr>
              <a:t>表</a:t>
            </a:r>
            <a:r>
              <a:rPr lang="en-US" altLang="ja-JP" sz="1600" b="1" dirty="0">
                <a:solidFill>
                  <a:schemeClr val="tx1"/>
                </a:solidFill>
                <a:latin typeface="+mn-ea"/>
              </a:rPr>
              <a:t>4-1</a:t>
            </a:r>
            <a:r>
              <a:rPr lang="ja-JP" altLang="en-US" sz="1600" b="1" dirty="0">
                <a:solidFill>
                  <a:schemeClr val="tx1"/>
                </a:solidFill>
                <a:latin typeface="+mn-ea"/>
              </a:rPr>
              <a:t>：</a:t>
            </a:r>
            <a:r>
              <a:rPr lang="en-US" altLang="ja-JP" sz="1600" b="1" dirty="0">
                <a:solidFill>
                  <a:schemeClr val="tx1"/>
                </a:solidFill>
                <a:latin typeface="+mn-ea"/>
              </a:rPr>
              <a:t>CO</a:t>
            </a:r>
            <a:r>
              <a:rPr lang="en-US" altLang="ja-JP" sz="1600" b="1" baseline="-25000" dirty="0">
                <a:solidFill>
                  <a:schemeClr val="tx1"/>
                </a:solidFill>
                <a:latin typeface="+mn-ea"/>
              </a:rPr>
              <a:t>2</a:t>
            </a:r>
            <a:r>
              <a:rPr lang="ja-JP" altLang="en-US" sz="1600" b="1" dirty="0">
                <a:solidFill>
                  <a:schemeClr val="tx1"/>
                </a:solidFill>
                <a:latin typeface="+mn-ea"/>
              </a:rPr>
              <a:t>排出量</a:t>
            </a:r>
            <a:endParaRPr kumimoji="1" lang="ja-JP" altLang="en-US" sz="1600" b="1" dirty="0">
              <a:solidFill>
                <a:schemeClr val="tx1"/>
              </a:solidFill>
              <a:latin typeface="+mn-ea"/>
            </a:endParaRPr>
          </a:p>
        </p:txBody>
      </p:sp>
      <p:sp>
        <p:nvSpPr>
          <p:cNvPr id="12" name="正方形/長方形 11">
            <a:extLst>
              <a:ext uri="{FF2B5EF4-FFF2-40B4-BE49-F238E27FC236}">
                <a16:creationId xmlns:a16="http://schemas.microsoft.com/office/drawing/2014/main" id="{78D22FEB-ED97-E019-82DE-104EC3FA649C}"/>
              </a:ext>
            </a:extLst>
          </p:cNvPr>
          <p:cNvSpPr/>
          <p:nvPr/>
        </p:nvSpPr>
        <p:spPr>
          <a:xfrm>
            <a:off x="335360" y="4005909"/>
            <a:ext cx="612064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mn-ea"/>
              </a:rPr>
              <a:t>表</a:t>
            </a:r>
            <a:r>
              <a:rPr lang="en-US" altLang="ja-JP" sz="1600" b="1" dirty="0">
                <a:solidFill>
                  <a:schemeClr val="tx1"/>
                </a:solidFill>
                <a:latin typeface="+mn-ea"/>
              </a:rPr>
              <a:t>4-2</a:t>
            </a:r>
            <a:r>
              <a:rPr lang="ja-JP" altLang="en-US" sz="1600" b="1" dirty="0">
                <a:solidFill>
                  <a:schemeClr val="tx1"/>
                </a:solidFill>
                <a:latin typeface="+mn-ea"/>
              </a:rPr>
              <a:t>：フロン類の排出量</a:t>
            </a:r>
            <a:endParaRPr kumimoji="1" lang="ja-JP" altLang="en-US" sz="1600" b="1" dirty="0">
              <a:solidFill>
                <a:schemeClr val="tx1"/>
              </a:solidFill>
              <a:latin typeface="+mn-ea"/>
            </a:endParaRPr>
          </a:p>
        </p:txBody>
      </p:sp>
      <p:graphicFrame>
        <p:nvGraphicFramePr>
          <p:cNvPr id="9" name="Group 72">
            <a:extLst>
              <a:ext uri="{FF2B5EF4-FFF2-40B4-BE49-F238E27FC236}">
                <a16:creationId xmlns:a16="http://schemas.microsoft.com/office/drawing/2014/main" id="{11D6EEBF-8483-B915-581D-FAB1D6C5F7BE}"/>
              </a:ext>
            </a:extLst>
          </p:cNvPr>
          <p:cNvGraphicFramePr>
            <a:graphicFrameLocks noGrp="1"/>
          </p:cNvGraphicFramePr>
          <p:nvPr>
            <p:extLst>
              <p:ext uri="{D42A27DB-BD31-4B8C-83A1-F6EECF244321}">
                <p14:modId xmlns:p14="http://schemas.microsoft.com/office/powerpoint/2010/main" val="2776118880"/>
              </p:ext>
            </p:extLst>
          </p:nvPr>
        </p:nvGraphicFramePr>
        <p:xfrm>
          <a:off x="335360" y="4365909"/>
          <a:ext cx="11520000" cy="2160000"/>
        </p:xfrm>
        <a:graphic>
          <a:graphicData uri="http://schemas.openxmlformats.org/drawingml/2006/table">
            <a:tbl>
              <a:tblPr/>
              <a:tblGrid>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3398478477"/>
                    </a:ext>
                  </a:extLst>
                </a:gridCol>
                <a:gridCol w="2448000">
                  <a:extLst>
                    <a:ext uri="{9D8B030D-6E8A-4147-A177-3AD203B41FA5}">
                      <a16:colId xmlns:a16="http://schemas.microsoft.com/office/drawing/2014/main" val="34951574"/>
                    </a:ext>
                  </a:extLst>
                </a:gridCol>
                <a:gridCol w="2376000">
                  <a:extLst>
                    <a:ext uri="{9D8B030D-6E8A-4147-A177-3AD203B41FA5}">
                      <a16:colId xmlns:a16="http://schemas.microsoft.com/office/drawing/2014/main" val="1234181622"/>
                    </a:ext>
                  </a:extLst>
                </a:gridCol>
                <a:gridCol w="4536000">
                  <a:extLst>
                    <a:ext uri="{9D8B030D-6E8A-4147-A177-3AD203B41FA5}">
                      <a16:colId xmlns:a16="http://schemas.microsoft.com/office/drawing/2014/main" val="1319022899"/>
                    </a:ext>
                  </a:extLst>
                </a:gridCol>
              </a:tblGrid>
              <a:tr h="432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需要家類型</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数量</a:t>
                      </a:r>
                    </a:p>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ゼロエミ地区内の合計値）</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排出量</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t-CO</a:t>
                      </a:r>
                      <a:r>
                        <a:rPr kumimoji="0" lang="en-US" altLang="ja-JP" sz="1200" b="0" i="0" u="none" strike="noStrike" cap="none" normalizeH="0" baseline="-25000" dirty="0">
                          <a:ln>
                            <a:noFill/>
                          </a:ln>
                          <a:solidFill>
                            <a:schemeClr val="bg1"/>
                          </a:solidFill>
                          <a:effectLst/>
                          <a:latin typeface="Yu Gothic UI" panose="020B0500000000000000" pitchFamily="50" charset="-128"/>
                          <a:ea typeface="Yu Gothic UI" panose="020B0500000000000000" pitchFamily="50" charset="-128"/>
                        </a:rPr>
                        <a:t>2</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年）</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備考（主要な需要家）</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産業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○（事業所・工場）</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3444516"/>
                  </a:ext>
                </a:extLst>
              </a:tr>
              <a:tr h="288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業務</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○（事業所）</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6794773"/>
                  </a:ext>
                </a:extLst>
              </a:tr>
              <a:tr h="288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公共施設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dirty="0"/>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○（施設）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590438"/>
                  </a:ext>
                </a:extLst>
              </a:tr>
              <a:tr h="288000">
                <a:tc row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家庭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戸建住宅</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6647704"/>
                  </a:ext>
                </a:extLst>
              </a:tr>
              <a:tr h="288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集合住宅</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○（棟）○（戸）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4038206"/>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運輸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（台）</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2083399"/>
                  </a:ext>
                </a:extLst>
              </a:tr>
            </a:tbl>
          </a:graphicData>
        </a:graphic>
      </p:graphicFrame>
      <p:sp>
        <p:nvSpPr>
          <p:cNvPr id="6" name="AutoShape 10">
            <a:extLst>
              <a:ext uri="{FF2B5EF4-FFF2-40B4-BE49-F238E27FC236}">
                <a16:creationId xmlns:a16="http://schemas.microsoft.com/office/drawing/2014/main" id="{59549C16-38AA-CF5A-BCFF-1F706C4C41B2}"/>
              </a:ext>
            </a:extLst>
          </p:cNvPr>
          <p:cNvSpPr>
            <a:spLocks noChangeArrowheads="1"/>
          </p:cNvSpPr>
          <p:nvPr/>
        </p:nvSpPr>
        <p:spPr bwMode="auto">
          <a:xfrm>
            <a:off x="7427360" y="2133454"/>
            <a:ext cx="4320000" cy="1584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a:spcBef>
                <a:spcPts val="600"/>
              </a:spcBef>
            </a:pPr>
            <a:r>
              <a:rPr kumimoji="1" lang="ja-JP" altLang="en-US" sz="1200" dirty="0">
                <a:latin typeface="Yu Gothic UI" panose="020B0500000000000000" pitchFamily="50" charset="-128"/>
                <a:ea typeface="Yu Gothic UI" panose="020B0500000000000000" pitchFamily="50" charset="-128"/>
              </a:rPr>
              <a:t>主要な需要家の名前などを記載してください</a:t>
            </a:r>
            <a:endParaRPr kumimoji="1" lang="en-US" altLang="ja-JP" sz="1200" dirty="0">
              <a:latin typeface="Yu Gothic UI" panose="020B0500000000000000" pitchFamily="50" charset="-128"/>
              <a:ea typeface="Yu Gothic UI" panose="020B0500000000000000" pitchFamily="50" charset="-128"/>
            </a:endParaRPr>
          </a:p>
          <a:p>
            <a:pPr>
              <a:spcBef>
                <a:spcPts val="600"/>
              </a:spcBef>
            </a:pPr>
            <a:r>
              <a:rPr lang="ja-JP" altLang="en-US" sz="1200" dirty="0">
                <a:latin typeface="Yu Gothic UI" panose="020B0500000000000000" pitchFamily="50" charset="-128"/>
                <a:ea typeface="Yu Gothic UI" panose="020B0500000000000000" pitchFamily="50" charset="-128"/>
              </a:rPr>
              <a:t>記載例：</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○○○株式会社○○○工場</a:t>
            </a:r>
            <a:endParaRPr lang="en-US" altLang="ja-JP" sz="1200" dirty="0">
              <a:latin typeface="Yu Gothic UI" panose="020B0500000000000000" pitchFamily="50" charset="-128"/>
              <a:ea typeface="Yu Gothic UI" panose="020B0500000000000000" pitchFamily="50" charset="-128"/>
            </a:endParaRPr>
          </a:p>
          <a:p>
            <a:pPr>
              <a:spcBef>
                <a:spcPts val="600"/>
              </a:spcBef>
            </a:pPr>
            <a:r>
              <a:rPr lang="ja-JP" altLang="en-US" sz="1200" dirty="0">
                <a:latin typeface="Yu Gothic UI" panose="020B0500000000000000" pitchFamily="50" charset="-128"/>
                <a:ea typeface="Yu Gothic UI" panose="020B0500000000000000" pitchFamily="50" charset="-128"/>
              </a:rPr>
              <a:t>○○○商店街（○事業所）</a:t>
            </a:r>
            <a:endParaRPr lang="en-US" altLang="ja-JP" sz="1200" dirty="0">
              <a:latin typeface="Yu Gothic UI" panose="020B0500000000000000" pitchFamily="50" charset="-128"/>
              <a:ea typeface="Yu Gothic UI" panose="020B0500000000000000" pitchFamily="50" charset="-128"/>
            </a:endParaRPr>
          </a:p>
          <a:p>
            <a:pPr>
              <a:spcBef>
                <a:spcPts val="600"/>
              </a:spcBef>
            </a:pPr>
            <a:r>
              <a:rPr kumimoji="1" lang="ja-JP" altLang="en-US" sz="1200" dirty="0">
                <a:latin typeface="Yu Gothic UI" panose="020B0500000000000000" pitchFamily="50" charset="-128"/>
                <a:ea typeface="Yu Gothic UI" panose="020B0500000000000000" pitchFamily="50" charset="-128"/>
              </a:rPr>
              <a:t>○○○町○丁目の戸建住宅（○戸）</a:t>
            </a:r>
            <a:endParaRPr kumimoji="1" lang="en-US" altLang="ja-JP" sz="1200" dirty="0">
              <a:latin typeface="Yu Gothic UI" panose="020B0500000000000000" pitchFamily="50" charset="-128"/>
              <a:ea typeface="Yu Gothic UI" panose="020B0500000000000000" pitchFamily="50" charset="-128"/>
            </a:endParaRPr>
          </a:p>
        </p:txBody>
      </p:sp>
      <p:sp>
        <p:nvSpPr>
          <p:cNvPr id="11" name="AutoShape 10">
            <a:extLst>
              <a:ext uri="{FF2B5EF4-FFF2-40B4-BE49-F238E27FC236}">
                <a16:creationId xmlns:a16="http://schemas.microsoft.com/office/drawing/2014/main" id="{853171B9-C1AB-0E5F-91BE-B6D60AE212B1}"/>
              </a:ext>
            </a:extLst>
          </p:cNvPr>
          <p:cNvSpPr>
            <a:spLocks noChangeArrowheads="1"/>
          </p:cNvSpPr>
          <p:nvPr/>
        </p:nvSpPr>
        <p:spPr bwMode="auto">
          <a:xfrm>
            <a:off x="7427360" y="4869454"/>
            <a:ext cx="4320000" cy="1584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a:spcBef>
                <a:spcPts val="600"/>
              </a:spcBef>
            </a:pPr>
            <a:r>
              <a:rPr kumimoji="1" lang="ja-JP" altLang="en-US" sz="1200" dirty="0">
                <a:latin typeface="Yu Gothic UI" panose="020B0500000000000000" pitchFamily="50" charset="-128"/>
                <a:ea typeface="Yu Gothic UI" panose="020B0500000000000000" pitchFamily="50" charset="-128"/>
              </a:rPr>
              <a:t>主要な需要家の名前などを記載してください</a:t>
            </a:r>
            <a:endParaRPr kumimoji="1" lang="en-US" altLang="ja-JP" sz="1200" dirty="0">
              <a:latin typeface="Yu Gothic UI" panose="020B0500000000000000" pitchFamily="50" charset="-128"/>
              <a:ea typeface="Yu Gothic UI" panose="020B0500000000000000" pitchFamily="50" charset="-128"/>
            </a:endParaRPr>
          </a:p>
          <a:p>
            <a:pPr>
              <a:spcBef>
                <a:spcPts val="600"/>
              </a:spcBef>
            </a:pPr>
            <a:r>
              <a:rPr lang="ja-JP" altLang="en-US" sz="1200" dirty="0">
                <a:latin typeface="Yu Gothic UI" panose="020B0500000000000000" pitchFamily="50" charset="-128"/>
                <a:ea typeface="Yu Gothic UI" panose="020B0500000000000000" pitchFamily="50" charset="-128"/>
              </a:rPr>
              <a:t>記載例：</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○○○株式会社○○○工場</a:t>
            </a:r>
            <a:endParaRPr lang="en-US" altLang="ja-JP" sz="1200" dirty="0">
              <a:latin typeface="Yu Gothic UI" panose="020B0500000000000000" pitchFamily="50" charset="-128"/>
              <a:ea typeface="Yu Gothic UI" panose="020B0500000000000000" pitchFamily="50" charset="-128"/>
            </a:endParaRPr>
          </a:p>
          <a:p>
            <a:pPr>
              <a:spcBef>
                <a:spcPts val="600"/>
              </a:spcBef>
            </a:pPr>
            <a:r>
              <a:rPr lang="ja-JP" altLang="en-US" sz="1200" dirty="0">
                <a:latin typeface="Yu Gothic UI" panose="020B0500000000000000" pitchFamily="50" charset="-128"/>
                <a:ea typeface="Yu Gothic UI" panose="020B0500000000000000" pitchFamily="50" charset="-128"/>
              </a:rPr>
              <a:t>○○○商店街（○事業所）</a:t>
            </a:r>
            <a:endParaRPr lang="en-US" altLang="ja-JP" sz="1200" dirty="0">
              <a:latin typeface="Yu Gothic UI" panose="020B0500000000000000" pitchFamily="50" charset="-128"/>
              <a:ea typeface="Yu Gothic UI" panose="020B0500000000000000" pitchFamily="50" charset="-128"/>
            </a:endParaRPr>
          </a:p>
          <a:p>
            <a:pPr>
              <a:spcBef>
                <a:spcPts val="600"/>
              </a:spcBef>
            </a:pPr>
            <a:r>
              <a:rPr kumimoji="1" lang="ja-JP" altLang="en-US" sz="1200" dirty="0">
                <a:latin typeface="Yu Gothic UI" panose="020B0500000000000000" pitchFamily="50" charset="-128"/>
                <a:ea typeface="Yu Gothic UI" panose="020B0500000000000000" pitchFamily="50" charset="-128"/>
              </a:rPr>
              <a:t>○○○町○丁目の戸建住宅（○戸）</a:t>
            </a:r>
            <a:endParaRPr kumimoji="1" lang="en-US" altLang="ja-JP" sz="1200" dirty="0">
              <a:latin typeface="Yu Gothic UI" panose="020B0500000000000000" pitchFamily="50" charset="-128"/>
              <a:ea typeface="Yu Gothic UI" panose="020B0500000000000000" pitchFamily="50" charset="-128"/>
            </a:endParaRPr>
          </a:p>
        </p:txBody>
      </p:sp>
      <p:sp>
        <p:nvSpPr>
          <p:cNvPr id="17" name="AutoShape 10">
            <a:extLst>
              <a:ext uri="{FF2B5EF4-FFF2-40B4-BE49-F238E27FC236}">
                <a16:creationId xmlns:a16="http://schemas.microsoft.com/office/drawing/2014/main" id="{905ABCD8-577C-DD69-3B48-4311C0A00947}"/>
              </a:ext>
            </a:extLst>
          </p:cNvPr>
          <p:cNvSpPr>
            <a:spLocks noChangeArrowheads="1"/>
          </p:cNvSpPr>
          <p:nvPr/>
        </p:nvSpPr>
        <p:spPr bwMode="auto">
          <a:xfrm>
            <a:off x="2748000" y="2133454"/>
            <a:ext cx="4320000" cy="1584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defTabSz="457200">
              <a:spcBef>
                <a:spcPts val="600"/>
              </a:spcBef>
              <a:defRPr/>
            </a:pPr>
            <a:r>
              <a:rPr lang="ja-JP" altLang="en-US" sz="1200" dirty="0">
                <a:latin typeface="Yu Gothic UI" panose="020B0500000000000000" pitchFamily="50" charset="-128"/>
                <a:ea typeface="Yu Gothic UI" panose="020B0500000000000000" pitchFamily="50" charset="-128"/>
              </a:rPr>
              <a:t>表中に、各部門の数量、</a:t>
            </a:r>
            <a:r>
              <a:rPr lang="en-US" altLang="ja-JP" sz="1200" dirty="0">
                <a:latin typeface="Yu Gothic UI" panose="020B0500000000000000" pitchFamily="50" charset="-128"/>
                <a:ea typeface="Yu Gothic UI" panose="020B0500000000000000" pitchFamily="50" charset="-128"/>
              </a:rPr>
              <a:t>CO</a:t>
            </a:r>
            <a:r>
              <a:rPr lang="en-US" altLang="ja-JP" sz="1200" baseline="-25000" dirty="0">
                <a:latin typeface="Yu Gothic UI" panose="020B0500000000000000" pitchFamily="50" charset="-128"/>
                <a:ea typeface="Yu Gothic UI" panose="020B0500000000000000" pitchFamily="50" charset="-128"/>
              </a:rPr>
              <a:t>2</a:t>
            </a:r>
            <a:r>
              <a:rPr lang="ja-JP" altLang="en-US" sz="1200" dirty="0">
                <a:latin typeface="Yu Gothic UI" panose="020B0500000000000000" pitchFamily="50" charset="-128"/>
                <a:ea typeface="Yu Gothic UI" panose="020B0500000000000000" pitchFamily="50" charset="-128"/>
              </a:rPr>
              <a:t>排出量の直近値を記載してください</a:t>
            </a:r>
            <a:endParaRPr lang="en-US" altLang="ja-JP" sz="1200" dirty="0">
              <a:latin typeface="Yu Gothic UI" panose="020B0500000000000000" pitchFamily="50" charset="-128"/>
              <a:ea typeface="Yu Gothic UI" panose="020B0500000000000000" pitchFamily="50" charset="-128"/>
            </a:endParaRPr>
          </a:p>
          <a:p>
            <a:pPr defTabSz="457200">
              <a:spcBef>
                <a:spcPts val="600"/>
              </a:spcBef>
              <a:defRPr/>
            </a:pPr>
            <a:r>
              <a:rPr lang="ja-JP" altLang="en-US" sz="1200" dirty="0">
                <a:latin typeface="Yu Gothic UI" panose="020B0500000000000000" pitchFamily="50" charset="-128"/>
                <a:ea typeface="Yu Gothic UI" panose="020B0500000000000000" pitchFamily="50" charset="-128"/>
              </a:rPr>
              <a:t>なお、「</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排出量・削減量算出ツール」を使用し、</a:t>
            </a:r>
            <a:r>
              <a:rPr lang="en-US" altLang="ja-JP" sz="1200" dirty="0">
                <a:latin typeface="Yu Gothic UI" panose="020B0500000000000000" pitchFamily="50" charset="-128"/>
                <a:ea typeface="Yu Gothic UI" panose="020B0500000000000000" pitchFamily="50" charset="-128"/>
              </a:rPr>
              <a:t>CO</a:t>
            </a:r>
            <a:r>
              <a:rPr lang="en-US" altLang="ja-JP" sz="1200" baseline="-25000" dirty="0">
                <a:latin typeface="Yu Gothic UI" panose="020B0500000000000000" pitchFamily="50" charset="-128"/>
                <a:ea typeface="Yu Gothic UI" panose="020B0500000000000000" pitchFamily="50" charset="-128"/>
              </a:rPr>
              <a:t>2</a:t>
            </a:r>
            <a:r>
              <a:rPr lang="ja-JP" altLang="en-US" sz="1200" dirty="0">
                <a:latin typeface="Yu Gothic UI" panose="020B0500000000000000" pitchFamily="50" charset="-128"/>
                <a:ea typeface="Yu Gothic UI" panose="020B0500000000000000" pitchFamily="50" charset="-128"/>
              </a:rPr>
              <a:t>排出量を算出し、「</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排出現状（様式</a:t>
            </a:r>
            <a:r>
              <a:rPr lang="en-US" altLang="ja-JP" sz="1200" dirty="0">
                <a:latin typeface="Yu Gothic UI" panose="020B0500000000000000" pitchFamily="50" charset="-128"/>
                <a:ea typeface="Yu Gothic UI" panose="020B0500000000000000" pitchFamily="50" charset="-128"/>
              </a:rPr>
              <a:t>2</a:t>
            </a:r>
            <a:r>
              <a:rPr lang="ja-JP" altLang="en-US" sz="1200" dirty="0">
                <a:latin typeface="Yu Gothic UI" panose="020B0500000000000000" pitchFamily="50" charset="-128"/>
                <a:ea typeface="Yu Gothic UI" panose="020B0500000000000000" pitchFamily="50" charset="-128"/>
              </a:rPr>
              <a:t>貼り付け）シート」</a:t>
            </a:r>
            <a:r>
              <a:rPr kumimoji="1" lang="ja-JP" altLang="en-US" sz="1200" dirty="0">
                <a:latin typeface="Yu Gothic UI" panose="020B0500000000000000" pitchFamily="50" charset="-128"/>
                <a:ea typeface="Yu Gothic UI" panose="020B0500000000000000" pitchFamily="50" charset="-128"/>
              </a:rPr>
              <a:t>の</a:t>
            </a:r>
            <a:r>
              <a:rPr lang="ja-JP" altLang="en-US" sz="1200" dirty="0">
                <a:latin typeface="Yu Gothic UI" panose="020B0500000000000000" pitchFamily="50" charset="-128"/>
                <a:ea typeface="Yu Gothic UI" panose="020B0500000000000000" pitchFamily="50" charset="-128"/>
              </a:rPr>
              <a:t>「表</a:t>
            </a:r>
            <a:r>
              <a:rPr lang="en-US" altLang="ja-JP" sz="1200" dirty="0">
                <a:latin typeface="Yu Gothic UI" panose="020B0500000000000000" pitchFamily="50" charset="-128"/>
                <a:ea typeface="Yu Gothic UI" panose="020B0500000000000000" pitchFamily="50" charset="-128"/>
              </a:rPr>
              <a:t>4-1</a:t>
            </a:r>
            <a:r>
              <a:rPr lang="ja-JP" altLang="en-US" sz="1200" dirty="0">
                <a:latin typeface="Yu Gothic UI" panose="020B0500000000000000" pitchFamily="50" charset="-128"/>
                <a:ea typeface="Yu Gothic UI" panose="020B0500000000000000" pitchFamily="50" charset="-128"/>
              </a:rPr>
              <a:t>：</a:t>
            </a:r>
            <a:r>
              <a:rPr lang="en-US" altLang="ja-JP" sz="1200" dirty="0">
                <a:latin typeface="Yu Gothic UI" panose="020B0500000000000000" pitchFamily="50" charset="-128"/>
                <a:ea typeface="Yu Gothic UI" panose="020B0500000000000000" pitchFamily="50" charset="-128"/>
              </a:rPr>
              <a:t>CO</a:t>
            </a:r>
            <a:r>
              <a:rPr lang="en-US" altLang="ja-JP" sz="1200" baseline="-25000" dirty="0">
                <a:latin typeface="Yu Gothic UI" panose="020B0500000000000000" pitchFamily="50" charset="-128"/>
                <a:ea typeface="Yu Gothic UI" panose="020B0500000000000000" pitchFamily="50" charset="-128"/>
              </a:rPr>
              <a:t>2</a:t>
            </a:r>
            <a:r>
              <a:rPr lang="ja-JP" altLang="en-US" sz="1200" dirty="0">
                <a:latin typeface="Yu Gothic UI" panose="020B0500000000000000" pitchFamily="50" charset="-128"/>
                <a:ea typeface="Yu Gothic UI" panose="020B0500000000000000" pitchFamily="50" charset="-128"/>
              </a:rPr>
              <a:t>排出量」をコピーして、貼り付けることも可能です</a:t>
            </a:r>
            <a:endParaRPr kumimoji="1" lang="en-US" altLang="ja-JP" sz="1200" dirty="0">
              <a:latin typeface="Yu Gothic UI" panose="020B0500000000000000" pitchFamily="50" charset="-128"/>
              <a:ea typeface="Yu Gothic UI" panose="020B0500000000000000" pitchFamily="50" charset="-128"/>
            </a:endParaRPr>
          </a:p>
        </p:txBody>
      </p:sp>
      <p:sp>
        <p:nvSpPr>
          <p:cNvPr id="20" name="AutoShape 10">
            <a:extLst>
              <a:ext uri="{FF2B5EF4-FFF2-40B4-BE49-F238E27FC236}">
                <a16:creationId xmlns:a16="http://schemas.microsoft.com/office/drawing/2014/main" id="{8713FA61-A52F-A6F9-3700-02D1E279C1DD}"/>
              </a:ext>
            </a:extLst>
          </p:cNvPr>
          <p:cNvSpPr>
            <a:spLocks noChangeArrowheads="1"/>
          </p:cNvSpPr>
          <p:nvPr/>
        </p:nvSpPr>
        <p:spPr bwMode="auto">
          <a:xfrm>
            <a:off x="2748000" y="4869454"/>
            <a:ext cx="4320000" cy="1584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a:spcBef>
                <a:spcPts val="600"/>
              </a:spcBef>
            </a:pPr>
            <a:r>
              <a:rPr lang="ja-JP" altLang="en-US" sz="1200" dirty="0">
                <a:latin typeface="Yu Gothic UI" panose="020B0500000000000000" pitchFamily="50" charset="-128"/>
                <a:ea typeface="Yu Gothic UI" panose="020B0500000000000000" pitchFamily="50" charset="-128"/>
              </a:rPr>
              <a:t>表中に、各部門の数量、フロン由来</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排出量の直近値を記載してください</a:t>
            </a:r>
            <a:endParaRPr lang="en-US" altLang="ja-JP" sz="1200" dirty="0">
              <a:latin typeface="Yu Gothic UI" panose="020B0500000000000000" pitchFamily="50" charset="-128"/>
              <a:ea typeface="Yu Gothic UI" panose="020B0500000000000000" pitchFamily="50" charset="-128"/>
            </a:endParaRPr>
          </a:p>
          <a:p>
            <a:pPr>
              <a:spcBef>
                <a:spcPts val="600"/>
              </a:spcBef>
            </a:pPr>
            <a:r>
              <a:rPr lang="ja-JP" altLang="en-US" sz="1200" dirty="0">
                <a:latin typeface="Yu Gothic UI" panose="020B0500000000000000" pitchFamily="50" charset="-128"/>
                <a:ea typeface="Yu Gothic UI" panose="020B0500000000000000" pitchFamily="50" charset="-128"/>
              </a:rPr>
              <a:t>なお、「</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排出量・削減量算出ツール」を使用し、フロン由来</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排出量を算出し、「</a:t>
            </a:r>
            <a:r>
              <a:rPr lang="en-US" altLang="ja-JP" sz="1200" dirty="0">
                <a:latin typeface="Yu Gothic UI" panose="020B0500000000000000" pitchFamily="50" charset="-128"/>
                <a:ea typeface="Yu Gothic UI" panose="020B0500000000000000" pitchFamily="50" charset="-128"/>
              </a:rPr>
              <a:t> GHG</a:t>
            </a:r>
            <a:r>
              <a:rPr lang="ja-JP" altLang="en-US" sz="1200" dirty="0">
                <a:latin typeface="Yu Gothic UI" panose="020B0500000000000000" pitchFamily="50" charset="-128"/>
                <a:ea typeface="Yu Gothic UI" panose="020B0500000000000000" pitchFamily="50" charset="-128"/>
              </a:rPr>
              <a:t>排出現状（様式</a:t>
            </a:r>
            <a:r>
              <a:rPr lang="en-US" altLang="ja-JP" sz="1200" dirty="0">
                <a:latin typeface="Yu Gothic UI" panose="020B0500000000000000" pitchFamily="50" charset="-128"/>
                <a:ea typeface="Yu Gothic UI" panose="020B0500000000000000" pitchFamily="50" charset="-128"/>
              </a:rPr>
              <a:t>2</a:t>
            </a:r>
            <a:r>
              <a:rPr lang="ja-JP" altLang="en-US" sz="1200" dirty="0">
                <a:latin typeface="Yu Gothic UI" panose="020B0500000000000000" pitchFamily="50" charset="-128"/>
                <a:ea typeface="Yu Gothic UI" panose="020B0500000000000000" pitchFamily="50" charset="-128"/>
              </a:rPr>
              <a:t>貼り付け）シート」</a:t>
            </a:r>
            <a:r>
              <a:rPr kumimoji="1" lang="ja-JP" altLang="en-US" sz="1200" dirty="0">
                <a:latin typeface="Yu Gothic UI" panose="020B0500000000000000" pitchFamily="50" charset="-128"/>
                <a:ea typeface="Yu Gothic UI" panose="020B0500000000000000" pitchFamily="50" charset="-128"/>
              </a:rPr>
              <a:t>の</a:t>
            </a:r>
            <a:r>
              <a:rPr lang="ja-JP" altLang="en-US" sz="1200" dirty="0">
                <a:latin typeface="Yu Gothic UI" panose="020B0500000000000000" pitchFamily="50" charset="-128"/>
                <a:ea typeface="Yu Gothic UI" panose="020B0500000000000000" pitchFamily="50" charset="-128"/>
              </a:rPr>
              <a:t>「表</a:t>
            </a:r>
            <a:r>
              <a:rPr lang="en-US" altLang="ja-JP" sz="1200" dirty="0">
                <a:latin typeface="Yu Gothic UI" panose="020B0500000000000000" pitchFamily="50" charset="-128"/>
                <a:ea typeface="Yu Gothic UI" panose="020B0500000000000000" pitchFamily="50" charset="-128"/>
              </a:rPr>
              <a:t>4-2</a:t>
            </a:r>
            <a:r>
              <a:rPr lang="ja-JP" altLang="en-US" sz="1200" dirty="0">
                <a:latin typeface="Yu Gothic UI" panose="020B0500000000000000" pitchFamily="50" charset="-128"/>
                <a:ea typeface="Yu Gothic UI" panose="020B0500000000000000" pitchFamily="50" charset="-128"/>
              </a:rPr>
              <a:t>：フロン類の排出量」をコピーして、貼り付けることも可能です</a:t>
            </a:r>
            <a:endParaRPr kumimoji="1" lang="en-US" altLang="ja-JP"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19450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17CF098-6EAA-1B9F-E480-95142D22FF6C}"/>
              </a:ext>
            </a:extLst>
          </p:cNvPr>
          <p:cNvGraphicFramePr>
            <a:graphicFrameLocks noChangeAspect="1"/>
          </p:cNvGraphicFramePr>
          <p:nvPr>
            <p:custDataLst>
              <p:tags r:id="rId1"/>
            </p:custDataLst>
            <p:extLst>
              <p:ext uri="{D42A27DB-BD31-4B8C-83A1-F6EECF244321}">
                <p14:modId xmlns:p14="http://schemas.microsoft.com/office/powerpoint/2010/main" val="1268795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B17CF098-6EAA-1B9F-E480-95142D22FF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12</a:t>
            </a:fld>
            <a:endParaRPr lang="ja-JP" altLang="en-US"/>
          </a:p>
        </p:txBody>
      </p:sp>
      <p:sp>
        <p:nvSpPr>
          <p:cNvPr id="3" name="タイトル 3">
            <a:extLst>
              <a:ext uri="{FF2B5EF4-FFF2-40B4-BE49-F238E27FC236}">
                <a16:creationId xmlns:a16="http://schemas.microsoft.com/office/drawing/2014/main" id="{71355B50-2BEF-3460-FE27-51DAEBA16E4D}"/>
              </a:ext>
            </a:extLst>
          </p:cNvPr>
          <p:cNvSpPr txBox="1">
            <a:spLocks/>
          </p:cNvSpPr>
          <p:nvPr/>
        </p:nvSpPr>
        <p:spPr>
          <a:xfrm>
            <a:off x="1236000" y="2925000"/>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5</a:t>
            </a:r>
            <a:r>
              <a:rPr lang="ja-JP" altLang="en-US" dirty="0"/>
              <a:t>．</a:t>
            </a:r>
            <a:r>
              <a:rPr lang="en-US" altLang="ja-JP" dirty="0"/>
              <a:t>GHG</a:t>
            </a:r>
            <a:r>
              <a:rPr lang="ja-JP" altLang="en-US" dirty="0"/>
              <a:t>削減の取組</a:t>
            </a:r>
          </a:p>
        </p:txBody>
      </p:sp>
    </p:spTree>
    <p:extLst>
      <p:ext uri="{BB962C8B-B14F-4D97-AF65-F5344CB8AC3E}">
        <p14:creationId xmlns:p14="http://schemas.microsoft.com/office/powerpoint/2010/main" val="383310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3F08680-2E59-346C-BB05-DA8E719DFAE9}"/>
              </a:ext>
            </a:extLst>
          </p:cNvPr>
          <p:cNvGraphicFramePr>
            <a:graphicFrameLocks noChangeAspect="1"/>
          </p:cNvGraphicFramePr>
          <p:nvPr>
            <p:custDataLst>
              <p:tags r:id="rId1"/>
            </p:custDataLst>
            <p:extLst>
              <p:ext uri="{D42A27DB-BD31-4B8C-83A1-F6EECF244321}">
                <p14:modId xmlns:p14="http://schemas.microsoft.com/office/powerpoint/2010/main" val="327478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6" name="think-cell data - do not delete" hidden="1">
                        <a:extLst>
                          <a:ext uri="{FF2B5EF4-FFF2-40B4-BE49-F238E27FC236}">
                            <a16:creationId xmlns:a16="http://schemas.microsoft.com/office/drawing/2014/main" id="{B3F08680-2E59-346C-BB05-DA8E719DFA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EF7073E-4669-BE50-C858-EF2E51E56C16}"/>
              </a:ext>
            </a:extLst>
          </p:cNvPr>
          <p:cNvSpPr>
            <a:spLocks noGrp="1"/>
          </p:cNvSpPr>
          <p:nvPr>
            <p:ph type="title"/>
          </p:nvPr>
        </p:nvSpPr>
        <p:spPr/>
        <p:txBody>
          <a:bodyPr vert="horz" lIns="91440" tIns="45720" rIns="91440" bIns="45720" rtlCol="0" anchor="ctr">
            <a:noAutofit/>
          </a:bodyPr>
          <a:lstStyle/>
          <a:p>
            <a:r>
              <a:rPr kumimoji="1" lang="en-US" altLang="ja-JP" sz="2000" dirty="0"/>
              <a:t>【</a:t>
            </a:r>
            <a:r>
              <a:rPr lang="en-US" altLang="ja-JP" sz="2000" dirty="0"/>
              <a:t>GHG</a:t>
            </a:r>
            <a:r>
              <a:rPr lang="ja-JP" altLang="en-US" sz="2000" dirty="0"/>
              <a:t>削減の取組</a:t>
            </a:r>
            <a:r>
              <a:rPr kumimoji="1" lang="en-US" altLang="ja-JP" sz="2000" dirty="0"/>
              <a:t>】 </a:t>
            </a:r>
            <a:br>
              <a:rPr kumimoji="1" lang="en-US" altLang="ja-JP" sz="2000" dirty="0"/>
            </a:br>
            <a:r>
              <a:rPr kumimoji="1" lang="ja-JP" altLang="en-US" sz="2000" dirty="0"/>
              <a:t>取組の総括</a:t>
            </a:r>
            <a:endParaRPr lang="ja-JP" altLang="en-US" sz="2000" dirty="0"/>
          </a:p>
        </p:txBody>
      </p:sp>
      <p:sp>
        <p:nvSpPr>
          <p:cNvPr id="15" name="スライド番号プレースホルダー 14">
            <a:extLst>
              <a:ext uri="{FF2B5EF4-FFF2-40B4-BE49-F238E27FC236}">
                <a16:creationId xmlns:a16="http://schemas.microsoft.com/office/drawing/2014/main" id="{E935E26A-1E82-65B3-1AA1-01CB1F0A37A6}"/>
              </a:ext>
            </a:extLst>
          </p:cNvPr>
          <p:cNvSpPr>
            <a:spLocks noGrp="1"/>
          </p:cNvSpPr>
          <p:nvPr>
            <p:ph type="sldNum" sz="quarter" idx="12"/>
          </p:nvPr>
        </p:nvSpPr>
        <p:spPr/>
        <p:txBody>
          <a:bodyPr/>
          <a:lstStyle/>
          <a:p>
            <a:fld id="{F1318789-6D13-4837-B31B-63BA5D39B425}" type="slidenum">
              <a:rPr lang="ja-JP" altLang="en-US" smtClean="0"/>
              <a:pPr/>
              <a:t>13</a:t>
            </a:fld>
            <a:endParaRPr lang="ja-JP" altLang="en-US" dirty="0"/>
          </a:p>
        </p:txBody>
      </p:sp>
      <p:sp>
        <p:nvSpPr>
          <p:cNvPr id="16" name="テキスト ボックス 1">
            <a:extLst>
              <a:ext uri="{FF2B5EF4-FFF2-40B4-BE49-F238E27FC236}">
                <a16:creationId xmlns:a16="http://schemas.microsoft.com/office/drawing/2014/main" id="{4549C92A-270D-1688-B649-945835769A4B}"/>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ゼロエミ地区内</a:t>
            </a:r>
            <a:r>
              <a:rPr lang="ja-JP" altLang="en-US" b="1" dirty="0">
                <a:latin typeface="Yu Gothic UI" panose="020B0500000000000000" pitchFamily="50" charset="-128"/>
                <a:ea typeface="Yu Gothic UI" panose="020B0500000000000000" pitchFamily="50" charset="-128"/>
              </a:rPr>
              <a:t>における</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2030</a:t>
            </a:r>
            <a:r>
              <a:rPr lang="ja-JP" altLang="en-US" b="1" dirty="0">
                <a:latin typeface="Yu Gothic UI" panose="020B0500000000000000" pitchFamily="50" charset="-128"/>
                <a:ea typeface="Yu Gothic UI" panose="020B0500000000000000" pitchFamily="50" charset="-128"/>
              </a:rPr>
              <a:t>年まで</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の</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GHG</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削減量の内訳を記載してください</a:t>
            </a:r>
            <a:endPar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graphicFrame>
        <p:nvGraphicFramePr>
          <p:cNvPr id="14" name="表 13">
            <a:extLst>
              <a:ext uri="{FF2B5EF4-FFF2-40B4-BE49-F238E27FC236}">
                <a16:creationId xmlns:a16="http://schemas.microsoft.com/office/drawing/2014/main" id="{1FB0FDDC-4346-FEDA-461F-5734D1F2B2B1}"/>
              </a:ext>
            </a:extLst>
          </p:cNvPr>
          <p:cNvGraphicFramePr>
            <a:graphicFrameLocks noGrp="1"/>
          </p:cNvGraphicFramePr>
          <p:nvPr>
            <p:extLst>
              <p:ext uri="{D42A27DB-BD31-4B8C-83A1-F6EECF244321}">
                <p14:modId xmlns:p14="http://schemas.microsoft.com/office/powerpoint/2010/main" val="2885154275"/>
              </p:ext>
            </p:extLst>
          </p:nvPr>
        </p:nvGraphicFramePr>
        <p:xfrm>
          <a:off x="335360" y="1629909"/>
          <a:ext cx="11520000" cy="48240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485702768"/>
                    </a:ext>
                  </a:extLst>
                </a:gridCol>
                <a:gridCol w="3024000">
                  <a:extLst>
                    <a:ext uri="{9D8B030D-6E8A-4147-A177-3AD203B41FA5}">
                      <a16:colId xmlns:a16="http://schemas.microsoft.com/office/drawing/2014/main" val="2153040307"/>
                    </a:ext>
                  </a:extLst>
                </a:gridCol>
                <a:gridCol w="1944000">
                  <a:extLst>
                    <a:ext uri="{9D8B030D-6E8A-4147-A177-3AD203B41FA5}">
                      <a16:colId xmlns:a16="http://schemas.microsoft.com/office/drawing/2014/main" val="4009094895"/>
                    </a:ext>
                  </a:extLst>
                </a:gridCol>
                <a:gridCol w="2016000">
                  <a:extLst>
                    <a:ext uri="{9D8B030D-6E8A-4147-A177-3AD203B41FA5}">
                      <a16:colId xmlns:a16="http://schemas.microsoft.com/office/drawing/2014/main" val="3978448053"/>
                    </a:ext>
                  </a:extLst>
                </a:gridCol>
                <a:gridCol w="2016000">
                  <a:extLst>
                    <a:ext uri="{9D8B030D-6E8A-4147-A177-3AD203B41FA5}">
                      <a16:colId xmlns:a16="http://schemas.microsoft.com/office/drawing/2014/main" val="62276152"/>
                    </a:ext>
                  </a:extLst>
                </a:gridCol>
              </a:tblGrid>
              <a:tr h="288000">
                <a:tc rowSpan="2">
                  <a:txBody>
                    <a:bodyPr/>
                    <a:lstStyle/>
                    <a:p>
                      <a:pPr algn="ctr">
                        <a:spcBef>
                          <a:spcPts val="300"/>
                        </a:spcBef>
                      </a:pPr>
                      <a:r>
                        <a:rPr lang="ja-JP" altLang="en-US" sz="1200" b="0" dirty="0">
                          <a:latin typeface="+mn-ea"/>
                          <a:ea typeface="+mn-ea"/>
                        </a:rPr>
                        <a:t>削減対象</a:t>
                      </a:r>
                      <a:r>
                        <a:rPr lang="en-US" altLang="ja-JP" sz="1200" b="0" dirty="0">
                          <a:latin typeface="+mn-ea"/>
                          <a:ea typeface="+mn-ea"/>
                        </a:rPr>
                        <a:t>GHG</a:t>
                      </a:r>
                      <a:endParaRPr lang="ja-JP" altLang="en-US" sz="1200" b="0" dirty="0">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rowSpan="2">
                  <a:txBody>
                    <a:bodyPr/>
                    <a:lstStyle/>
                    <a:p>
                      <a:pPr algn="ctr">
                        <a:spcBef>
                          <a:spcPts val="300"/>
                        </a:spcBef>
                      </a:pPr>
                      <a:r>
                        <a:rPr lang="en-US" altLang="ja-JP" sz="1200" b="0" dirty="0">
                          <a:latin typeface="+mn-ea"/>
                          <a:ea typeface="+mn-ea"/>
                        </a:rPr>
                        <a:t>GHG</a:t>
                      </a:r>
                      <a:r>
                        <a:rPr lang="ja-JP" altLang="en-US" sz="1200" b="0" dirty="0">
                          <a:latin typeface="+mn-ea"/>
                          <a:ea typeface="+mn-ea"/>
                        </a:rPr>
                        <a:t>削減方法</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rowSpan="2">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直近年度の</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排出量</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lang="ja-JP" altLang="en-US" sz="1200" b="0" dirty="0">
                          <a:latin typeface="+mn-ea"/>
                          <a:ea typeface="+mn-ea"/>
                        </a:rPr>
                        <a:t>（</a:t>
                      </a:r>
                      <a:r>
                        <a:rPr lang="en-US" altLang="ja-JP" sz="1200" b="0" dirty="0">
                          <a:latin typeface="+mn-ea"/>
                          <a:ea typeface="+mn-ea"/>
                        </a:rPr>
                        <a:t>t-CO</a:t>
                      </a:r>
                      <a:r>
                        <a:rPr lang="en-US" altLang="ja-JP" sz="1200" b="0" baseline="-25000" dirty="0">
                          <a:latin typeface="+mn-ea"/>
                          <a:ea typeface="+mn-ea"/>
                        </a:rPr>
                        <a:t>2</a:t>
                      </a:r>
                      <a:r>
                        <a:rPr lang="en-US" altLang="ja-JP" sz="1200" b="0" dirty="0">
                          <a:latin typeface="+mn-ea"/>
                          <a:ea typeface="+mn-ea"/>
                        </a:rPr>
                        <a:t>/</a:t>
                      </a:r>
                      <a:r>
                        <a:rPr lang="ja-JP" altLang="en-US" sz="1200" b="0" dirty="0">
                          <a:latin typeface="+mn-ea"/>
                          <a:ea typeface="+mn-ea"/>
                        </a:rPr>
                        <a:t>年）</a:t>
                      </a: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gridSpan="2">
                  <a:txBody>
                    <a:bodyPr/>
                    <a:lstStyle/>
                    <a:p>
                      <a:pPr algn="ctr">
                        <a:spcBef>
                          <a:spcPts val="300"/>
                        </a:spcBef>
                      </a:pPr>
                      <a:r>
                        <a:rPr lang="en-US" altLang="ja-JP" sz="1200" b="0" dirty="0">
                          <a:latin typeface="+mn-ea"/>
                          <a:ea typeface="+mn-ea"/>
                        </a:rPr>
                        <a:t>2030</a:t>
                      </a:r>
                      <a:r>
                        <a:rPr lang="ja-JP" altLang="en-US" sz="1200" b="0" dirty="0">
                          <a:latin typeface="+mn-ea"/>
                          <a:ea typeface="+mn-ea"/>
                        </a:rPr>
                        <a:t>年までの</a:t>
                      </a:r>
                      <a:r>
                        <a:rPr lang="en-US" altLang="ja-JP" sz="1200" b="0" dirty="0">
                          <a:latin typeface="+mn-ea"/>
                          <a:ea typeface="+mn-ea"/>
                        </a:rPr>
                        <a:t>GHG</a:t>
                      </a:r>
                      <a:r>
                        <a:rPr lang="ja-JP" altLang="en-US" sz="1200" b="0" dirty="0">
                          <a:latin typeface="+mn-ea"/>
                          <a:ea typeface="+mn-ea"/>
                        </a:rPr>
                        <a:t>削減</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a:p>
                  </a:txBody>
                  <a:tcPr/>
                </a:tc>
                <a:extLst>
                  <a:ext uri="{0D108BD9-81ED-4DB2-BD59-A6C34878D82A}">
                    <a16:rowId xmlns:a16="http://schemas.microsoft.com/office/drawing/2014/main" val="352702390"/>
                  </a:ext>
                </a:extLst>
              </a:tr>
              <a:tr h="504000">
                <a:tc vMerge="1">
                  <a:txBody>
                    <a:bodyPr/>
                    <a:lstStyle/>
                    <a:p>
                      <a:endParaRPr kumimoji="1" lang="ja-JP" altLang="en-US"/>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vMerge="1">
                  <a:txBody>
                    <a:bodyPr/>
                    <a:lstStyle/>
                    <a:p>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vMerge="1">
                  <a:txBody>
                    <a:bodyPr/>
                    <a:lstStyle/>
                    <a:p>
                      <a:endParaRPr kumimoji="1" lang="ja-JP" altLang="en-US"/>
                    </a:p>
                  </a:txBody>
                  <a:tcPr/>
                </a:tc>
                <a:tc>
                  <a:txBody>
                    <a:bodyPr/>
                    <a:lstStyle/>
                    <a:p>
                      <a:pPr algn="ctr">
                        <a:spcBef>
                          <a:spcPts val="300"/>
                        </a:spcBef>
                      </a:pPr>
                      <a:r>
                        <a:rPr lang="en-US" altLang="ja-JP" sz="1200" b="0" dirty="0">
                          <a:solidFill>
                            <a:schemeClr val="bg1"/>
                          </a:solidFill>
                          <a:latin typeface="+mn-ea"/>
                          <a:ea typeface="+mn-ea"/>
                        </a:rPr>
                        <a:t>GHG</a:t>
                      </a:r>
                      <a:r>
                        <a:rPr lang="ja-JP" altLang="en-US" sz="1200" b="0" dirty="0">
                          <a:solidFill>
                            <a:schemeClr val="bg1"/>
                          </a:solidFill>
                          <a:latin typeface="+mn-ea"/>
                          <a:ea typeface="+mn-ea"/>
                        </a:rPr>
                        <a:t>削減量</a:t>
                      </a:r>
                      <a:endParaRPr lang="en-US" altLang="ja-JP" sz="1200" b="0" dirty="0">
                        <a:solidFill>
                          <a:schemeClr val="bg1"/>
                        </a:solidFill>
                        <a:latin typeface="+mn-ea"/>
                        <a:ea typeface="+mn-ea"/>
                      </a:endParaRPr>
                    </a:p>
                    <a:p>
                      <a:pPr algn="ctr">
                        <a:spcBef>
                          <a:spcPts val="300"/>
                        </a:spcBef>
                      </a:pPr>
                      <a:r>
                        <a:rPr lang="ja-JP" altLang="en-US" sz="1200" b="0" dirty="0">
                          <a:solidFill>
                            <a:schemeClr val="bg1"/>
                          </a:solidFill>
                          <a:latin typeface="+mn-ea"/>
                          <a:ea typeface="+mn-ea"/>
                        </a:rPr>
                        <a:t>（</a:t>
                      </a:r>
                      <a:r>
                        <a:rPr lang="en-US" altLang="ja-JP" sz="1200" b="0" dirty="0">
                          <a:solidFill>
                            <a:schemeClr val="bg1"/>
                          </a:solidFill>
                          <a:latin typeface="+mn-ea"/>
                          <a:ea typeface="+mn-ea"/>
                        </a:rPr>
                        <a:t>t-CO</a:t>
                      </a:r>
                      <a:r>
                        <a:rPr lang="en-US" altLang="ja-JP" sz="1200" b="0" baseline="-25000" dirty="0">
                          <a:solidFill>
                            <a:schemeClr val="bg1"/>
                          </a:solidFill>
                          <a:latin typeface="+mn-ea"/>
                          <a:ea typeface="+mn-ea"/>
                        </a:rPr>
                        <a:t>2</a:t>
                      </a:r>
                      <a:r>
                        <a:rPr lang="en-US" altLang="ja-JP" sz="1200" b="0" dirty="0">
                          <a:solidFill>
                            <a:schemeClr val="bg1"/>
                          </a:solidFill>
                          <a:latin typeface="+mn-ea"/>
                          <a:ea typeface="+mn-ea"/>
                        </a:rPr>
                        <a:t>/</a:t>
                      </a:r>
                      <a:r>
                        <a:rPr lang="ja-JP" altLang="en-US" sz="1200" b="0" dirty="0">
                          <a:solidFill>
                            <a:schemeClr val="bg1"/>
                          </a:solidFill>
                          <a:latin typeface="+mn-ea"/>
                          <a:ea typeface="+mn-ea"/>
                        </a:rPr>
                        <a:t>年）</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300"/>
                        </a:spcBef>
                      </a:pPr>
                      <a:r>
                        <a:rPr lang="ja-JP" altLang="en-US" sz="1200" b="0" dirty="0">
                          <a:solidFill>
                            <a:schemeClr val="bg1"/>
                          </a:solidFill>
                          <a:latin typeface="+mn-ea"/>
                          <a:ea typeface="+mn-ea"/>
                        </a:rPr>
                        <a:t>直近年度からの</a:t>
                      </a:r>
                      <a:endParaRPr lang="en-US" altLang="ja-JP" sz="1200" b="0" dirty="0">
                        <a:solidFill>
                          <a:schemeClr val="bg1"/>
                        </a:solidFill>
                        <a:latin typeface="+mn-ea"/>
                        <a:ea typeface="+mn-ea"/>
                      </a:endParaRPr>
                    </a:p>
                    <a:p>
                      <a:pPr algn="ctr">
                        <a:spcBef>
                          <a:spcPts val="300"/>
                        </a:spcBef>
                      </a:pPr>
                      <a:r>
                        <a:rPr lang="en-US" altLang="ja-JP" sz="1200" b="0" dirty="0">
                          <a:solidFill>
                            <a:schemeClr val="bg1"/>
                          </a:solidFill>
                          <a:latin typeface="+mn-ea"/>
                          <a:ea typeface="+mn-ea"/>
                        </a:rPr>
                        <a:t>GHG</a:t>
                      </a:r>
                      <a:r>
                        <a:rPr lang="ja-JP" altLang="en-US" sz="1200" b="0" dirty="0">
                          <a:solidFill>
                            <a:schemeClr val="bg1"/>
                          </a:solidFill>
                          <a:latin typeface="+mn-ea"/>
                          <a:ea typeface="+mn-ea"/>
                        </a:rPr>
                        <a:t>削減割合（</a:t>
                      </a:r>
                      <a:r>
                        <a:rPr lang="en-US" altLang="ja-JP" sz="1200" b="0" dirty="0">
                          <a:solidFill>
                            <a:schemeClr val="bg1"/>
                          </a:solidFill>
                          <a:latin typeface="+mn-ea"/>
                          <a:ea typeface="+mn-ea"/>
                        </a:rPr>
                        <a:t>%</a:t>
                      </a:r>
                      <a:r>
                        <a:rPr lang="ja-JP" altLang="en-US" sz="1200" b="0" dirty="0">
                          <a:solidFill>
                            <a:schemeClr val="bg1"/>
                          </a:solidFill>
                          <a:latin typeface="+mn-ea"/>
                          <a:ea typeface="+mn-ea"/>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2107473182"/>
                  </a:ext>
                </a:extLst>
              </a:tr>
              <a:tr h="504000">
                <a:tc rowSpan="2">
                  <a:txBody>
                    <a:bodyPr/>
                    <a:lstStyle/>
                    <a:p>
                      <a:pPr algn="ctr">
                        <a:spcBef>
                          <a:spcPts val="300"/>
                        </a:spcBef>
                      </a:pPr>
                      <a:r>
                        <a:rPr lang="ja-JP" altLang="en-US" sz="1200" b="1" dirty="0">
                          <a:latin typeface="+mn-ea"/>
                          <a:ea typeface="+mn-ea"/>
                        </a:rPr>
                        <a:t>①産業</a:t>
                      </a:r>
                      <a:r>
                        <a:rPr lang="en-US" altLang="ja-JP" sz="1200" b="1" dirty="0">
                          <a:latin typeface="+mn-ea"/>
                          <a:ea typeface="+mn-ea"/>
                        </a:rPr>
                        <a:t>/</a:t>
                      </a:r>
                      <a:r>
                        <a:rPr lang="ja-JP" altLang="en-US" sz="1200" b="1" dirty="0">
                          <a:latin typeface="+mn-ea"/>
                          <a:ea typeface="+mn-ea"/>
                        </a:rPr>
                        <a:t>業務</a:t>
                      </a:r>
                      <a:r>
                        <a:rPr lang="en-US" altLang="ja-JP" sz="1200" b="1" dirty="0">
                          <a:latin typeface="+mn-ea"/>
                          <a:ea typeface="+mn-ea"/>
                        </a:rPr>
                        <a:t>/</a:t>
                      </a:r>
                      <a:r>
                        <a:rPr lang="ja-JP" altLang="en-US" sz="1200" b="1" dirty="0">
                          <a:latin typeface="+mn-ea"/>
                          <a:ea typeface="+mn-ea"/>
                        </a:rPr>
                        <a:t>公共施設</a:t>
                      </a:r>
                      <a:r>
                        <a:rPr lang="en-US" altLang="ja-JP" sz="1200" b="1" dirty="0">
                          <a:latin typeface="+mn-ea"/>
                          <a:ea typeface="+mn-ea"/>
                        </a:rPr>
                        <a:t>/</a:t>
                      </a:r>
                      <a:r>
                        <a:rPr lang="ja-JP" altLang="en-US" sz="1200" b="1" dirty="0">
                          <a:latin typeface="+mn-ea"/>
                          <a:ea typeface="+mn-ea"/>
                        </a:rPr>
                        <a:t>家庭部門</a:t>
                      </a:r>
                      <a:br>
                        <a:rPr lang="en-US" altLang="ja-JP" sz="1200" b="1" dirty="0">
                          <a:latin typeface="+mn-ea"/>
                          <a:ea typeface="+mn-ea"/>
                        </a:rPr>
                      </a:br>
                      <a:r>
                        <a:rPr lang="ja-JP" altLang="en-US" sz="1200" b="1" dirty="0">
                          <a:solidFill>
                            <a:schemeClr val="tx1"/>
                          </a:solidFill>
                          <a:latin typeface="+mn-ea"/>
                          <a:ea typeface="+mn-ea"/>
                        </a:rPr>
                        <a:t>電力（再エネ）由来</a:t>
                      </a:r>
                      <a:r>
                        <a:rPr lang="en-US" altLang="ja-JP" sz="1200" b="1" dirty="0">
                          <a:solidFill>
                            <a:schemeClr val="tx1"/>
                          </a:solidFill>
                          <a:latin typeface="+mn-ea"/>
                          <a:ea typeface="+mn-ea"/>
                        </a:rPr>
                        <a:t>CO</a:t>
                      </a:r>
                      <a:r>
                        <a:rPr lang="en-US" altLang="ja-JP" sz="1200" b="1" baseline="-25000" dirty="0">
                          <a:solidFill>
                            <a:schemeClr val="tx1"/>
                          </a:solidFill>
                          <a:latin typeface="+mn-ea"/>
                          <a:ea typeface="+mn-ea"/>
                        </a:rPr>
                        <a:t>2</a:t>
                      </a:r>
                      <a:endParaRPr lang="ja-JP" altLang="en-US" sz="1200" b="1" baseline="-2500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spcBef>
                          <a:spcPts val="300"/>
                        </a:spcBef>
                      </a:pPr>
                      <a:r>
                        <a:rPr lang="ja-JP" altLang="en-US" sz="1200" b="0" dirty="0">
                          <a:latin typeface="+mn-ea"/>
                          <a:ea typeface="+mn-ea"/>
                        </a:rPr>
                        <a:t>新規設備導入を伴う取組</a:t>
                      </a:r>
                      <a:endParaRPr lang="en-US" altLang="ja-JP" sz="1200" b="0" dirty="0">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rowSpan="5">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652451489"/>
                  </a:ext>
                </a:extLst>
              </a:tr>
              <a:tr h="504000">
                <a:tc vMerge="1">
                  <a:txBody>
                    <a:bodyPr/>
                    <a:lstStyle/>
                    <a:p>
                      <a:endParaRPr kumimoji="1" lang="ja-JP" altLang="en-US"/>
                    </a:p>
                  </a:txBody>
                  <a:tcPr/>
                </a:tc>
                <a:tc>
                  <a:txBody>
                    <a:bodyPr/>
                    <a:lstStyle/>
                    <a:p>
                      <a:pPr algn="ctr">
                        <a:spcBef>
                          <a:spcPts val="300"/>
                        </a:spcBef>
                      </a:pPr>
                      <a:r>
                        <a:rPr lang="ja-JP" altLang="en-US" sz="1200" b="0" dirty="0">
                          <a:latin typeface="+mn-ea"/>
                          <a:ea typeface="+mn-ea"/>
                        </a:rPr>
                        <a:t>新規設備導入を伴わない取組</a:t>
                      </a:r>
                      <a:endParaRPr lang="en-US" altLang="ja-JP" sz="1200" b="0" dirty="0">
                        <a:latin typeface="+mn-ea"/>
                        <a:ea typeface="+mn-ea"/>
                      </a:endParaRPr>
                    </a:p>
                    <a:p>
                      <a:pPr algn="ctr">
                        <a:spcBef>
                          <a:spcPts val="300"/>
                        </a:spcBef>
                      </a:pPr>
                      <a:r>
                        <a:rPr lang="ja-JP" altLang="en-US" sz="1200" b="0" dirty="0">
                          <a:latin typeface="+mn-ea"/>
                          <a:ea typeface="+mn-ea"/>
                        </a:rPr>
                        <a:t>（再エネメニュー、証書・クレジット調達）</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vMerge="1">
                  <a:txBody>
                    <a:bodyPr/>
                    <a:lstStyle/>
                    <a:p>
                      <a:endParaRPr lang="ja-JP" altLang="en-US" sz="1200" b="0" dirty="0">
                        <a:latin typeface="+mn-ea"/>
                        <a:ea typeface="+mn-ea"/>
                      </a:endParaRPr>
                    </a:p>
                  </a:txBody>
                  <a:tcPr marL="36000" marR="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292433063"/>
                  </a:ext>
                </a:extLst>
              </a:tr>
              <a:tr h="504000">
                <a:tc rowSpan="3">
                  <a:txBody>
                    <a:bodyPr/>
                    <a:lstStyle/>
                    <a:p>
                      <a:pPr algn="ctr">
                        <a:spcBef>
                          <a:spcPts val="300"/>
                        </a:spcBef>
                      </a:pPr>
                      <a:r>
                        <a:rPr lang="ja-JP" altLang="en-US" sz="1200" b="1" dirty="0">
                          <a:latin typeface="+mn-ea"/>
                          <a:ea typeface="+mn-ea"/>
                        </a:rPr>
                        <a:t>②産業</a:t>
                      </a:r>
                      <a:r>
                        <a:rPr lang="en-US" altLang="ja-JP" sz="1200" b="1" dirty="0">
                          <a:latin typeface="+mn-ea"/>
                          <a:ea typeface="+mn-ea"/>
                        </a:rPr>
                        <a:t>/</a:t>
                      </a:r>
                      <a:r>
                        <a:rPr lang="ja-JP" altLang="en-US" sz="1200" b="1" dirty="0">
                          <a:latin typeface="+mn-ea"/>
                          <a:ea typeface="+mn-ea"/>
                        </a:rPr>
                        <a:t>業務</a:t>
                      </a:r>
                      <a:r>
                        <a:rPr lang="en-US" altLang="ja-JP" sz="1200" b="1" dirty="0">
                          <a:latin typeface="+mn-ea"/>
                          <a:ea typeface="+mn-ea"/>
                        </a:rPr>
                        <a:t>/</a:t>
                      </a:r>
                      <a:r>
                        <a:rPr lang="ja-JP" altLang="en-US" sz="1200" b="1" dirty="0">
                          <a:latin typeface="+mn-ea"/>
                          <a:ea typeface="+mn-ea"/>
                        </a:rPr>
                        <a:t>公共施設</a:t>
                      </a:r>
                      <a:r>
                        <a:rPr lang="en-US" altLang="ja-JP" sz="1200" b="1" dirty="0">
                          <a:latin typeface="+mn-ea"/>
                          <a:ea typeface="+mn-ea"/>
                        </a:rPr>
                        <a:t>/</a:t>
                      </a:r>
                      <a:r>
                        <a:rPr lang="ja-JP" altLang="en-US" sz="1200" b="1" dirty="0">
                          <a:latin typeface="+mn-ea"/>
                          <a:ea typeface="+mn-ea"/>
                        </a:rPr>
                        <a:t>家庭部門</a:t>
                      </a:r>
                      <a:br>
                        <a:rPr lang="en-US" altLang="ja-JP" sz="1200" b="1" dirty="0">
                          <a:latin typeface="+mn-ea"/>
                          <a:ea typeface="+mn-ea"/>
                        </a:rPr>
                      </a:br>
                      <a:r>
                        <a:rPr lang="ja-JP" altLang="en-US" sz="1200" b="1" dirty="0">
                          <a:solidFill>
                            <a:schemeClr val="tx1"/>
                          </a:solidFill>
                          <a:latin typeface="+mn-ea"/>
                          <a:ea typeface="+mn-ea"/>
                        </a:rPr>
                        <a:t>省エネ</a:t>
                      </a:r>
                      <a:r>
                        <a:rPr lang="en-US" altLang="ja-JP" sz="1200" b="1" dirty="0">
                          <a:solidFill>
                            <a:schemeClr val="tx1"/>
                          </a:solidFill>
                          <a:latin typeface="+mn-ea"/>
                          <a:ea typeface="+mn-ea"/>
                        </a:rPr>
                        <a:t>/</a:t>
                      </a:r>
                      <a:r>
                        <a:rPr lang="ja-JP" altLang="en-US" sz="1200" b="1" dirty="0">
                          <a:solidFill>
                            <a:schemeClr val="tx1"/>
                          </a:solidFill>
                          <a:latin typeface="+mn-ea"/>
                          <a:ea typeface="+mn-ea"/>
                        </a:rPr>
                        <a:t>燃料転換等の</a:t>
                      </a:r>
                      <a:r>
                        <a:rPr lang="en-US" altLang="ja-JP" sz="1200" b="1" dirty="0">
                          <a:solidFill>
                            <a:schemeClr val="tx1"/>
                          </a:solidFill>
                          <a:latin typeface="+mn-ea"/>
                          <a:ea typeface="+mn-ea"/>
                        </a:rPr>
                        <a:t>CO</a:t>
                      </a:r>
                      <a:r>
                        <a:rPr lang="en-US" altLang="ja-JP" sz="1200" b="1" baseline="-25000" dirty="0">
                          <a:solidFill>
                            <a:schemeClr val="tx1"/>
                          </a:solidFill>
                          <a:latin typeface="+mn-ea"/>
                          <a:ea typeface="+mn-ea"/>
                        </a:rPr>
                        <a:t>2</a:t>
                      </a:r>
                      <a:endParaRPr lang="ja-JP" altLang="en-US" sz="1200" b="1" baseline="-2500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spcBef>
                          <a:spcPts val="300"/>
                        </a:spcBef>
                      </a:pPr>
                      <a:r>
                        <a:rPr lang="ja-JP" altLang="en-US" sz="1200" b="0" dirty="0">
                          <a:latin typeface="+mn-ea"/>
                          <a:ea typeface="+mn-ea"/>
                        </a:rPr>
                        <a:t>新規設備導入を伴う取組</a:t>
                      </a:r>
                      <a:endParaRPr lang="en-US" altLang="ja-JP" sz="1200" b="0" dirty="0">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vMerge="1">
                  <a:txBody>
                    <a:bodyPr/>
                    <a:lstStyle/>
                    <a:p>
                      <a:endParaRPr lang="ja-JP" altLang="en-US" sz="1200" b="0" dirty="0">
                        <a:latin typeface="+mn-ea"/>
                        <a:ea typeface="+mn-ea"/>
                      </a:endParaRPr>
                    </a:p>
                  </a:txBody>
                  <a:tcPr marL="36000" marR="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26291624"/>
                  </a:ext>
                </a:extLst>
              </a:tr>
              <a:tr h="504000">
                <a:tc vMerge="1">
                  <a:txBody>
                    <a:bodyPr/>
                    <a:lstStyle/>
                    <a:p>
                      <a:endParaRPr kumimoji="1" lang="ja-JP" altLang="en-US"/>
                    </a:p>
                  </a:txBody>
                  <a:tcPr/>
                </a:tc>
                <a:tc>
                  <a:txBody>
                    <a:bodyPr/>
                    <a:lstStyle/>
                    <a:p>
                      <a:pPr algn="ctr">
                        <a:spcBef>
                          <a:spcPts val="300"/>
                        </a:spcBef>
                      </a:pPr>
                      <a:r>
                        <a:rPr lang="ja-JP" altLang="en-US" sz="1200" b="0" dirty="0">
                          <a:latin typeface="+mn-ea"/>
                          <a:ea typeface="+mn-ea"/>
                        </a:rPr>
                        <a:t>新規設備導入を伴わない取組</a:t>
                      </a:r>
                      <a:endParaRPr lang="en-US" altLang="ja-JP" sz="1200" b="0" dirty="0">
                        <a:latin typeface="+mn-ea"/>
                        <a:ea typeface="+mn-ea"/>
                      </a:endParaRPr>
                    </a:p>
                    <a:p>
                      <a:pPr algn="ctr">
                        <a:spcBef>
                          <a:spcPts val="300"/>
                        </a:spcBef>
                      </a:pPr>
                      <a:r>
                        <a:rPr lang="ja-JP" altLang="en-US" sz="1200" b="0" dirty="0">
                          <a:latin typeface="+mn-ea"/>
                          <a:ea typeface="+mn-ea"/>
                        </a:rPr>
                        <a:t>（省エネ診断</a:t>
                      </a:r>
                      <a:r>
                        <a:rPr lang="en-US" altLang="ja-JP" sz="1200" b="0" dirty="0">
                          <a:latin typeface="+mn-ea"/>
                          <a:ea typeface="+mn-ea"/>
                        </a:rPr>
                        <a:t>/</a:t>
                      </a:r>
                      <a:r>
                        <a:rPr lang="ja-JP" altLang="en-US" sz="1200" b="0" dirty="0">
                          <a:latin typeface="+mn-ea"/>
                          <a:ea typeface="+mn-ea"/>
                        </a:rPr>
                        <a:t>エネルギーの見える化</a:t>
                      </a:r>
                      <a:r>
                        <a:rPr lang="en-US" altLang="ja-JP" sz="1200" b="0" dirty="0">
                          <a:latin typeface="+mn-ea"/>
                          <a:ea typeface="+mn-ea"/>
                        </a:rPr>
                        <a:t>/DR</a:t>
                      </a:r>
                      <a:r>
                        <a:rPr lang="ja-JP" altLang="en-US" sz="1200" b="0" dirty="0">
                          <a:latin typeface="+mn-ea"/>
                          <a:ea typeface="+mn-ea"/>
                        </a:rPr>
                        <a:t>等）</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vMerge="1">
                  <a:txBody>
                    <a:bodyPr/>
                    <a:lstStyle/>
                    <a:p>
                      <a:endParaRPr kumimoji="1" lang="ja-JP" altLang="en-US"/>
                    </a:p>
                  </a:txBody>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192134967"/>
                  </a:ext>
                </a:extLst>
              </a:tr>
              <a:tr h="504000">
                <a:tc vMerge="1">
                  <a:txBody>
                    <a:bodyPr/>
                    <a:lstStyle/>
                    <a:p>
                      <a:endParaRPr kumimoji="1" lang="ja-JP" altLang="en-US"/>
                    </a:p>
                  </a:txBody>
                  <a:tcPr/>
                </a:tc>
                <a:tc>
                  <a:txBody>
                    <a:bodyPr/>
                    <a:lstStyle/>
                    <a:p>
                      <a:pPr algn="ctr">
                        <a:spcBef>
                          <a:spcPts val="300"/>
                        </a:spcBef>
                      </a:pPr>
                      <a:r>
                        <a:rPr lang="ja-JP" altLang="en-US" sz="1200" b="0" dirty="0">
                          <a:latin typeface="+mn-ea"/>
                          <a:ea typeface="+mn-ea"/>
                        </a:rPr>
                        <a:t>新規設備導入を伴わない取組</a:t>
                      </a:r>
                      <a:endParaRPr lang="en-US" altLang="ja-JP" sz="1200" b="0" dirty="0">
                        <a:latin typeface="+mn-ea"/>
                        <a:ea typeface="+mn-ea"/>
                      </a:endParaRPr>
                    </a:p>
                    <a:p>
                      <a:pPr algn="ctr">
                        <a:spcBef>
                          <a:spcPts val="300"/>
                        </a:spcBef>
                      </a:pPr>
                      <a:r>
                        <a:rPr lang="ja-JP" altLang="en-US" sz="1200" b="0" dirty="0">
                          <a:latin typeface="+mn-ea"/>
                          <a:ea typeface="+mn-ea"/>
                        </a:rPr>
                        <a:t>（証書・クレジット調達）</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vMerge="1">
                  <a:txBody>
                    <a:bodyPr/>
                    <a:lstStyle/>
                    <a:p>
                      <a:endParaRPr lang="ja-JP" altLang="en-US" sz="1200" b="0" dirty="0">
                        <a:latin typeface="+mn-ea"/>
                        <a:ea typeface="+mn-ea"/>
                      </a:endParaRPr>
                    </a:p>
                  </a:txBody>
                  <a:tcPr marL="36000" marR="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821064082"/>
                  </a:ext>
                </a:extLst>
              </a:tr>
              <a:tr h="504000">
                <a:tc grid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ja-JP" altLang="en-US" sz="1200" b="1" dirty="0">
                          <a:latin typeface="+mn-ea"/>
                          <a:ea typeface="+mn-ea"/>
                        </a:rPr>
                        <a:t>③運輸</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hMerge="1">
                  <a:txBody>
                    <a:bodyPr/>
                    <a:lstStyle/>
                    <a:p>
                      <a:endParaRPr dirty="0"/>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604116895"/>
                  </a:ext>
                </a:extLst>
              </a:tr>
              <a:tr h="504000">
                <a:tc grid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ja-JP" altLang="en-US" sz="1200" b="1" dirty="0">
                          <a:latin typeface="+mn-ea"/>
                          <a:ea typeface="+mn-ea"/>
                        </a:rPr>
                        <a:t>④フロン</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hMerge="1">
                  <a:txBody>
                    <a:bodyPr/>
                    <a:lstStyle/>
                    <a:p>
                      <a:endParaRPr dirty="0"/>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852535429"/>
                  </a:ext>
                </a:extLst>
              </a:tr>
              <a:tr h="504000">
                <a:tc grid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ja-JP" altLang="en-US" sz="1200" b="1" dirty="0">
                          <a:latin typeface="+mn-ea"/>
                          <a:ea typeface="+mn-ea"/>
                        </a:rPr>
                        <a:t>合計</a:t>
                      </a:r>
                      <a:endParaRPr lang="en-US" altLang="ja-JP" sz="1200" b="1" dirty="0">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hMerge="1">
                  <a:txBody>
                    <a:bodyPr/>
                    <a:lstStyle/>
                    <a:p>
                      <a:endParaRPr lang="ja-JP" altLang="en-US" sz="1200" b="0" dirty="0">
                        <a:latin typeface="+mn-ea"/>
                        <a:ea typeface="+mn-ea"/>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lang="en-US" altLang="ja-JP" sz="1200" b="1"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29901389"/>
                  </a:ext>
                </a:extLst>
              </a:tr>
            </a:tbl>
          </a:graphicData>
        </a:graphic>
      </p:graphicFrame>
      <p:sp>
        <p:nvSpPr>
          <p:cNvPr id="3" name="AutoShape 10">
            <a:extLst>
              <a:ext uri="{FF2B5EF4-FFF2-40B4-BE49-F238E27FC236}">
                <a16:creationId xmlns:a16="http://schemas.microsoft.com/office/drawing/2014/main" id="{78D91229-C9D3-194F-034A-C5F68A5FDFF7}"/>
              </a:ext>
            </a:extLst>
          </p:cNvPr>
          <p:cNvSpPr>
            <a:spLocks noChangeArrowheads="1"/>
          </p:cNvSpPr>
          <p:nvPr/>
        </p:nvSpPr>
        <p:spPr bwMode="auto">
          <a:xfrm>
            <a:off x="5951360" y="2494800"/>
            <a:ext cx="1800000" cy="3888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直近年度の</a:t>
            </a: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排出量を記載してください</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①と②には、表</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1-1</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の</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産業</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a:t>
            </a:r>
            <a:r>
              <a:rPr kumimoji="0" lang="ja-JP" altLang="en-US" sz="1200" dirty="0">
                <a:latin typeface="Yu Gothic UI" panose="020B0500000000000000" pitchFamily="50" charset="-128"/>
                <a:ea typeface="Yu Gothic UI" panose="020B0500000000000000" pitchFamily="50" charset="-128"/>
              </a:rPr>
              <a:t>、</a:t>
            </a:r>
            <a:r>
              <a:rPr kumimoji="0" lang="en-US" altLang="ja-JP" sz="1200" dirty="0">
                <a:latin typeface="Yu Gothic UI" panose="020B0500000000000000" pitchFamily="50" charset="-128"/>
                <a:ea typeface="Yu Gothic UI" panose="020B0500000000000000" pitchFamily="50" charset="-128"/>
              </a:rPr>
              <a:t>”</a:t>
            </a:r>
            <a:r>
              <a:rPr kumimoji="0" lang="ja-JP" altLang="en-US" sz="1200" dirty="0">
                <a:latin typeface="Yu Gothic UI" panose="020B0500000000000000" pitchFamily="50" charset="-128"/>
                <a:ea typeface="Yu Gothic UI" panose="020B0500000000000000" pitchFamily="50" charset="-128"/>
              </a:rPr>
              <a:t>業務</a:t>
            </a:r>
            <a:r>
              <a:rPr kumimoji="0" lang="en-US" altLang="ja-JP" sz="1200" dirty="0">
                <a:latin typeface="Yu Gothic UI" panose="020B0500000000000000" pitchFamily="50" charset="-128"/>
                <a:ea typeface="Yu Gothic UI" panose="020B0500000000000000" pitchFamily="50" charset="-128"/>
              </a:rPr>
              <a:t>”</a:t>
            </a:r>
            <a:r>
              <a:rPr kumimoji="0" lang="ja-JP" altLang="en-US" sz="1200" dirty="0">
                <a:latin typeface="Yu Gothic UI" panose="020B0500000000000000" pitchFamily="50" charset="-128"/>
                <a:ea typeface="Yu Gothic UI" panose="020B0500000000000000" pitchFamily="50" charset="-128"/>
              </a:rPr>
              <a:t>、“公共施設”、“家庭”の</a:t>
            </a:r>
            <a:r>
              <a:rPr kumimoji="0" lang="en-US" altLang="ja-JP" sz="1200" dirty="0">
                <a:latin typeface="Yu Gothic UI" panose="020B0500000000000000" pitchFamily="50" charset="-128"/>
                <a:ea typeface="Yu Gothic UI" panose="020B0500000000000000" pitchFamily="50" charset="-128"/>
              </a:rPr>
              <a:t>GHG</a:t>
            </a:r>
            <a:r>
              <a:rPr kumimoji="0" lang="ja-JP" altLang="en-US" sz="1200" dirty="0">
                <a:latin typeface="Yu Gothic UI" panose="020B0500000000000000" pitchFamily="50" charset="-128"/>
                <a:ea typeface="Yu Gothic UI" panose="020B0500000000000000" pitchFamily="50" charset="-128"/>
              </a:rPr>
              <a:t>排出量の直近値の合計値を入力してください</a:t>
            </a:r>
            <a:endParaRPr kumimoji="0" lang="en-US" altLang="ja-JP" sz="1200" dirty="0">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③には、表</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1-1</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の</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運輸</a:t>
            </a:r>
            <a:r>
              <a:rPr kumimoji="0" lang="en-US" altLang="ja-JP" sz="1200" dirty="0">
                <a:latin typeface="Yu Gothic UI" panose="020B0500000000000000" pitchFamily="50" charset="-128"/>
                <a:ea typeface="Yu Gothic UI" panose="020B0500000000000000" pitchFamily="50" charset="-128"/>
              </a:rPr>
              <a:t>” </a:t>
            </a:r>
            <a:r>
              <a:rPr kumimoji="0" lang="ja-JP" altLang="en-US" sz="1200" dirty="0">
                <a:latin typeface="Yu Gothic UI" panose="020B0500000000000000" pitchFamily="50" charset="-128"/>
                <a:ea typeface="Yu Gothic UI" panose="020B0500000000000000" pitchFamily="50" charset="-128"/>
              </a:rPr>
              <a:t>の</a:t>
            </a:r>
            <a:r>
              <a:rPr kumimoji="0" lang="en-US" altLang="ja-JP" sz="1200" dirty="0">
                <a:latin typeface="Yu Gothic UI" panose="020B0500000000000000" pitchFamily="50" charset="-128"/>
                <a:ea typeface="Yu Gothic UI" panose="020B0500000000000000" pitchFamily="50" charset="-128"/>
              </a:rPr>
              <a:t>GHG</a:t>
            </a:r>
            <a:r>
              <a:rPr kumimoji="0" lang="ja-JP" altLang="en-US" sz="1200" dirty="0">
                <a:latin typeface="Yu Gothic UI" panose="020B0500000000000000" pitchFamily="50" charset="-128"/>
                <a:ea typeface="Yu Gothic UI" panose="020B0500000000000000" pitchFamily="50" charset="-128"/>
              </a:rPr>
              <a:t>排出量の直近値を、④には、表</a:t>
            </a:r>
            <a:r>
              <a:rPr kumimoji="0" lang="en-US" altLang="ja-JP" sz="1200" dirty="0">
                <a:latin typeface="Yu Gothic UI" panose="020B0500000000000000" pitchFamily="50" charset="-128"/>
                <a:ea typeface="Yu Gothic UI" panose="020B0500000000000000" pitchFamily="50" charset="-128"/>
              </a:rPr>
              <a:t>1-1</a:t>
            </a:r>
            <a:r>
              <a:rPr kumimoji="0" lang="ja-JP" altLang="en-US" sz="1200" dirty="0">
                <a:latin typeface="Yu Gothic UI" panose="020B0500000000000000" pitchFamily="50" charset="-128"/>
                <a:ea typeface="Yu Gothic UI" panose="020B0500000000000000" pitchFamily="50" charset="-128"/>
              </a:rPr>
              <a:t>の</a:t>
            </a:r>
            <a:r>
              <a:rPr kumimoji="0" lang="en-US" altLang="ja-JP" sz="1200" dirty="0">
                <a:latin typeface="Yu Gothic UI" panose="020B0500000000000000" pitchFamily="50" charset="-128"/>
                <a:ea typeface="Yu Gothic UI" panose="020B0500000000000000" pitchFamily="50" charset="-128"/>
              </a:rPr>
              <a:t>”</a:t>
            </a:r>
            <a:r>
              <a:rPr kumimoji="0" lang="ja-JP" altLang="en-US" sz="1200" dirty="0">
                <a:latin typeface="Yu Gothic UI" panose="020B0500000000000000" pitchFamily="50" charset="-128"/>
                <a:ea typeface="Yu Gothic UI" panose="020B0500000000000000" pitchFamily="50" charset="-128"/>
              </a:rPr>
              <a:t>フロン</a:t>
            </a:r>
            <a:r>
              <a:rPr kumimoji="0" lang="en-US" altLang="ja-JP" sz="1200" dirty="0">
                <a:latin typeface="Yu Gothic UI" panose="020B0500000000000000" pitchFamily="50" charset="-128"/>
                <a:ea typeface="Yu Gothic UI" panose="020B0500000000000000" pitchFamily="50" charset="-128"/>
              </a:rPr>
              <a:t>”</a:t>
            </a:r>
            <a:r>
              <a:rPr kumimoji="0" lang="ja-JP" altLang="en-US" sz="1200" dirty="0">
                <a:latin typeface="Yu Gothic UI" panose="020B0500000000000000" pitchFamily="50" charset="-128"/>
                <a:ea typeface="Yu Gothic UI" panose="020B0500000000000000" pitchFamily="50" charset="-128"/>
              </a:rPr>
              <a:t>の</a:t>
            </a:r>
            <a:r>
              <a:rPr kumimoji="0" lang="en-US" altLang="ja-JP" sz="1200" dirty="0">
                <a:latin typeface="Yu Gothic UI" panose="020B0500000000000000" pitchFamily="50" charset="-128"/>
                <a:ea typeface="Yu Gothic UI" panose="020B0500000000000000" pitchFamily="50" charset="-128"/>
              </a:rPr>
              <a:t>GHG</a:t>
            </a:r>
            <a:r>
              <a:rPr kumimoji="0" lang="ja-JP" altLang="en-US" sz="1200" dirty="0">
                <a:latin typeface="Yu Gothic UI" panose="020B0500000000000000" pitchFamily="50" charset="-128"/>
                <a:ea typeface="Yu Gothic UI" panose="020B0500000000000000" pitchFamily="50" charset="-128"/>
              </a:rPr>
              <a:t>排出量の直近値を入力してください</a:t>
            </a:r>
            <a:endParaRPr kumimoji="0" lang="en-US" altLang="ja-JP" sz="1200" dirty="0">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合計には、表</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1-1</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の</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排出量の直近値の</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合計</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を入力してください</a:t>
            </a:r>
            <a:endPar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endParaRPr>
          </a:p>
        </p:txBody>
      </p:sp>
      <p:sp>
        <p:nvSpPr>
          <p:cNvPr id="4" name="AutoShape 10">
            <a:extLst>
              <a:ext uri="{FF2B5EF4-FFF2-40B4-BE49-F238E27FC236}">
                <a16:creationId xmlns:a16="http://schemas.microsoft.com/office/drawing/2014/main" id="{A08BC69D-ECFE-683D-7F5C-9B4875DDE74A}"/>
              </a:ext>
            </a:extLst>
          </p:cNvPr>
          <p:cNvSpPr>
            <a:spLocks noChangeArrowheads="1"/>
          </p:cNvSpPr>
          <p:nvPr/>
        </p:nvSpPr>
        <p:spPr bwMode="auto">
          <a:xfrm>
            <a:off x="7895360" y="2494800"/>
            <a:ext cx="3888000" cy="3888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marL="0" marR="0" lvl="0" indent="0" algn="l" defTabSz="914400" rtl="0" eaLnBrk="1" fontAlgn="base" latinLnBrk="0" hangingPunct="1">
              <a:lnSpc>
                <a:spcPct val="100000"/>
              </a:lnSpc>
              <a:spcBef>
                <a:spcPts val="300"/>
              </a:spcBef>
              <a:spcAft>
                <a:spcPct val="0"/>
              </a:spcAft>
              <a:buClrTx/>
              <a:buSzTx/>
              <a:buFontTx/>
              <a:buNone/>
              <a:tabLst/>
            </a:pPr>
            <a:r>
              <a:rPr lang="ja-JP" altLang="en-US" sz="1200" b="0" dirty="0">
                <a:latin typeface="+mn-ea"/>
                <a:ea typeface="+mn-ea"/>
              </a:rPr>
              <a:t>新規設備導入を伴う取組：新規設備導入を伴う取組による</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削減量の合計を記載してください</a:t>
            </a:r>
            <a:endPar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lang="ja-JP" altLang="en-US" sz="1200" b="0" dirty="0">
                <a:latin typeface="+mn-ea"/>
                <a:ea typeface="+mn-ea"/>
              </a:rPr>
              <a:t>新規設備導入を伴わない取組：</a:t>
            </a:r>
            <a:r>
              <a:rPr lang="en-US" altLang="ja-JP" sz="1200" b="0" dirty="0">
                <a:latin typeface="+mn-ea"/>
                <a:ea typeface="+mn-ea"/>
              </a:rPr>
              <a:t>GHG</a:t>
            </a:r>
            <a:r>
              <a:rPr lang="ja-JP" altLang="en-US" sz="1200" b="0" dirty="0">
                <a:latin typeface="+mn-ea"/>
                <a:ea typeface="+mn-ea"/>
              </a:rPr>
              <a:t>削減目標を達成するために必要な、再エネメニュー、証書・クレジット調達等による</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削減量の合計を記載してください</a:t>
            </a:r>
            <a:endPar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endParaRPr>
          </a:p>
          <a:p>
            <a:pPr fontAlgn="base">
              <a:spcBef>
                <a:spcPts val="300"/>
              </a:spcBef>
              <a:spcAft>
                <a:spcPct val="0"/>
              </a:spcAft>
            </a:pP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削減量はエリア内での取組によるものとし、外部要因（排出係数の低減見込み等）は算出に含まないこと</a:t>
            </a:r>
            <a:endParaRPr kumimoji="0" lang="en-US" altLang="ja-JP" sz="1200" b="0" i="0" u="none" cap="none" normalizeH="0" baseline="0" dirty="0">
              <a:ln>
                <a:noFill/>
              </a:ln>
              <a:effectLst/>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なお、</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削減量は、「</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排出量・削減量算出マニュアル」を参考に</a:t>
            </a:r>
            <a:r>
              <a:rPr kumimoji="0" lang="ja-JP" altLang="en-US" sz="1200" dirty="0">
                <a:latin typeface="Yu Gothic UI" panose="020B0500000000000000" pitchFamily="50" charset="-128"/>
                <a:ea typeface="Yu Gothic UI" panose="020B0500000000000000" pitchFamily="50" charset="-128"/>
              </a:rPr>
              <a:t>して</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算出することも可能です</a:t>
            </a:r>
            <a:endPar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0" lang="ja-JP" altLang="en-US" sz="1200" dirty="0">
                <a:latin typeface="Yu Gothic UI" panose="020B0500000000000000" pitchFamily="50" charset="-128"/>
                <a:ea typeface="Yu Gothic UI" panose="020B0500000000000000" pitchFamily="50" charset="-128"/>
              </a:rPr>
              <a:t>直近年度からの</a:t>
            </a:r>
            <a:r>
              <a:rPr kumimoji="0" lang="en-US" altLang="ja-JP" sz="1200" dirty="0">
                <a:latin typeface="Yu Gothic UI" panose="020B0500000000000000" pitchFamily="50" charset="-128"/>
                <a:ea typeface="Yu Gothic UI" panose="020B0500000000000000" pitchFamily="50" charset="-128"/>
              </a:rPr>
              <a:t>GHG</a:t>
            </a:r>
            <a:r>
              <a:rPr kumimoji="0" lang="ja-JP" altLang="en-US" sz="1200" dirty="0">
                <a:latin typeface="Yu Gothic UI" panose="020B0500000000000000" pitchFamily="50" charset="-128"/>
                <a:ea typeface="Yu Gothic UI" panose="020B0500000000000000" pitchFamily="50" charset="-128"/>
              </a:rPr>
              <a:t>削減割合（</a:t>
            </a:r>
            <a:r>
              <a:rPr kumimoji="0" lang="en-US" altLang="ja-JP" sz="1200" dirty="0">
                <a:latin typeface="Yu Gothic UI" panose="020B0500000000000000" pitchFamily="50" charset="-128"/>
                <a:ea typeface="Yu Gothic UI" panose="020B0500000000000000" pitchFamily="50" charset="-128"/>
              </a:rPr>
              <a:t>%</a:t>
            </a:r>
            <a:r>
              <a:rPr kumimoji="0" lang="ja-JP" altLang="en-US" sz="1200" dirty="0">
                <a:latin typeface="Yu Gothic UI" panose="020B0500000000000000" pitchFamily="50" charset="-128"/>
                <a:ea typeface="Yu Gothic UI" panose="020B0500000000000000" pitchFamily="50" charset="-128"/>
              </a:rPr>
              <a:t>）は、以下の式で算出してください。</a:t>
            </a:r>
            <a:endParaRPr kumimoji="0" lang="en-US" altLang="ja-JP" sz="1200" dirty="0">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0" lang="ja-JP" altLang="en-US" sz="1200" dirty="0">
                <a:latin typeface="Yu Gothic UI" panose="020B0500000000000000" pitchFamily="50" charset="-128"/>
                <a:ea typeface="Yu Gothic UI" panose="020B0500000000000000" pitchFamily="50" charset="-128"/>
              </a:rPr>
              <a:t>直近年度からの</a:t>
            </a:r>
            <a:r>
              <a:rPr kumimoji="0" lang="en-US" altLang="ja-JP" sz="1200" dirty="0">
                <a:latin typeface="Yu Gothic UI" panose="020B0500000000000000" pitchFamily="50" charset="-128"/>
                <a:ea typeface="Yu Gothic UI" panose="020B0500000000000000" pitchFamily="50" charset="-128"/>
              </a:rPr>
              <a:t>GHG</a:t>
            </a:r>
            <a:r>
              <a:rPr kumimoji="0" lang="ja-JP" altLang="en-US" sz="1200" dirty="0">
                <a:latin typeface="Yu Gothic UI" panose="020B0500000000000000" pitchFamily="50" charset="-128"/>
                <a:ea typeface="Yu Gothic UI" panose="020B0500000000000000" pitchFamily="50" charset="-128"/>
              </a:rPr>
              <a:t>削減割合</a:t>
            </a:r>
            <a:endParaRPr kumimoji="0" lang="en-US" altLang="ja-JP" sz="1200" dirty="0">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削減量</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直近年度の</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排出量</a:t>
            </a:r>
            <a:endPar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endParaRPr>
          </a:p>
        </p:txBody>
      </p:sp>
      <p:sp>
        <p:nvSpPr>
          <p:cNvPr id="9" name="正方形/長方形 8">
            <a:extLst>
              <a:ext uri="{FF2B5EF4-FFF2-40B4-BE49-F238E27FC236}">
                <a16:creationId xmlns:a16="http://schemas.microsoft.com/office/drawing/2014/main" id="{E650ED32-C8D2-D680-268B-6C3E8AB1FF41}"/>
              </a:ext>
            </a:extLst>
          </p:cNvPr>
          <p:cNvSpPr/>
          <p:nvPr/>
        </p:nvSpPr>
        <p:spPr>
          <a:xfrm>
            <a:off x="335360" y="1269909"/>
            <a:ext cx="612064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mn-ea"/>
              </a:rPr>
              <a:t>表</a:t>
            </a:r>
            <a:r>
              <a:rPr lang="en-US" altLang="ja-JP" sz="1600" b="1" dirty="0">
                <a:solidFill>
                  <a:schemeClr val="tx1"/>
                </a:solidFill>
                <a:latin typeface="+mn-ea"/>
              </a:rPr>
              <a:t>5-1</a:t>
            </a:r>
            <a:r>
              <a:rPr lang="ja-JP" altLang="en-US" sz="1600" b="1" dirty="0">
                <a:solidFill>
                  <a:schemeClr val="tx1"/>
                </a:solidFill>
                <a:latin typeface="+mn-ea"/>
              </a:rPr>
              <a:t>：直近年度の</a:t>
            </a:r>
            <a:r>
              <a:rPr lang="en-US" altLang="ja-JP" sz="1600" b="1" dirty="0">
                <a:solidFill>
                  <a:schemeClr val="tx1"/>
                </a:solidFill>
                <a:latin typeface="+mn-ea"/>
              </a:rPr>
              <a:t>GHG</a:t>
            </a:r>
            <a:r>
              <a:rPr lang="ja-JP" altLang="en-US" sz="1600" b="1" dirty="0">
                <a:solidFill>
                  <a:schemeClr val="tx1"/>
                </a:solidFill>
                <a:latin typeface="+mn-ea"/>
              </a:rPr>
              <a:t>排出量と</a:t>
            </a:r>
            <a:r>
              <a:rPr lang="en-US" altLang="ja-JP" sz="1600" b="1" dirty="0">
                <a:solidFill>
                  <a:schemeClr val="tx1"/>
                </a:solidFill>
                <a:latin typeface="+mn-ea"/>
              </a:rPr>
              <a:t>2030</a:t>
            </a:r>
            <a:r>
              <a:rPr lang="ja-JP" altLang="en-US" sz="1600" b="1" dirty="0">
                <a:solidFill>
                  <a:schemeClr val="tx1"/>
                </a:solidFill>
                <a:latin typeface="+mn-ea"/>
              </a:rPr>
              <a:t>年までの</a:t>
            </a:r>
            <a:r>
              <a:rPr lang="en-US" altLang="ja-JP" sz="1600" b="1" dirty="0">
                <a:solidFill>
                  <a:schemeClr val="tx1"/>
                </a:solidFill>
                <a:latin typeface="+mn-ea"/>
              </a:rPr>
              <a:t>GHG</a:t>
            </a:r>
            <a:r>
              <a:rPr lang="ja-JP" altLang="en-US" sz="1600" b="1" dirty="0">
                <a:solidFill>
                  <a:schemeClr val="tx1"/>
                </a:solidFill>
                <a:latin typeface="+mn-ea"/>
              </a:rPr>
              <a:t>削減</a:t>
            </a:r>
            <a:endParaRPr kumimoji="1" lang="ja-JP" altLang="en-US" sz="1600" b="1" dirty="0">
              <a:solidFill>
                <a:schemeClr val="tx1"/>
              </a:solidFill>
              <a:latin typeface="+mn-ea"/>
            </a:endParaRPr>
          </a:p>
        </p:txBody>
      </p:sp>
    </p:spTree>
    <p:extLst>
      <p:ext uri="{BB962C8B-B14F-4D97-AF65-F5344CB8AC3E}">
        <p14:creationId xmlns:p14="http://schemas.microsoft.com/office/powerpoint/2010/main" val="13500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994B3FE-0C0E-C59D-536D-1D794776A69E}"/>
              </a:ext>
            </a:extLst>
          </p:cNvPr>
          <p:cNvGraphicFramePr>
            <a:graphicFrameLocks noChangeAspect="1"/>
          </p:cNvGraphicFramePr>
          <p:nvPr>
            <p:custDataLst>
              <p:tags r:id="rId1"/>
            </p:custDataLst>
            <p:extLst>
              <p:ext uri="{D42A27DB-BD31-4B8C-83A1-F6EECF244321}">
                <p14:modId xmlns:p14="http://schemas.microsoft.com/office/powerpoint/2010/main" val="3347039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8" name="think-cell data - do not delete" hidden="1">
                        <a:extLst>
                          <a:ext uri="{FF2B5EF4-FFF2-40B4-BE49-F238E27FC236}">
                            <a16:creationId xmlns:a16="http://schemas.microsoft.com/office/drawing/2014/main" id="{C994B3FE-0C0E-C59D-536D-1D794776A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4" name="Group 72">
            <a:extLst>
              <a:ext uri="{FF2B5EF4-FFF2-40B4-BE49-F238E27FC236}">
                <a16:creationId xmlns:a16="http://schemas.microsoft.com/office/drawing/2014/main" id="{A96C4F7F-35A3-A35C-71BB-933F85363D17}"/>
              </a:ext>
            </a:extLst>
          </p:cNvPr>
          <p:cNvGraphicFramePr>
            <a:graphicFrameLocks noGrp="1"/>
          </p:cNvGraphicFramePr>
          <p:nvPr>
            <p:extLst>
              <p:ext uri="{D42A27DB-BD31-4B8C-83A1-F6EECF244321}">
                <p14:modId xmlns:p14="http://schemas.microsoft.com/office/powerpoint/2010/main" val="3226528201"/>
              </p:ext>
            </p:extLst>
          </p:nvPr>
        </p:nvGraphicFramePr>
        <p:xfrm>
          <a:off x="335360" y="1629909"/>
          <a:ext cx="11520000" cy="4824000"/>
        </p:xfrm>
        <a:graphic>
          <a:graphicData uri="http://schemas.openxmlformats.org/drawingml/2006/table">
            <a:tbl>
              <a:tblPr/>
              <a:tblGrid>
                <a:gridCol w="504000">
                  <a:extLst>
                    <a:ext uri="{9D8B030D-6E8A-4147-A177-3AD203B41FA5}">
                      <a16:colId xmlns:a16="http://schemas.microsoft.com/office/drawing/2014/main" val="398132584"/>
                    </a:ext>
                  </a:extLst>
                </a:gridCol>
                <a:gridCol w="1656000">
                  <a:extLst>
                    <a:ext uri="{9D8B030D-6E8A-4147-A177-3AD203B41FA5}">
                      <a16:colId xmlns:a16="http://schemas.microsoft.com/office/drawing/2014/main" val="20002"/>
                    </a:ext>
                  </a:extLst>
                </a:gridCol>
                <a:gridCol w="1152000">
                  <a:extLst>
                    <a:ext uri="{9D8B030D-6E8A-4147-A177-3AD203B41FA5}">
                      <a16:colId xmlns:a16="http://schemas.microsoft.com/office/drawing/2014/main" val="1518032208"/>
                    </a:ext>
                  </a:extLst>
                </a:gridCol>
                <a:gridCol w="4104000">
                  <a:extLst>
                    <a:ext uri="{9D8B030D-6E8A-4147-A177-3AD203B41FA5}">
                      <a16:colId xmlns:a16="http://schemas.microsoft.com/office/drawing/2014/main" val="1549521352"/>
                    </a:ext>
                  </a:extLst>
                </a:gridCol>
                <a:gridCol w="4104000">
                  <a:extLst>
                    <a:ext uri="{9D8B030D-6E8A-4147-A177-3AD203B41FA5}">
                      <a16:colId xmlns:a16="http://schemas.microsoft.com/office/drawing/2014/main" val="75540912"/>
                    </a:ext>
                  </a:extLst>
                </a:gridCol>
              </a:tblGrid>
              <a:tr h="504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再エネ種別</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設置場所</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設備能力</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kW</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削減量</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t-CO</a:t>
                      </a:r>
                      <a:r>
                        <a:rPr kumimoji="0" lang="en-US" altLang="ja-JP" sz="1200" b="0" i="0" u="none" strike="noStrike" cap="none" normalizeH="0" baseline="-25000" dirty="0">
                          <a:ln>
                            <a:noFill/>
                          </a:ln>
                          <a:solidFill>
                            <a:schemeClr val="bg1"/>
                          </a:solidFill>
                          <a:effectLst/>
                          <a:latin typeface="Yu Gothic UI" panose="020B0500000000000000" pitchFamily="50" charset="-128"/>
                          <a:ea typeface="Yu Gothic UI" panose="020B0500000000000000" pitchFamily="50" charset="-128"/>
                        </a:rPr>
                        <a:t>2</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年）</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１</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row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太陽光発電設備</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区内</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２</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都内</a:t>
                      </a:r>
                      <a:endParaRPr kumimoji="1"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３</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都外</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3325030"/>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４</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row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風力発電設備</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区内</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5379844"/>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５</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都内</a:t>
                      </a:r>
                      <a:endParaRPr kumimoji="1"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2435616"/>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６</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都外</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7446055"/>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７</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row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水力発電設備</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区内</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9507530"/>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８</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都内</a:t>
                      </a:r>
                      <a:endParaRPr kumimoji="1"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3711788"/>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９</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都外</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821248"/>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10</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row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地熱発電設備</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区内</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2688955"/>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11</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都内</a:t>
                      </a:r>
                      <a:endParaRPr kumimoji="1"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118797"/>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12</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都外</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1622691"/>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13</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rowSpan="3">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バイオマス発電設備</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区内</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8987055"/>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14</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都内</a:t>
                      </a:r>
                      <a:endParaRPr kumimoji="1"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3334929"/>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15</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endParaRPr dirty="0"/>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都外</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4050899"/>
                  </a:ext>
                </a:extLst>
              </a:tr>
            </a:tbl>
          </a:graphicData>
        </a:graphic>
      </p:graphicFrame>
      <p:sp>
        <p:nvSpPr>
          <p:cNvPr id="2" name="タイトル 1">
            <a:extLst>
              <a:ext uri="{FF2B5EF4-FFF2-40B4-BE49-F238E27FC236}">
                <a16:creationId xmlns:a16="http://schemas.microsoft.com/office/drawing/2014/main" id="{8EF7073E-4669-BE50-C858-EF2E51E56C16}"/>
              </a:ext>
            </a:extLst>
          </p:cNvPr>
          <p:cNvSpPr>
            <a:spLocks noGrp="1"/>
          </p:cNvSpPr>
          <p:nvPr>
            <p:ph type="title"/>
          </p:nvPr>
        </p:nvSpPr>
        <p:spPr/>
        <p:txBody>
          <a:bodyPr vert="horz" lIns="91440" tIns="45720" rIns="91440" bIns="45720" rtlCol="0" anchor="ctr">
            <a:noAutofit/>
          </a:bodyPr>
          <a:lstStyle/>
          <a:p>
            <a:r>
              <a:rPr kumimoji="1" lang="en-US" altLang="ja-JP" sz="2000" dirty="0"/>
              <a:t>【</a:t>
            </a:r>
            <a:r>
              <a:rPr lang="en-US" altLang="ja-JP" sz="2000" dirty="0"/>
              <a:t>GHG</a:t>
            </a:r>
            <a:r>
              <a:rPr lang="ja-JP" altLang="en-US" sz="2000" dirty="0"/>
              <a:t>削減の取組</a:t>
            </a:r>
            <a:r>
              <a:rPr kumimoji="1" lang="en-US" altLang="ja-JP" sz="2000" dirty="0"/>
              <a:t>】 </a:t>
            </a:r>
            <a:br>
              <a:rPr kumimoji="1" lang="en-US" altLang="ja-JP" sz="2000" dirty="0"/>
            </a:br>
            <a:r>
              <a:rPr kumimoji="1" lang="ja-JP" altLang="en-US" sz="2000" dirty="0"/>
              <a:t>新規設備導入を伴う取組</a:t>
            </a:r>
            <a:r>
              <a:rPr lang="ja-JP" altLang="en-US" sz="2000" dirty="0"/>
              <a:t>：電力（</a:t>
            </a:r>
            <a:r>
              <a:rPr kumimoji="1" lang="ja-JP" altLang="en-US" sz="2000" dirty="0"/>
              <a:t>再エネ</a:t>
            </a:r>
            <a:r>
              <a:rPr lang="ja-JP" altLang="en-US" sz="2000" dirty="0"/>
              <a:t>）</a:t>
            </a:r>
          </a:p>
        </p:txBody>
      </p:sp>
      <p:sp>
        <p:nvSpPr>
          <p:cNvPr id="15" name="スライド番号プレースホルダー 14">
            <a:extLst>
              <a:ext uri="{FF2B5EF4-FFF2-40B4-BE49-F238E27FC236}">
                <a16:creationId xmlns:a16="http://schemas.microsoft.com/office/drawing/2014/main" id="{E935E26A-1E82-65B3-1AA1-01CB1F0A37A6}"/>
              </a:ext>
            </a:extLst>
          </p:cNvPr>
          <p:cNvSpPr>
            <a:spLocks noGrp="1"/>
          </p:cNvSpPr>
          <p:nvPr>
            <p:ph type="sldNum" sz="quarter" idx="12"/>
          </p:nvPr>
        </p:nvSpPr>
        <p:spPr/>
        <p:txBody>
          <a:bodyPr/>
          <a:lstStyle/>
          <a:p>
            <a:fld id="{F1318789-6D13-4837-B31B-63BA5D39B425}" type="slidenum">
              <a:rPr lang="ja-JP" altLang="en-US" smtClean="0"/>
              <a:pPr/>
              <a:t>14</a:t>
            </a:fld>
            <a:endParaRPr lang="ja-JP" altLang="en-US"/>
          </a:p>
        </p:txBody>
      </p:sp>
      <p:sp>
        <p:nvSpPr>
          <p:cNvPr id="3" name="テキスト ボックス 1">
            <a:extLst>
              <a:ext uri="{FF2B5EF4-FFF2-40B4-BE49-F238E27FC236}">
                <a16:creationId xmlns:a16="http://schemas.microsoft.com/office/drawing/2014/main" id="{C7E3EC4B-6C90-5347-C36D-9E272AD56947}"/>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Aft>
                <a:spcPts val="0"/>
              </a:spcAft>
              <a:buClrTx/>
              <a:buSzTx/>
              <a:buFont typeface="Arial" panose="020B0604020202020204" pitchFamily="34" charset="0"/>
              <a:buNone/>
              <a:tabLst/>
              <a:defRPr/>
            </a:pPr>
            <a:r>
              <a:rPr kumimoji="0" lang="ja-JP" altLang="en-US" sz="1400" b="1" i="0" u="sng" strike="noStrike" kern="0" cap="none" spc="0" normalizeH="0" baseline="0" noProof="0" dirty="0">
                <a:ln>
                  <a:noFill/>
                </a:ln>
                <a:solidFill>
                  <a:prstClr val="black"/>
                </a:solidFill>
                <a:effectLst/>
                <a:uLnTx/>
                <a:uFillTx/>
                <a:latin typeface="+mn-ea"/>
                <a:cs typeface="+mn-cs"/>
              </a:rPr>
              <a:t>電力（再エネ）</a:t>
            </a:r>
            <a:r>
              <a:rPr kumimoji="0" lang="ja-JP" altLang="en-US" sz="1400" b="1" i="0" strike="noStrike" kern="0" cap="none" spc="0" normalizeH="0" baseline="0" noProof="0" dirty="0">
                <a:ln>
                  <a:noFill/>
                </a:ln>
                <a:solidFill>
                  <a:prstClr val="black"/>
                </a:solidFill>
                <a:effectLst/>
                <a:uLnTx/>
                <a:uFillTx/>
                <a:latin typeface="+mn-ea"/>
                <a:cs typeface="+mn-cs"/>
              </a:rPr>
              <a:t>由来の</a:t>
            </a:r>
            <a:r>
              <a:rPr kumimoji="0" lang="en-US" altLang="ja-JP" sz="1400" b="1" i="0" strike="noStrike" kern="0" cap="none" spc="0" normalizeH="0" baseline="0" noProof="0" dirty="0">
                <a:ln>
                  <a:noFill/>
                </a:ln>
                <a:solidFill>
                  <a:schemeClr val="tx1"/>
                </a:solidFill>
                <a:effectLst/>
                <a:uLnTx/>
                <a:uFillTx/>
                <a:latin typeface="+mn-ea"/>
                <a:cs typeface="+mn-cs"/>
              </a:rPr>
              <a:t>2030</a:t>
            </a:r>
            <a:r>
              <a:rPr kumimoji="0" lang="ja-JP" altLang="en-US" sz="1400" b="1" i="0" strike="noStrike" kern="0" cap="none" spc="0" normalizeH="0" baseline="0" noProof="0" dirty="0">
                <a:ln>
                  <a:noFill/>
                </a:ln>
                <a:solidFill>
                  <a:schemeClr val="tx1"/>
                </a:solidFill>
                <a:effectLst/>
                <a:uLnTx/>
                <a:uFillTx/>
                <a:latin typeface="+mn-ea"/>
                <a:cs typeface="+mn-cs"/>
              </a:rPr>
              <a:t>年までの</a:t>
            </a:r>
            <a:r>
              <a:rPr kumimoji="0" lang="en-US" altLang="ja-JP" sz="1400" b="1" i="0" strike="noStrike" kern="0" cap="none" spc="0" normalizeH="0" baseline="0" noProof="0" dirty="0">
                <a:ln>
                  <a:noFill/>
                </a:ln>
                <a:solidFill>
                  <a:prstClr val="black"/>
                </a:solidFill>
                <a:effectLst/>
                <a:uLnTx/>
                <a:uFillTx/>
                <a:latin typeface="+mn-ea"/>
                <a:cs typeface="+mn-cs"/>
              </a:rPr>
              <a:t>GHG</a:t>
            </a:r>
            <a:r>
              <a:rPr kumimoji="0" lang="ja-JP" altLang="en-US" sz="1400" b="1" i="0" strike="noStrike" kern="0" cap="none" spc="0" normalizeH="0" baseline="0" noProof="0" dirty="0">
                <a:ln>
                  <a:noFill/>
                </a:ln>
                <a:solidFill>
                  <a:prstClr val="black"/>
                </a:solidFill>
                <a:effectLst/>
                <a:uLnTx/>
                <a:uFillTx/>
                <a:latin typeface="+mn-ea"/>
                <a:cs typeface="+mn-cs"/>
              </a:rPr>
              <a:t>削減量について</a:t>
            </a:r>
            <a:r>
              <a:rPr lang="ja-JP" altLang="en-US" b="1" dirty="0">
                <a:latin typeface="+mn-ea"/>
              </a:rPr>
              <a:t>記載</a:t>
            </a:r>
            <a:r>
              <a:rPr kumimoji="0" lang="ja-JP" altLang="en-US" sz="1400" b="1" i="0" strike="noStrike" kern="0" cap="none" spc="0" normalizeH="0" baseline="0" noProof="0" dirty="0">
                <a:ln>
                  <a:noFill/>
                </a:ln>
                <a:solidFill>
                  <a:prstClr val="black"/>
                </a:solidFill>
                <a:effectLst/>
                <a:uLnTx/>
                <a:uFillTx/>
                <a:latin typeface="+mn-ea"/>
                <a:cs typeface="+mn-cs"/>
              </a:rPr>
              <a:t>してください。</a:t>
            </a:r>
            <a:endParaRPr kumimoji="0" lang="en-US" altLang="ja-JP" sz="1400" b="1" i="0" strike="noStrike" kern="0" cap="none" spc="0" normalizeH="0" baseline="0" noProof="0" dirty="0">
              <a:ln>
                <a:noFill/>
              </a:ln>
              <a:solidFill>
                <a:prstClr val="black"/>
              </a:solidFill>
              <a:effectLst/>
              <a:highlight>
                <a:srgbClr val="FFFF00"/>
              </a:highlight>
              <a:uLnTx/>
              <a:uFillTx/>
              <a:latin typeface="+mn-ea"/>
              <a:cs typeface="+mn-cs"/>
            </a:endParaRPr>
          </a:p>
        </p:txBody>
      </p:sp>
      <p:sp>
        <p:nvSpPr>
          <p:cNvPr id="7" name="正方形/長方形 6">
            <a:extLst>
              <a:ext uri="{FF2B5EF4-FFF2-40B4-BE49-F238E27FC236}">
                <a16:creationId xmlns:a16="http://schemas.microsoft.com/office/drawing/2014/main" id="{20A1C0C8-708E-ABF1-DF5D-C65D8C735CB8}"/>
              </a:ext>
            </a:extLst>
          </p:cNvPr>
          <p:cNvSpPr/>
          <p:nvPr/>
        </p:nvSpPr>
        <p:spPr>
          <a:xfrm>
            <a:off x="335360" y="1269909"/>
            <a:ext cx="612064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spcBef>
                <a:spcPts val="600"/>
              </a:spcBef>
            </a:pPr>
            <a:r>
              <a:rPr lang="ja-JP" altLang="en-US" sz="1600" b="1" dirty="0">
                <a:solidFill>
                  <a:schemeClr val="tx1"/>
                </a:solidFill>
                <a:latin typeface="+mn-ea"/>
              </a:rPr>
              <a:t>表</a:t>
            </a:r>
            <a:r>
              <a:rPr lang="en-US" altLang="ja-JP" sz="1600" b="1" dirty="0">
                <a:solidFill>
                  <a:schemeClr val="tx1"/>
                </a:solidFill>
                <a:latin typeface="+mn-ea"/>
              </a:rPr>
              <a:t>5-2</a:t>
            </a:r>
            <a:r>
              <a:rPr lang="ja-JP" altLang="en-US" sz="1600" b="1" dirty="0">
                <a:solidFill>
                  <a:schemeClr val="tx1"/>
                </a:solidFill>
                <a:latin typeface="+mn-ea"/>
              </a:rPr>
              <a:t>：電力（再エネ）由来の</a:t>
            </a:r>
            <a:r>
              <a:rPr lang="en-US" altLang="ja-JP" sz="1600" b="1" dirty="0">
                <a:solidFill>
                  <a:schemeClr val="tx1"/>
                </a:solidFill>
                <a:latin typeface="+mn-ea"/>
              </a:rPr>
              <a:t>GHG</a:t>
            </a:r>
            <a:r>
              <a:rPr lang="ja-JP" altLang="en-US" sz="1600" b="1" dirty="0">
                <a:solidFill>
                  <a:schemeClr val="tx1"/>
                </a:solidFill>
                <a:latin typeface="+mn-ea"/>
              </a:rPr>
              <a:t>削減量</a:t>
            </a:r>
            <a:endParaRPr kumimoji="1" lang="ja-JP" altLang="en-US" sz="1600" b="1" dirty="0">
              <a:solidFill>
                <a:schemeClr val="tx1"/>
              </a:solidFill>
              <a:latin typeface="+mn-ea"/>
            </a:endParaRPr>
          </a:p>
        </p:txBody>
      </p:sp>
      <p:sp>
        <p:nvSpPr>
          <p:cNvPr id="11" name="AutoShape 10">
            <a:extLst>
              <a:ext uri="{FF2B5EF4-FFF2-40B4-BE49-F238E27FC236}">
                <a16:creationId xmlns:a16="http://schemas.microsoft.com/office/drawing/2014/main" id="{F7010FD0-EF34-96B1-6698-E7A437A7187B}"/>
              </a:ext>
            </a:extLst>
          </p:cNvPr>
          <p:cNvSpPr>
            <a:spLocks noChangeArrowheads="1"/>
          </p:cNvSpPr>
          <p:nvPr/>
        </p:nvSpPr>
        <p:spPr bwMode="auto">
          <a:xfrm>
            <a:off x="4493200" y="2913380"/>
            <a:ext cx="6516320" cy="1509092"/>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a:spcBef>
                <a:spcPts val="600"/>
              </a:spcBef>
            </a:pPr>
            <a:r>
              <a:rPr lang="ja-JP" altLang="en-US" sz="1200" dirty="0">
                <a:latin typeface="Yu Gothic UI" panose="020B0500000000000000" pitchFamily="50" charset="-128"/>
                <a:ea typeface="Yu Gothic UI" panose="020B0500000000000000" pitchFamily="50" charset="-128"/>
              </a:rPr>
              <a:t>表中に、再エネ種別、設置場所ごとに設備能力と</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削減量を記載してください</a:t>
            </a:r>
            <a:endParaRPr lang="en-US" altLang="ja-JP" sz="1200" dirty="0">
              <a:latin typeface="Yu Gothic UI" panose="020B0500000000000000" pitchFamily="50" charset="-128"/>
              <a:ea typeface="Yu Gothic UI" panose="020B0500000000000000" pitchFamily="50" charset="-128"/>
            </a:endParaRPr>
          </a:p>
          <a:p>
            <a:pPr>
              <a:spcBef>
                <a:spcPts val="600"/>
              </a:spcBef>
            </a:pPr>
            <a:r>
              <a:rPr lang="ja-JP" altLang="en-US" sz="1200" dirty="0">
                <a:latin typeface="Yu Gothic UI" panose="020B0500000000000000" pitchFamily="50" charset="-128"/>
                <a:ea typeface="Yu Gothic UI" panose="020B0500000000000000" pitchFamily="50" charset="-128"/>
              </a:rPr>
              <a:t>なお、「</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排出量・削減量算出ツール」を使用し、</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削減量を算出し、「電力（再エネ）由来</a:t>
            </a:r>
            <a:r>
              <a:rPr lang="en-US" altLang="ja-JP" sz="1200" dirty="0">
                <a:latin typeface="Yu Gothic UI" panose="020B0500000000000000" pitchFamily="50" charset="-128"/>
                <a:ea typeface="Yu Gothic UI" panose="020B0500000000000000" pitchFamily="50" charset="-128"/>
              </a:rPr>
              <a:t>_GHG</a:t>
            </a:r>
            <a:r>
              <a:rPr lang="ja-JP" altLang="en-US" sz="1200" dirty="0">
                <a:latin typeface="Yu Gothic UI" panose="020B0500000000000000" pitchFamily="50" charset="-128"/>
                <a:ea typeface="Yu Gothic UI" panose="020B0500000000000000" pitchFamily="50" charset="-128"/>
              </a:rPr>
              <a:t>削減量（様式</a:t>
            </a:r>
            <a:r>
              <a:rPr lang="en-US" altLang="ja-JP" sz="1200" dirty="0">
                <a:latin typeface="Yu Gothic UI" panose="020B0500000000000000" pitchFamily="50" charset="-128"/>
                <a:ea typeface="Yu Gothic UI" panose="020B0500000000000000" pitchFamily="50" charset="-128"/>
              </a:rPr>
              <a:t>2</a:t>
            </a:r>
            <a:r>
              <a:rPr lang="ja-JP" altLang="en-US" sz="1200" dirty="0">
                <a:latin typeface="Yu Gothic UI" panose="020B0500000000000000" pitchFamily="50" charset="-128"/>
                <a:ea typeface="Yu Gothic UI" panose="020B0500000000000000" pitchFamily="50" charset="-128"/>
              </a:rPr>
              <a:t>貼り付け）シート」</a:t>
            </a:r>
            <a:r>
              <a:rPr kumimoji="1" lang="ja-JP" altLang="en-US" sz="1200" dirty="0">
                <a:latin typeface="Yu Gothic UI" panose="020B0500000000000000" pitchFamily="50" charset="-128"/>
                <a:ea typeface="Yu Gothic UI" panose="020B0500000000000000" pitchFamily="50" charset="-128"/>
              </a:rPr>
              <a:t>の</a:t>
            </a:r>
            <a:r>
              <a:rPr lang="ja-JP" altLang="en-US" sz="1200" dirty="0">
                <a:latin typeface="Yu Gothic UI" panose="020B0500000000000000" pitchFamily="50" charset="-128"/>
                <a:ea typeface="Yu Gothic UI" panose="020B0500000000000000" pitchFamily="50" charset="-128"/>
              </a:rPr>
              <a:t>「表</a:t>
            </a:r>
            <a:r>
              <a:rPr lang="en-US" altLang="ja-JP" sz="1200" dirty="0">
                <a:latin typeface="Yu Gothic UI" panose="020B0500000000000000" pitchFamily="50" charset="-128"/>
                <a:ea typeface="Yu Gothic UI" panose="020B0500000000000000" pitchFamily="50" charset="-128"/>
              </a:rPr>
              <a:t>5-2</a:t>
            </a:r>
            <a:r>
              <a:rPr lang="ja-JP" altLang="en-US" sz="1200" dirty="0">
                <a:latin typeface="Yu Gothic UI" panose="020B0500000000000000" pitchFamily="50" charset="-128"/>
                <a:ea typeface="Yu Gothic UI" panose="020B0500000000000000" pitchFamily="50" charset="-128"/>
              </a:rPr>
              <a:t>：電力（再エネ）由来の</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削減量」をコピーして、貼り付けることも可能です</a:t>
            </a:r>
            <a:endParaRPr kumimoji="1" lang="en-US" altLang="ja-JP"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74735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5769A0F-37E4-58D2-2555-3F4ED578CBE9}"/>
              </a:ext>
            </a:extLst>
          </p:cNvPr>
          <p:cNvGraphicFramePr>
            <a:graphicFrameLocks noChangeAspect="1"/>
          </p:cNvGraphicFramePr>
          <p:nvPr>
            <p:custDataLst>
              <p:tags r:id="rId1"/>
            </p:custDataLst>
            <p:extLst>
              <p:ext uri="{D42A27DB-BD31-4B8C-83A1-F6EECF244321}">
                <p14:modId xmlns:p14="http://schemas.microsoft.com/office/powerpoint/2010/main" val="448288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7" name="think-cell data - do not delete" hidden="1">
                        <a:extLst>
                          <a:ext uri="{FF2B5EF4-FFF2-40B4-BE49-F238E27FC236}">
                            <a16:creationId xmlns:a16="http://schemas.microsoft.com/office/drawing/2014/main" id="{45769A0F-37E4-58D2-2555-3F4ED578CB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E52D4EF-9FDE-D417-1537-AF77B8457428}"/>
              </a:ext>
            </a:extLst>
          </p:cNvPr>
          <p:cNvSpPr>
            <a:spLocks noGrp="1"/>
          </p:cNvSpPr>
          <p:nvPr>
            <p:ph type="title"/>
          </p:nvPr>
        </p:nvSpPr>
        <p:spPr/>
        <p:txBody>
          <a:bodyPr vert="horz"/>
          <a:lstStyle/>
          <a:p>
            <a:r>
              <a:rPr kumimoji="1" lang="en-US" altLang="ja-JP" sz="2000" b="1" i="0" u="none" strike="noStrike" kern="1200" cap="none" spc="0" normalizeH="0" baseline="0" noProof="0" dirty="0">
                <a:ln>
                  <a:noFill/>
                </a:ln>
                <a:solidFill>
                  <a:srgbClr val="4472C4">
                    <a:lumMod val="50000"/>
                  </a:srgbClr>
                </a:solidFill>
                <a:effectLst/>
                <a:uLnTx/>
                <a:uFillTx/>
                <a:latin typeface="Yu Gothic UI" panose="020B0500000000000000" pitchFamily="50" charset="-128"/>
                <a:ea typeface="Yu Gothic UI" panose="020B0500000000000000" pitchFamily="50" charset="-128"/>
                <a:cs typeface="+mj-cs"/>
              </a:rPr>
              <a:t>【GHG</a:t>
            </a:r>
            <a:r>
              <a:rPr kumimoji="1" lang="ja-JP" altLang="en-US" sz="2000" b="1" i="0" u="none" strike="noStrike" kern="1200" cap="none" spc="0" normalizeH="0" baseline="0" noProof="0" dirty="0">
                <a:ln>
                  <a:noFill/>
                </a:ln>
                <a:solidFill>
                  <a:srgbClr val="4472C4">
                    <a:lumMod val="50000"/>
                  </a:srgbClr>
                </a:solidFill>
                <a:effectLst/>
                <a:uLnTx/>
                <a:uFillTx/>
                <a:latin typeface="Yu Gothic UI" panose="020B0500000000000000" pitchFamily="50" charset="-128"/>
                <a:ea typeface="Yu Gothic UI" panose="020B0500000000000000" pitchFamily="50" charset="-128"/>
                <a:cs typeface="+mj-cs"/>
              </a:rPr>
              <a:t>削減の取組</a:t>
            </a:r>
            <a:r>
              <a:rPr kumimoji="1" lang="en-US" altLang="ja-JP" sz="2000" b="1" i="0" u="none" strike="noStrike" kern="1200" cap="none" spc="0" normalizeH="0" baseline="0" noProof="0" dirty="0">
                <a:ln>
                  <a:noFill/>
                </a:ln>
                <a:solidFill>
                  <a:srgbClr val="4472C4">
                    <a:lumMod val="50000"/>
                  </a:srgbClr>
                </a:solidFill>
                <a:effectLst/>
                <a:uLnTx/>
                <a:uFillTx/>
                <a:latin typeface="Yu Gothic UI" panose="020B0500000000000000" pitchFamily="50" charset="-128"/>
                <a:ea typeface="Yu Gothic UI" panose="020B0500000000000000" pitchFamily="50" charset="-128"/>
                <a:cs typeface="+mj-cs"/>
              </a:rPr>
              <a:t>】 </a:t>
            </a:r>
            <a:br>
              <a:rPr kumimoji="1" lang="en-US" altLang="ja-JP" sz="2000" b="1" i="0" u="none" strike="noStrike" kern="1200" cap="none" spc="0" normalizeH="0" baseline="0" noProof="0" dirty="0">
                <a:ln>
                  <a:noFill/>
                </a:ln>
                <a:solidFill>
                  <a:srgbClr val="4472C4">
                    <a:lumMod val="50000"/>
                  </a:srgbClr>
                </a:solidFill>
                <a:effectLst/>
                <a:uLnTx/>
                <a:uFillTx/>
                <a:latin typeface="Yu Gothic UI" panose="020B0500000000000000" pitchFamily="50" charset="-128"/>
                <a:ea typeface="Yu Gothic UI" panose="020B0500000000000000" pitchFamily="50" charset="-128"/>
                <a:cs typeface="+mj-cs"/>
              </a:rPr>
            </a:br>
            <a:r>
              <a:rPr kumimoji="1" lang="ja-JP" altLang="en-US" sz="2000" b="1" i="0" u="none" strike="noStrike" kern="1200" cap="none" spc="0" normalizeH="0" baseline="0" noProof="0" dirty="0">
                <a:ln>
                  <a:noFill/>
                </a:ln>
                <a:solidFill>
                  <a:srgbClr val="203864"/>
                </a:solidFill>
                <a:effectLst/>
                <a:uLnTx/>
                <a:uFillTx/>
                <a:latin typeface="Yu Gothic UI" panose="020B0500000000000000" pitchFamily="50" charset="-128"/>
                <a:ea typeface="Yu Gothic UI" panose="020B0500000000000000" pitchFamily="50" charset="-128"/>
                <a:cs typeface="+mj-cs"/>
              </a:rPr>
              <a:t>省エネ</a:t>
            </a:r>
            <a:r>
              <a:rPr kumimoji="1" lang="en-US" altLang="ja-JP" sz="2000" b="1" i="0" u="none" strike="noStrike" kern="1200" cap="none" spc="0" normalizeH="0" baseline="0" noProof="0" dirty="0">
                <a:ln>
                  <a:noFill/>
                </a:ln>
                <a:solidFill>
                  <a:srgbClr val="203864"/>
                </a:solidFill>
                <a:effectLst/>
                <a:uLnTx/>
                <a:uFillTx/>
                <a:latin typeface="Yu Gothic UI" panose="020B0500000000000000" pitchFamily="50" charset="-128"/>
                <a:ea typeface="Yu Gothic UI" panose="020B0500000000000000" pitchFamily="50" charset="-128"/>
                <a:cs typeface="+mj-cs"/>
              </a:rPr>
              <a:t>/</a:t>
            </a:r>
            <a:r>
              <a:rPr kumimoji="1" lang="ja-JP" altLang="en-US" sz="2000" b="1" i="0" u="none" strike="noStrike" kern="1200" cap="none" spc="0" normalizeH="0" baseline="0" noProof="0" dirty="0">
                <a:ln>
                  <a:noFill/>
                </a:ln>
                <a:solidFill>
                  <a:srgbClr val="203864"/>
                </a:solidFill>
                <a:effectLst/>
                <a:uLnTx/>
                <a:uFillTx/>
                <a:latin typeface="Yu Gothic UI" panose="020B0500000000000000" pitchFamily="50" charset="-128"/>
                <a:ea typeface="Yu Gothic UI" panose="020B0500000000000000" pitchFamily="50" charset="-128"/>
                <a:cs typeface="+mj-cs"/>
              </a:rPr>
              <a:t>燃料転換等に関する取組</a:t>
            </a:r>
            <a:endParaRPr kumimoji="1" lang="ja-JP" altLang="en-US" dirty="0">
              <a:solidFill>
                <a:srgbClr val="203864"/>
              </a:solidFill>
            </a:endParaRPr>
          </a:p>
        </p:txBody>
      </p:sp>
      <p:sp>
        <p:nvSpPr>
          <p:cNvPr id="3" name="スライド番号プレースホルダー 2">
            <a:extLst>
              <a:ext uri="{FF2B5EF4-FFF2-40B4-BE49-F238E27FC236}">
                <a16:creationId xmlns:a16="http://schemas.microsoft.com/office/drawing/2014/main" id="{4572F4B3-65D5-CA18-63EA-68EBE223174F}"/>
              </a:ext>
            </a:extLst>
          </p:cNvPr>
          <p:cNvSpPr>
            <a:spLocks noGrp="1"/>
          </p:cNvSpPr>
          <p:nvPr>
            <p:ph type="sldNum" sz="quarter" idx="12"/>
          </p:nvPr>
        </p:nvSpPr>
        <p:spPr/>
        <p:txBody>
          <a:bodyPr/>
          <a:lstStyle/>
          <a:p>
            <a:fld id="{F1318789-6D13-4837-B31B-63BA5D39B425}" type="slidenum">
              <a:rPr lang="ja-JP" altLang="en-US" smtClean="0"/>
              <a:pPr/>
              <a:t>15</a:t>
            </a:fld>
            <a:endParaRPr lang="ja-JP" altLang="en-US"/>
          </a:p>
        </p:txBody>
      </p:sp>
      <p:sp>
        <p:nvSpPr>
          <p:cNvPr id="14" name="テキスト ボックス 1">
            <a:extLst>
              <a:ext uri="{FF2B5EF4-FFF2-40B4-BE49-F238E27FC236}">
                <a16:creationId xmlns:a16="http://schemas.microsoft.com/office/drawing/2014/main" id="{82AA9465-27F6-5B5C-FBB8-30B533D048EE}"/>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b="1" u="sng" kern="0" spc="0" noProof="0" dirty="0">
                <a:solidFill>
                  <a:schemeClr val="tx1"/>
                </a:solidFill>
                <a:uLnTx/>
                <a:uFillTx/>
                <a:latin typeface="Yu Gothic UI" panose="020B0500000000000000" pitchFamily="50" charset="-128"/>
                <a:ea typeface="Yu Gothic UI" panose="020B0500000000000000" pitchFamily="50" charset="-128"/>
                <a:cs typeface="+mn-cs"/>
              </a:rPr>
              <a:t>省エネ</a:t>
            </a:r>
            <a:r>
              <a:rPr lang="en-US" altLang="ja-JP" b="1" u="sng" kern="0" spc="0" noProof="0" dirty="0">
                <a:solidFill>
                  <a:schemeClr val="tx1"/>
                </a:solidFill>
                <a:uLnTx/>
                <a:uFillTx/>
                <a:latin typeface="Yu Gothic UI" panose="020B0500000000000000" pitchFamily="50" charset="-128"/>
                <a:ea typeface="Yu Gothic UI" panose="020B0500000000000000" pitchFamily="50" charset="-128"/>
                <a:cs typeface="+mn-cs"/>
              </a:rPr>
              <a:t>/</a:t>
            </a:r>
            <a:r>
              <a:rPr lang="ja-JP" altLang="en-US" b="1" u="sng" kern="0" spc="0" noProof="0" dirty="0">
                <a:solidFill>
                  <a:schemeClr val="tx1"/>
                </a:solidFill>
                <a:uLnTx/>
                <a:uFillTx/>
                <a:latin typeface="Yu Gothic UI" panose="020B0500000000000000" pitchFamily="50" charset="-128"/>
                <a:ea typeface="Yu Gothic UI" panose="020B0500000000000000" pitchFamily="50" charset="-128"/>
                <a:cs typeface="+mn-cs"/>
              </a:rPr>
              <a:t>燃料転換等に関する</a:t>
            </a:r>
            <a:r>
              <a:rPr kumimoji="0" lang="ja-JP" altLang="en-US" sz="1400" b="1" i="0" u="sng" strike="noStrike" kern="0" cap="none" spc="0" normalizeH="0" baseline="0" noProof="0" dirty="0">
                <a:ln>
                  <a:noFill/>
                </a:ln>
                <a:solidFill>
                  <a:schemeClr val="tx1"/>
                </a:solidFill>
                <a:effectLst/>
                <a:uLnTx/>
                <a:uFillTx/>
                <a:latin typeface="+mn-ea"/>
                <a:cs typeface="+mn-cs"/>
              </a:rPr>
              <a:t>取組</a:t>
            </a:r>
            <a:r>
              <a:rPr lang="ja-JP" altLang="en-US" b="1" u="sng" dirty="0">
                <a:solidFill>
                  <a:schemeClr val="tx1"/>
                </a:solidFill>
                <a:latin typeface="+mn-ea"/>
              </a:rPr>
              <a:t>による</a:t>
            </a:r>
            <a:r>
              <a:rPr kumimoji="0" lang="en-US" altLang="ja-JP" sz="1400" b="1" i="0" strike="noStrike" kern="0" cap="none" spc="0" normalizeH="0" baseline="0" noProof="0" dirty="0">
                <a:ln>
                  <a:noFill/>
                </a:ln>
                <a:solidFill>
                  <a:schemeClr val="tx1"/>
                </a:solidFill>
                <a:effectLst/>
                <a:uLnTx/>
                <a:uFillTx/>
                <a:latin typeface="+mn-ea"/>
                <a:cs typeface="+mn-cs"/>
              </a:rPr>
              <a:t>2030</a:t>
            </a:r>
            <a:r>
              <a:rPr kumimoji="0" lang="ja-JP" altLang="en-US" sz="1400" b="1" i="0" strike="noStrike" kern="0" cap="none" spc="0" normalizeH="0" baseline="0" noProof="0" dirty="0">
                <a:ln>
                  <a:noFill/>
                </a:ln>
                <a:solidFill>
                  <a:schemeClr val="tx1"/>
                </a:solidFill>
                <a:effectLst/>
                <a:uLnTx/>
                <a:uFillTx/>
                <a:latin typeface="+mn-ea"/>
                <a:cs typeface="+mn-cs"/>
              </a:rPr>
              <a:t>年までの</a:t>
            </a:r>
            <a:r>
              <a:rPr kumimoji="0" lang="en-US" altLang="ja-JP" sz="1400" b="1" i="0" strike="noStrike" kern="0" cap="none" spc="0" normalizeH="0" baseline="0" noProof="0" dirty="0">
                <a:ln>
                  <a:noFill/>
                </a:ln>
                <a:solidFill>
                  <a:prstClr val="black"/>
                </a:solidFill>
                <a:effectLst/>
                <a:uLnTx/>
                <a:uFillTx/>
                <a:latin typeface="+mn-ea"/>
                <a:cs typeface="+mn-cs"/>
              </a:rPr>
              <a:t>GHG</a:t>
            </a:r>
            <a:r>
              <a:rPr kumimoji="0" lang="ja-JP" altLang="en-US" sz="1400" b="1" i="0" strike="noStrike" kern="0" cap="none" spc="0" normalizeH="0" baseline="0" noProof="0" dirty="0">
                <a:ln>
                  <a:noFill/>
                </a:ln>
                <a:solidFill>
                  <a:prstClr val="black"/>
                </a:solidFill>
                <a:effectLst/>
                <a:uLnTx/>
                <a:uFillTx/>
                <a:latin typeface="+mn-ea"/>
                <a:cs typeface="+mn-cs"/>
              </a:rPr>
              <a:t>削減</a:t>
            </a:r>
            <a:r>
              <a:rPr kumimoji="0" lang="ja-JP" altLang="en-US" sz="1400" b="1" i="0" strike="noStrike" kern="0" cap="none" spc="0" normalizeH="0" baseline="0" noProof="0" dirty="0">
                <a:ln>
                  <a:noFill/>
                </a:ln>
                <a:solidFill>
                  <a:schemeClr val="tx1"/>
                </a:solidFill>
                <a:effectLst/>
                <a:uLnTx/>
                <a:uFillTx/>
                <a:latin typeface="+mn-ea"/>
                <a:cs typeface="+mn-cs"/>
              </a:rPr>
              <a:t>量</a:t>
            </a:r>
            <a:r>
              <a:rPr kumimoji="0" lang="ja-JP" altLang="en-US" sz="1400" b="1" i="0" strike="noStrike" kern="0" cap="none" spc="0" normalizeH="0" baseline="0" noProof="0" dirty="0">
                <a:ln>
                  <a:noFill/>
                </a:ln>
                <a:solidFill>
                  <a:prstClr val="black"/>
                </a:solidFill>
                <a:effectLst/>
                <a:uLnTx/>
                <a:uFillTx/>
                <a:latin typeface="+mn-ea"/>
                <a:cs typeface="+mn-cs"/>
              </a:rPr>
              <a:t>の取組</a:t>
            </a:r>
            <a:r>
              <a:rPr lang="ja-JP" altLang="en-US" b="1" dirty="0">
                <a:latin typeface="+mn-ea"/>
              </a:rPr>
              <a:t>について記載</a:t>
            </a:r>
            <a:r>
              <a:rPr kumimoji="0" lang="ja-JP" altLang="en-US" sz="1400" b="1" i="0" strike="noStrike" kern="0" cap="none" spc="0" normalizeH="0" baseline="0" noProof="0" dirty="0">
                <a:ln>
                  <a:noFill/>
                </a:ln>
                <a:solidFill>
                  <a:prstClr val="black"/>
                </a:solidFill>
                <a:effectLst/>
                <a:uLnTx/>
                <a:uFillTx/>
                <a:latin typeface="+mn-ea"/>
                <a:cs typeface="+mn-cs"/>
              </a:rPr>
              <a:t>してください。</a:t>
            </a:r>
            <a:endParaRPr kumimoji="0" lang="en-US" altLang="ja-JP" sz="1400" b="1" i="0" strike="noStrike" kern="0" cap="none" spc="0" normalizeH="0" baseline="0" noProof="0" dirty="0">
              <a:ln>
                <a:noFill/>
              </a:ln>
              <a:solidFill>
                <a:prstClr val="black"/>
              </a:solidFill>
              <a:effectLst/>
              <a:highlight>
                <a:srgbClr val="FFFF00"/>
              </a:highlight>
              <a:uLnTx/>
              <a:uFillTx/>
              <a:latin typeface="+mn-ea"/>
              <a:cs typeface="+mn-cs"/>
            </a:endParaRPr>
          </a:p>
        </p:txBody>
      </p:sp>
      <p:sp>
        <p:nvSpPr>
          <p:cNvPr id="13" name="AutoShape 10">
            <a:extLst>
              <a:ext uri="{FF2B5EF4-FFF2-40B4-BE49-F238E27FC236}">
                <a16:creationId xmlns:a16="http://schemas.microsoft.com/office/drawing/2014/main" id="{35D2FC33-BBBE-75DC-234A-5D57C885E543}"/>
              </a:ext>
            </a:extLst>
          </p:cNvPr>
          <p:cNvSpPr>
            <a:spLocks noChangeArrowheads="1"/>
          </p:cNvSpPr>
          <p:nvPr/>
        </p:nvSpPr>
        <p:spPr bwMode="auto">
          <a:xfrm>
            <a:off x="696000" y="1485455"/>
            <a:ext cx="10800000" cy="5040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a:t>
            </a:r>
            <a:r>
              <a:rPr kumimoji="0" lang="en-US" altLang="ja-JP" sz="1200" b="0" i="0" u="none" cap="none" normalizeH="0" baseline="0" dirty="0">
                <a:ln>
                  <a:noFill/>
                </a:ln>
                <a:effectLst/>
                <a:latin typeface="Yu Gothic UI" panose="020B0500000000000000" pitchFamily="50" charset="-128"/>
                <a:ea typeface="Yu Gothic UI" panose="020B0500000000000000" pitchFamily="50" charset="-128"/>
              </a:rPr>
              <a:t>5</a:t>
            </a: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a:t>
            </a: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削減の取組」において、</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省エネ</a:t>
            </a:r>
            <a:r>
              <a:rPr kumimoji="0" lang="en-US" altLang="ja-JP" sz="1200" b="0" i="0" u="none" strike="noStrike" cap="none" normalizeH="0" baseline="0" dirty="0">
                <a:ln>
                  <a:noFill/>
                </a:ln>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effectLst/>
                <a:latin typeface="Yu Gothic UI" panose="020B0500000000000000" pitchFamily="50" charset="-128"/>
                <a:ea typeface="Yu Gothic UI" panose="020B0500000000000000" pitchFamily="50" charset="-128"/>
              </a:rPr>
              <a:t>燃料転換等</a:t>
            </a: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の取組に検討している取組があれば、その取組内容や削減量、算出根拠等を記載してください</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なお、スライドが複数になる場合は、本スライドをコピーして記載してください</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20321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DF2E4-9D88-E9D7-4E7C-7BFEFFD35305}"/>
              </a:ext>
            </a:extLst>
          </p:cNvPr>
          <p:cNvSpPr>
            <a:spLocks noGrp="1"/>
          </p:cNvSpPr>
          <p:nvPr>
            <p:ph type="title"/>
          </p:nvPr>
        </p:nvSpPr>
        <p:spPr/>
        <p:txBody>
          <a:bodyPr vert="horz" lIns="91440" tIns="45720" rIns="91440" bIns="45720" rtlCol="0" anchor="ctr">
            <a:noAutofit/>
          </a:bodyPr>
          <a:lstStyle/>
          <a:p>
            <a:r>
              <a:rPr lang="en-US" altLang="ja-JP" sz="2000" dirty="0"/>
              <a:t>【</a:t>
            </a:r>
            <a:r>
              <a:rPr lang="ja-JP" altLang="en-US" sz="2000" dirty="0"/>
              <a:t>スケジュール・実施体制等</a:t>
            </a:r>
            <a:r>
              <a:rPr lang="en-US" altLang="ja-JP" sz="2000" dirty="0"/>
              <a:t>】</a:t>
            </a:r>
            <a:br>
              <a:rPr lang="en-US" altLang="ja-JP" sz="2000" dirty="0"/>
            </a:br>
            <a:r>
              <a:rPr lang="en-US" altLang="ja-JP" sz="2000" dirty="0"/>
              <a:t>KPI</a:t>
            </a:r>
            <a:r>
              <a:rPr lang="ja-JP" altLang="en-US" sz="2000" dirty="0"/>
              <a:t>・進捗確認方法</a:t>
            </a:r>
          </a:p>
        </p:txBody>
      </p:sp>
      <p:sp>
        <p:nvSpPr>
          <p:cNvPr id="3" name="スライド番号プレースホルダー 2">
            <a:extLst>
              <a:ext uri="{FF2B5EF4-FFF2-40B4-BE49-F238E27FC236}">
                <a16:creationId xmlns:a16="http://schemas.microsoft.com/office/drawing/2014/main" id="{5929B082-CA88-3817-AF39-609F59B97B50}"/>
              </a:ext>
            </a:extLst>
          </p:cNvPr>
          <p:cNvSpPr>
            <a:spLocks noGrp="1"/>
          </p:cNvSpPr>
          <p:nvPr>
            <p:ph type="sldNum" sz="quarter" idx="12"/>
          </p:nvPr>
        </p:nvSpPr>
        <p:spPr/>
        <p:txBody>
          <a:bodyPr/>
          <a:lstStyle/>
          <a:p>
            <a:fld id="{F1318789-6D13-4837-B31B-63BA5D39B425}" type="slidenum">
              <a:rPr lang="ja-JP" altLang="en-US" smtClean="0"/>
              <a:pPr/>
              <a:t>16</a:t>
            </a:fld>
            <a:endParaRPr lang="ja-JP" altLang="en-US"/>
          </a:p>
        </p:txBody>
      </p:sp>
      <p:sp>
        <p:nvSpPr>
          <p:cNvPr id="24" name="テキスト ボックス 1">
            <a:extLst>
              <a:ext uri="{FF2B5EF4-FFF2-40B4-BE49-F238E27FC236}">
                <a16:creationId xmlns:a16="http://schemas.microsoft.com/office/drawing/2014/main" id="{FA7B1385-DBF1-DEDB-4FC1-6389AAE23F36}"/>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ja-JP" altLang="en-US" sz="1400" b="1" i="0" u="none" strike="noStrike" kern="0" cap="none" spc="0" normalizeH="0" baseline="0" noProof="0" dirty="0">
                <a:ln>
                  <a:noFill/>
                </a:ln>
                <a:solidFill>
                  <a:prstClr val="black"/>
                </a:solidFill>
                <a:effectLst/>
                <a:uLnTx/>
                <a:uFillTx/>
                <a:latin typeface="+mn-ea"/>
                <a:cs typeface="+mn-cs"/>
              </a:rPr>
              <a:t>取組の定量的な目標及び進捗を定量的にモニタリングできるような</a:t>
            </a:r>
            <a:r>
              <a:rPr kumimoji="0" lang="en-US" altLang="ja-JP" sz="1400" b="1" i="0" u="none" strike="noStrike" kern="0" cap="none" spc="0" normalizeH="0" baseline="0" noProof="0" dirty="0">
                <a:ln>
                  <a:noFill/>
                </a:ln>
                <a:solidFill>
                  <a:prstClr val="black"/>
                </a:solidFill>
                <a:effectLst/>
                <a:uLnTx/>
                <a:uFillTx/>
                <a:latin typeface="+mn-ea"/>
                <a:cs typeface="+mn-cs"/>
              </a:rPr>
              <a:t>KPI</a:t>
            </a:r>
            <a:r>
              <a:rPr kumimoji="0" lang="ja-JP" altLang="en-US" sz="1400" b="1" i="0" u="none" strike="noStrike" kern="0" cap="none" spc="0" normalizeH="0" baseline="0" noProof="0" dirty="0">
                <a:ln>
                  <a:noFill/>
                </a:ln>
                <a:solidFill>
                  <a:prstClr val="black"/>
                </a:solidFill>
                <a:effectLst/>
                <a:uLnTx/>
                <a:uFillTx/>
                <a:latin typeface="+mn-ea"/>
                <a:cs typeface="+mn-cs"/>
              </a:rPr>
              <a:t>を設定し、具体的な進捗確認方法を記載してください。</a:t>
            </a:r>
            <a:endParaRPr kumimoji="0" lang="en-US" altLang="ja-JP" sz="1400" b="1" i="0" u="none" strike="noStrike" kern="0" cap="none" spc="0" normalizeH="0" baseline="0" noProof="0" dirty="0">
              <a:ln>
                <a:noFill/>
              </a:ln>
              <a:solidFill>
                <a:prstClr val="black"/>
              </a:solidFill>
              <a:effectLst/>
              <a:uLnTx/>
              <a:uFillTx/>
              <a:latin typeface="+mn-ea"/>
              <a:cs typeface="+mn-cs"/>
            </a:endParaRPr>
          </a:p>
        </p:txBody>
      </p:sp>
      <p:graphicFrame>
        <p:nvGraphicFramePr>
          <p:cNvPr id="16" name="表 15">
            <a:extLst>
              <a:ext uri="{FF2B5EF4-FFF2-40B4-BE49-F238E27FC236}">
                <a16:creationId xmlns:a16="http://schemas.microsoft.com/office/drawing/2014/main" id="{0B58B67A-9977-59B8-0495-08A9820961CB}"/>
              </a:ext>
            </a:extLst>
          </p:cNvPr>
          <p:cNvGraphicFramePr>
            <a:graphicFrameLocks noGrp="1"/>
          </p:cNvGraphicFramePr>
          <p:nvPr>
            <p:extLst>
              <p:ext uri="{D42A27DB-BD31-4B8C-83A1-F6EECF244321}">
                <p14:modId xmlns:p14="http://schemas.microsoft.com/office/powerpoint/2010/main" val="4026237410"/>
              </p:ext>
            </p:extLst>
          </p:nvPr>
        </p:nvGraphicFramePr>
        <p:xfrm>
          <a:off x="335360" y="1269909"/>
          <a:ext cx="11520000" cy="2952000"/>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720967147"/>
                    </a:ext>
                  </a:extLst>
                </a:gridCol>
                <a:gridCol w="2808000">
                  <a:extLst>
                    <a:ext uri="{9D8B030D-6E8A-4147-A177-3AD203B41FA5}">
                      <a16:colId xmlns:a16="http://schemas.microsoft.com/office/drawing/2014/main" val="391889835"/>
                    </a:ext>
                  </a:extLst>
                </a:gridCol>
                <a:gridCol w="2808000">
                  <a:extLst>
                    <a:ext uri="{9D8B030D-6E8A-4147-A177-3AD203B41FA5}">
                      <a16:colId xmlns:a16="http://schemas.microsoft.com/office/drawing/2014/main" val="3073709356"/>
                    </a:ext>
                  </a:extLst>
                </a:gridCol>
                <a:gridCol w="1296000">
                  <a:extLst>
                    <a:ext uri="{9D8B030D-6E8A-4147-A177-3AD203B41FA5}">
                      <a16:colId xmlns:a16="http://schemas.microsoft.com/office/drawing/2014/main" val="1122318544"/>
                    </a:ext>
                  </a:extLst>
                </a:gridCol>
                <a:gridCol w="2376000">
                  <a:extLst>
                    <a:ext uri="{9D8B030D-6E8A-4147-A177-3AD203B41FA5}">
                      <a16:colId xmlns:a16="http://schemas.microsoft.com/office/drawing/2014/main" val="656741919"/>
                    </a:ext>
                  </a:extLst>
                </a:gridCol>
              </a:tblGrid>
              <a:tr h="360000">
                <a:tc>
                  <a:txBody>
                    <a:bodyPr/>
                    <a:lstStyle/>
                    <a:p>
                      <a:pPr algn="ct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取組事項</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目標</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KPI</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達成予定時期</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進捗確認方法</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2786919735"/>
                  </a:ext>
                </a:extLst>
              </a:tr>
              <a:tr h="648000">
                <a:tc>
                  <a:txBody>
                    <a:bodyPr/>
                    <a:lstStyle/>
                    <a:p>
                      <a:pPr>
                        <a:spcBef>
                          <a:spcPts val="600"/>
                        </a:spcBef>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取組事項①○○地区（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XX</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1</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3</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丁目）における主要建物等の脱炭素化</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業務部門への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PV●●MW</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zh-TW"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導入容量（</a:t>
                      </a:r>
                      <a:r>
                        <a:rPr kumimoji="1" lang="en-US" altLang="zh-TW"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MW</a:t>
                      </a:r>
                      <a:r>
                        <a:rPr kumimoji="1" lang="zh-TW"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spcBef>
                          <a:spcPts val="600"/>
                        </a:spcBef>
                      </a:pPr>
                      <a:r>
                        <a:rPr kumimoji="1" lang="en-US" altLang="ja-JP" sz="1200" dirty="0">
                          <a:solidFill>
                            <a:schemeClr val="accent5"/>
                          </a:solidFill>
                          <a:latin typeface="Yu Gothic UI" panose="020B0500000000000000" pitchFamily="50" charset="-128"/>
                          <a:ea typeface="Yu Gothic UI" panose="020B0500000000000000" pitchFamily="50" charset="-128"/>
                        </a:rPr>
                        <a:t>2030</a:t>
                      </a:r>
                      <a:r>
                        <a:rPr kumimoji="1" lang="ja-JP" altLang="en-US" sz="1200" dirty="0">
                          <a:solidFill>
                            <a:schemeClr val="accent5"/>
                          </a:solidFill>
                          <a:latin typeface="Yu Gothic UI" panose="020B0500000000000000" pitchFamily="50" charset="-128"/>
                          <a:ea typeface="Yu Gothic UI" panose="020B0500000000000000" pitchFamily="50" charset="-128"/>
                        </a:rPr>
                        <a:t>年</a:t>
                      </a:r>
                      <a:r>
                        <a:rPr kumimoji="1" lang="en-US" altLang="ja-JP" sz="1200" dirty="0">
                          <a:solidFill>
                            <a:schemeClr val="accent5"/>
                          </a:solidFill>
                          <a:latin typeface="Yu Gothic UI" panose="020B0500000000000000" pitchFamily="50" charset="-128"/>
                          <a:ea typeface="Yu Gothic UI" panose="020B0500000000000000" pitchFamily="50" charset="-128"/>
                        </a:rPr>
                        <a:t>9</a:t>
                      </a:r>
                      <a:r>
                        <a:rPr kumimoji="1" lang="ja-JP" altLang="en-US" sz="1200" dirty="0">
                          <a:solidFill>
                            <a:schemeClr val="accent5"/>
                          </a:solidFill>
                          <a:latin typeface="Yu Gothic UI" panose="020B0500000000000000" pitchFamily="50" charset="-128"/>
                          <a:ea typeface="Yu Gothic UI" panose="020B0500000000000000" pitchFamily="50" charset="-128"/>
                        </a:rPr>
                        <a:t>月</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9584400"/>
                  </a:ext>
                </a:extLst>
              </a:tr>
              <a:tr h="648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取組事項①○○地区（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XX</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1</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3</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丁目）における主要建物等の脱炭素化</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r>
                        <a:rPr kumimoji="1" lang="ja-JP" altLang="en-US" sz="1200" dirty="0">
                          <a:solidFill>
                            <a:schemeClr val="accent5"/>
                          </a:solidFill>
                          <a:latin typeface="Yu Gothic UI" panose="020B0500000000000000" pitchFamily="50" charset="-128"/>
                          <a:ea typeface="Yu Gothic UI" panose="020B0500000000000000" pitchFamily="50" charset="-128"/>
                        </a:rPr>
                        <a:t>公共施設●棟の</a:t>
                      </a:r>
                      <a:r>
                        <a:rPr kumimoji="1" lang="en-US" altLang="ja-JP" sz="1200" dirty="0">
                          <a:solidFill>
                            <a:schemeClr val="accent5"/>
                          </a:solidFill>
                          <a:latin typeface="Yu Gothic UI" panose="020B0500000000000000" pitchFamily="50" charset="-128"/>
                          <a:ea typeface="Yu Gothic UI" panose="020B0500000000000000" pitchFamily="50" charset="-128"/>
                        </a:rPr>
                        <a:t>ZEB</a:t>
                      </a:r>
                      <a:r>
                        <a:rPr kumimoji="1" lang="ja-JP" altLang="en-US" sz="1200" dirty="0">
                          <a:solidFill>
                            <a:schemeClr val="accent5"/>
                          </a:solidFill>
                          <a:latin typeface="Yu Gothic UI" panose="020B0500000000000000" pitchFamily="50" charset="-128"/>
                          <a:ea typeface="Yu Gothic UI" panose="020B0500000000000000" pitchFamily="50" charset="-128"/>
                        </a:rPr>
                        <a:t>化</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en-US" altLang="ja-JP" sz="1200" dirty="0">
                          <a:solidFill>
                            <a:schemeClr val="accent5"/>
                          </a:solidFill>
                          <a:latin typeface="Yu Gothic UI" panose="020B0500000000000000" pitchFamily="50" charset="-128"/>
                          <a:ea typeface="Yu Gothic UI" panose="020B0500000000000000" pitchFamily="50" charset="-128"/>
                        </a:rPr>
                        <a:t>ZEB Ready</a:t>
                      </a:r>
                      <a:r>
                        <a:rPr kumimoji="1" lang="ja-JP" altLang="en-US" sz="1200" dirty="0">
                          <a:solidFill>
                            <a:schemeClr val="accent5"/>
                          </a:solidFill>
                          <a:latin typeface="Yu Gothic UI" panose="020B0500000000000000" pitchFamily="50" charset="-128"/>
                          <a:ea typeface="Yu Gothic UI" panose="020B0500000000000000" pitchFamily="50" charset="-128"/>
                        </a:rPr>
                        <a:t>以上の公共施設数（施設）</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spcBef>
                          <a:spcPts val="600"/>
                        </a:spcBef>
                      </a:pPr>
                      <a:r>
                        <a:rPr kumimoji="1" lang="en-US" altLang="ja-JP" sz="1200" dirty="0">
                          <a:solidFill>
                            <a:schemeClr val="accent5"/>
                          </a:solidFill>
                          <a:latin typeface="Yu Gothic UI" panose="020B0500000000000000" pitchFamily="50" charset="-128"/>
                          <a:ea typeface="Yu Gothic UI" panose="020B0500000000000000" pitchFamily="50" charset="-128"/>
                        </a:rPr>
                        <a:t>2030</a:t>
                      </a:r>
                      <a:r>
                        <a:rPr kumimoji="1" lang="ja-JP" altLang="en-US" sz="1200" dirty="0">
                          <a:solidFill>
                            <a:schemeClr val="accent5"/>
                          </a:solidFill>
                          <a:latin typeface="Yu Gothic UI" panose="020B0500000000000000" pitchFamily="50" charset="-128"/>
                          <a:ea typeface="Yu Gothic UI" panose="020B0500000000000000" pitchFamily="50" charset="-128"/>
                        </a:rPr>
                        <a:t>年</a:t>
                      </a:r>
                      <a:r>
                        <a:rPr kumimoji="1" lang="en-US" altLang="ja-JP" sz="1200" dirty="0">
                          <a:solidFill>
                            <a:schemeClr val="accent5"/>
                          </a:solidFill>
                          <a:latin typeface="Yu Gothic UI" panose="020B0500000000000000" pitchFamily="50" charset="-128"/>
                          <a:ea typeface="Yu Gothic UI" panose="020B0500000000000000" pitchFamily="50" charset="-128"/>
                        </a:rPr>
                        <a:t>9</a:t>
                      </a:r>
                      <a:r>
                        <a:rPr kumimoji="1" lang="ja-JP" altLang="en-US" sz="1200" dirty="0">
                          <a:solidFill>
                            <a:schemeClr val="accent5"/>
                          </a:solidFill>
                          <a:latin typeface="Yu Gothic UI" panose="020B0500000000000000" pitchFamily="50" charset="-128"/>
                          <a:ea typeface="Yu Gothic UI" panose="020B0500000000000000" pitchFamily="50" charset="-128"/>
                        </a:rPr>
                        <a:t>月</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846557632"/>
                  </a:ext>
                </a:extLst>
              </a:tr>
              <a:tr h="648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取組事項①○○地区（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XX</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1</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3</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丁目）における主要建物等の脱炭素化</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r>
                        <a:rPr kumimoji="1" lang="ja-JP" altLang="en-US" sz="1200" dirty="0">
                          <a:solidFill>
                            <a:schemeClr val="accent5"/>
                          </a:solidFill>
                          <a:latin typeface="Yu Gothic UI" panose="020B0500000000000000" pitchFamily="50" charset="-128"/>
                          <a:ea typeface="Yu Gothic UI" panose="020B0500000000000000" pitchFamily="50" charset="-128"/>
                        </a:rPr>
                        <a:t>●事業所へのエネマネ実施</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dirty="0">
                          <a:solidFill>
                            <a:schemeClr val="accent5"/>
                          </a:solidFill>
                          <a:latin typeface="Yu Gothic UI" panose="020B0500000000000000" pitchFamily="50" charset="-128"/>
                          <a:ea typeface="Yu Gothic UI" panose="020B0500000000000000" pitchFamily="50" charset="-128"/>
                        </a:rPr>
                        <a:t>エネマネ対象事業者数（事業所）</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dirty="0">
                          <a:solidFill>
                            <a:schemeClr val="accent5"/>
                          </a:solidFill>
                          <a:latin typeface="Yu Gothic UI" panose="020B0500000000000000" pitchFamily="50" charset="-128"/>
                          <a:ea typeface="Yu Gothic UI" panose="020B0500000000000000" pitchFamily="50" charset="-128"/>
                        </a:rPr>
                        <a:t>2030</a:t>
                      </a:r>
                      <a:r>
                        <a:rPr kumimoji="1" lang="ja-JP" altLang="en-US" sz="1200" dirty="0">
                          <a:solidFill>
                            <a:schemeClr val="accent5"/>
                          </a:solidFill>
                          <a:latin typeface="Yu Gothic UI" panose="020B0500000000000000" pitchFamily="50" charset="-128"/>
                          <a:ea typeface="Yu Gothic UI" panose="020B0500000000000000" pitchFamily="50" charset="-128"/>
                        </a:rPr>
                        <a:t>年</a:t>
                      </a:r>
                      <a:r>
                        <a:rPr kumimoji="1" lang="en-US" altLang="ja-JP" sz="1200" dirty="0">
                          <a:solidFill>
                            <a:schemeClr val="accent5"/>
                          </a:solidFill>
                          <a:latin typeface="Yu Gothic UI" panose="020B0500000000000000" pitchFamily="50" charset="-128"/>
                          <a:ea typeface="Yu Gothic UI" panose="020B0500000000000000" pitchFamily="50" charset="-128"/>
                        </a:rPr>
                        <a:t>9</a:t>
                      </a:r>
                      <a:r>
                        <a:rPr kumimoji="1" lang="ja-JP" altLang="en-US" sz="1200" dirty="0">
                          <a:solidFill>
                            <a:schemeClr val="accent5"/>
                          </a:solidFill>
                          <a:latin typeface="Yu Gothic UI" panose="020B0500000000000000" pitchFamily="50" charset="-128"/>
                          <a:ea typeface="Yu Gothic UI" panose="020B0500000000000000" pitchFamily="50" charset="-128"/>
                        </a:rPr>
                        <a:t>月</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634301592"/>
                  </a:ext>
                </a:extLst>
              </a:tr>
              <a:tr h="648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04367243"/>
                  </a:ext>
                </a:extLst>
              </a:tr>
            </a:tbl>
          </a:graphicData>
        </a:graphic>
      </p:graphicFrame>
      <p:sp>
        <p:nvSpPr>
          <p:cNvPr id="17" name="AutoShape 10">
            <a:extLst>
              <a:ext uri="{FF2B5EF4-FFF2-40B4-BE49-F238E27FC236}">
                <a16:creationId xmlns:a16="http://schemas.microsoft.com/office/drawing/2014/main" id="{6F6AAE93-CE00-9A3B-1C32-06C4C0B0D2CF}"/>
              </a:ext>
            </a:extLst>
          </p:cNvPr>
          <p:cNvSpPr>
            <a:spLocks noChangeArrowheads="1"/>
          </p:cNvSpPr>
          <p:nvPr/>
        </p:nvSpPr>
        <p:spPr bwMode="auto">
          <a:xfrm>
            <a:off x="9551223" y="2130423"/>
            <a:ext cx="2232272" cy="2639698"/>
          </a:xfrm>
          <a:prstGeom prst="wedgeRectCallout">
            <a:avLst>
              <a:gd name="adj1" fmla="val 4413"/>
              <a:gd name="adj2" fmla="val -67508"/>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marL="0" lvl="1" defTabSz="457200">
              <a:spcBef>
                <a:spcPts val="600"/>
              </a:spcBef>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rPr>
              <a:t>取組の状況を適切に把握するために必要な方法・頻度を記載してください</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a:p>
            <a:pPr marL="0" lvl="1" defTabSz="457200">
              <a:spcBef>
                <a:spcPts val="600"/>
              </a:spcBef>
              <a:defRPr/>
            </a:pPr>
            <a:r>
              <a:rPr kumimoji="0" lang="ja-JP" altLang="en-US" sz="1200" dirty="0">
                <a:latin typeface="Yu Gothic UI" panose="020B0500000000000000" pitchFamily="50" charset="-128"/>
                <a:ea typeface="Yu Gothic UI" panose="020B0500000000000000" pitchFamily="50" charset="-128"/>
                <a:cs typeface="Cascadia Code SemiBold" panose="020B0609020000020004" pitchFamily="49" charset="0"/>
              </a:rPr>
              <a:t>例）</a:t>
            </a:r>
            <a:endParaRPr kumimoji="0" lang="en-US" altLang="ja-JP" sz="1200" dirty="0">
              <a:latin typeface="Yu Gothic UI" panose="020B0500000000000000" pitchFamily="50" charset="-128"/>
              <a:ea typeface="Yu Gothic UI" panose="020B0500000000000000" pitchFamily="50" charset="-128"/>
              <a:cs typeface="Cascadia Code SemiBold" panose="020B0609020000020004" pitchFamily="49" charset="0"/>
            </a:endParaRPr>
          </a:p>
          <a:p>
            <a:pPr marL="171450" lvl="1" indent="-171450" defTabSz="457200">
              <a:spcBef>
                <a:spcPts val="600"/>
              </a:spcBef>
              <a:buFont typeface="Arial" panose="020B0604020202020204" pitchFamily="34" charset="0"/>
              <a:buChar char="•"/>
              <a:defRPr/>
            </a:pPr>
            <a:r>
              <a:rPr kumimoji="0" lang="ja-JP" altLang="en-US" sz="1200" dirty="0">
                <a:latin typeface="Yu Gothic UI" panose="020B0500000000000000" pitchFamily="50" charset="-128"/>
                <a:ea typeface="Yu Gothic UI" panose="020B0500000000000000" pitchFamily="50" charset="-128"/>
                <a:cs typeface="Cascadia Code SemiBold" panose="020B0609020000020004" pitchFamily="49" charset="0"/>
              </a:rPr>
              <a:t>区市町村担当者と、設備の設置事業者とで月次の定例会を開催、進捗を報告いただく</a:t>
            </a:r>
            <a:endParaRPr kumimoji="0" lang="en-US" altLang="ja-JP" sz="1200" dirty="0">
              <a:latin typeface="Yu Gothic UI" panose="020B0500000000000000" pitchFamily="50" charset="-128"/>
              <a:ea typeface="Yu Gothic UI" panose="020B0500000000000000" pitchFamily="50" charset="-128"/>
              <a:cs typeface="Cascadia Code SemiBold" panose="020B0609020000020004" pitchFamily="49" charset="0"/>
            </a:endParaRPr>
          </a:p>
          <a:p>
            <a:pPr marL="171450" lvl="1" indent="-171450" defTabSz="457200">
              <a:spcBef>
                <a:spcPts val="600"/>
              </a:spcBef>
              <a:buFont typeface="Arial" panose="020B0604020202020204" pitchFamily="34" charset="0"/>
              <a:buChar char="•"/>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rPr>
              <a:t>○○地区まちづくり協議会の月次定例会に区市町村担当者が参加し、太陽光発電設備の設置場所検討の進捗状況を確認する　等</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p:txBody>
      </p:sp>
      <p:sp>
        <p:nvSpPr>
          <p:cNvPr id="18" name="AutoShape 10">
            <a:extLst>
              <a:ext uri="{FF2B5EF4-FFF2-40B4-BE49-F238E27FC236}">
                <a16:creationId xmlns:a16="http://schemas.microsoft.com/office/drawing/2014/main" id="{C36ECAF6-B6F8-E568-15C2-C8ADD89CFC94}"/>
              </a:ext>
            </a:extLst>
          </p:cNvPr>
          <p:cNvSpPr>
            <a:spLocks noChangeArrowheads="1"/>
          </p:cNvSpPr>
          <p:nvPr/>
        </p:nvSpPr>
        <p:spPr bwMode="auto">
          <a:xfrm>
            <a:off x="2698942" y="3662680"/>
            <a:ext cx="2544836" cy="756397"/>
          </a:xfrm>
          <a:prstGeom prst="wedgeRectCallout">
            <a:avLst>
              <a:gd name="adj1" fmla="val -34621"/>
              <a:gd name="adj2" fmla="val -93531"/>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marL="0" lvl="1" defTabSz="457200">
              <a:spcBef>
                <a:spcPts val="600"/>
              </a:spcBef>
              <a:defRPr/>
            </a:pPr>
            <a:r>
              <a:rPr kumimoji="0" lang="ja-JP" altLang="en-US" sz="1200" dirty="0">
                <a:latin typeface="Yu Gothic UI" panose="020B0500000000000000" pitchFamily="50" charset="-128"/>
                <a:ea typeface="Yu Gothic UI" panose="020B0500000000000000" pitchFamily="50" charset="-128"/>
                <a:cs typeface="Cascadia Code SemiBold" panose="020B0609020000020004" pitchFamily="49" charset="0"/>
              </a:rPr>
              <a:t>定量的な目標値を記載してください</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p:txBody>
      </p:sp>
      <p:sp>
        <p:nvSpPr>
          <p:cNvPr id="19" name="AutoShape 10">
            <a:extLst>
              <a:ext uri="{FF2B5EF4-FFF2-40B4-BE49-F238E27FC236}">
                <a16:creationId xmlns:a16="http://schemas.microsoft.com/office/drawing/2014/main" id="{0AC3D0E5-2C2F-F76C-EA5A-3BED5F471606}"/>
              </a:ext>
            </a:extLst>
          </p:cNvPr>
          <p:cNvSpPr>
            <a:spLocks noChangeArrowheads="1"/>
          </p:cNvSpPr>
          <p:nvPr/>
        </p:nvSpPr>
        <p:spPr bwMode="auto">
          <a:xfrm>
            <a:off x="5506942" y="3662680"/>
            <a:ext cx="2544836" cy="756397"/>
          </a:xfrm>
          <a:prstGeom prst="wedgeRectCallout">
            <a:avLst>
              <a:gd name="adj1" fmla="val -35456"/>
              <a:gd name="adj2" fmla="val -94937"/>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marL="0" lvl="1" defTabSz="457200">
              <a:spcBef>
                <a:spcPts val="600"/>
              </a:spcBef>
              <a:defRPr/>
            </a:pPr>
            <a:r>
              <a:rPr kumimoji="0" lang="ja-JP" altLang="en-US" sz="1200" dirty="0">
                <a:latin typeface="Yu Gothic UI" panose="020B0500000000000000" pitchFamily="50" charset="-128"/>
                <a:ea typeface="Yu Gothic UI" panose="020B0500000000000000" pitchFamily="50" charset="-128"/>
                <a:cs typeface="Cascadia Code SemiBold" panose="020B0609020000020004" pitchFamily="49" charset="0"/>
              </a:rPr>
              <a:t>目標達成の進捗を測るためにモニタリングすべき事項と単位を記載してください</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p:txBody>
      </p:sp>
      <p:sp>
        <p:nvSpPr>
          <p:cNvPr id="4" name="AutoShape 10">
            <a:extLst>
              <a:ext uri="{FF2B5EF4-FFF2-40B4-BE49-F238E27FC236}">
                <a16:creationId xmlns:a16="http://schemas.microsoft.com/office/drawing/2014/main" id="{66901453-F896-B9DA-DD4E-AF96469654BF}"/>
              </a:ext>
            </a:extLst>
          </p:cNvPr>
          <p:cNvSpPr>
            <a:spLocks noChangeArrowheads="1"/>
          </p:cNvSpPr>
          <p:nvPr/>
        </p:nvSpPr>
        <p:spPr bwMode="auto">
          <a:xfrm>
            <a:off x="407360" y="3662680"/>
            <a:ext cx="2088000" cy="756397"/>
          </a:xfrm>
          <a:prstGeom prst="wedgeRectCallout">
            <a:avLst>
              <a:gd name="adj1" fmla="val -7531"/>
              <a:gd name="adj2" fmla="val -84432"/>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marL="0" lvl="1" defTabSz="457200">
              <a:spcBef>
                <a:spcPts val="600"/>
              </a:spcBef>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rPr>
              <a:t>取組事項タイトルについて記載してください</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p:txBody>
      </p:sp>
    </p:spTree>
    <p:extLst>
      <p:ext uri="{BB962C8B-B14F-4D97-AF65-F5344CB8AC3E}">
        <p14:creationId xmlns:p14="http://schemas.microsoft.com/office/powerpoint/2010/main" val="29122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C85E29-F7F5-97D1-BDBE-A5D73D3112C4}"/>
              </a:ext>
            </a:extLst>
          </p:cNvPr>
          <p:cNvGraphicFramePr>
            <a:graphicFrameLocks noChangeAspect="1"/>
          </p:cNvGraphicFramePr>
          <p:nvPr>
            <p:custDataLst>
              <p:tags r:id="rId1"/>
            </p:custDataLst>
            <p:extLst>
              <p:ext uri="{D42A27DB-BD31-4B8C-83A1-F6EECF244321}">
                <p14:modId xmlns:p14="http://schemas.microsoft.com/office/powerpoint/2010/main" val="3026152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AFC85E29-F7F5-97D1-BDBE-A5D73D3112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17</a:t>
            </a:fld>
            <a:endParaRPr lang="ja-JP" altLang="en-US"/>
          </a:p>
        </p:txBody>
      </p:sp>
      <p:sp>
        <p:nvSpPr>
          <p:cNvPr id="3" name="タイトル 3">
            <a:extLst>
              <a:ext uri="{FF2B5EF4-FFF2-40B4-BE49-F238E27FC236}">
                <a16:creationId xmlns:a16="http://schemas.microsoft.com/office/drawing/2014/main" id="{414DE735-EF7E-D31E-26DF-02F9538088AE}"/>
              </a:ext>
            </a:extLst>
          </p:cNvPr>
          <p:cNvSpPr txBox="1">
            <a:spLocks/>
          </p:cNvSpPr>
          <p:nvPr/>
        </p:nvSpPr>
        <p:spPr>
          <a:xfrm>
            <a:off x="1236000" y="2925000"/>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6</a:t>
            </a:r>
            <a:r>
              <a:rPr lang="ja-JP" altLang="en-US" dirty="0"/>
              <a:t>．スケジュール・実施体制等</a:t>
            </a:r>
          </a:p>
        </p:txBody>
      </p:sp>
    </p:spTree>
    <p:extLst>
      <p:ext uri="{BB962C8B-B14F-4D97-AF65-F5344CB8AC3E}">
        <p14:creationId xmlns:p14="http://schemas.microsoft.com/office/powerpoint/2010/main" val="271126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DF2E4-9D88-E9D7-4E7C-7BFEFFD35305}"/>
              </a:ext>
            </a:extLst>
          </p:cNvPr>
          <p:cNvSpPr>
            <a:spLocks noGrp="1"/>
          </p:cNvSpPr>
          <p:nvPr>
            <p:ph type="title"/>
          </p:nvPr>
        </p:nvSpPr>
        <p:spPr/>
        <p:txBody>
          <a:bodyPr vert="horz" lIns="91440" tIns="45720" rIns="91440" bIns="45720" rtlCol="0" anchor="ctr">
            <a:noAutofit/>
          </a:bodyPr>
          <a:lstStyle/>
          <a:p>
            <a:r>
              <a:rPr lang="en-US" altLang="ja-JP" sz="2000" dirty="0"/>
              <a:t>【</a:t>
            </a:r>
            <a:r>
              <a:rPr lang="ja-JP" altLang="en-US" sz="2000" dirty="0"/>
              <a:t>スケジュール・実施体制等</a:t>
            </a:r>
            <a:r>
              <a:rPr lang="en-US" altLang="ja-JP" sz="2000" dirty="0"/>
              <a:t>】</a:t>
            </a:r>
            <a:br>
              <a:rPr lang="en-US" altLang="ja-JP" sz="2000" dirty="0"/>
            </a:br>
            <a:r>
              <a:rPr lang="ja-JP" altLang="en-US" sz="2000" dirty="0"/>
              <a:t>事業スケジュール</a:t>
            </a:r>
          </a:p>
        </p:txBody>
      </p:sp>
      <p:sp>
        <p:nvSpPr>
          <p:cNvPr id="3" name="スライド番号プレースホルダー 2">
            <a:extLst>
              <a:ext uri="{FF2B5EF4-FFF2-40B4-BE49-F238E27FC236}">
                <a16:creationId xmlns:a16="http://schemas.microsoft.com/office/drawing/2014/main" id="{5929B082-CA88-3817-AF39-609F59B97B50}"/>
              </a:ext>
            </a:extLst>
          </p:cNvPr>
          <p:cNvSpPr>
            <a:spLocks noGrp="1"/>
          </p:cNvSpPr>
          <p:nvPr>
            <p:ph type="sldNum" sz="quarter" idx="12"/>
          </p:nvPr>
        </p:nvSpPr>
        <p:spPr>
          <a:xfrm>
            <a:off x="9233440" y="6492874"/>
            <a:ext cx="2743200" cy="365125"/>
          </a:xfrm>
        </p:spPr>
        <p:txBody>
          <a:bodyPr/>
          <a:lstStyle/>
          <a:p>
            <a:fld id="{F1318789-6D13-4837-B31B-63BA5D39B425}" type="slidenum">
              <a:rPr lang="ja-JP" altLang="en-US" smtClean="0"/>
              <a:pPr/>
              <a:t>18</a:t>
            </a:fld>
            <a:endParaRPr lang="ja-JP" altLang="en-US"/>
          </a:p>
        </p:txBody>
      </p:sp>
      <p:sp>
        <p:nvSpPr>
          <p:cNvPr id="24" name="テキスト ボックス 1">
            <a:extLst>
              <a:ext uri="{FF2B5EF4-FFF2-40B4-BE49-F238E27FC236}">
                <a16:creationId xmlns:a16="http://schemas.microsoft.com/office/drawing/2014/main" id="{FA7B1385-DBF1-DEDB-4FC1-6389AAE23F36}"/>
              </a:ext>
            </a:extLst>
          </p:cNvPr>
          <p:cNvSpPr txBox="1">
            <a:spLocks noChangeArrowheads="1"/>
          </p:cNvSpPr>
          <p:nvPr/>
        </p:nvSpPr>
        <p:spPr bwMode="auto">
          <a:xfrm>
            <a:off x="335360" y="768250"/>
            <a:ext cx="11521280" cy="367707"/>
          </a:xfrm>
          <a:prstGeom prst="roundRect">
            <a:avLst/>
          </a:prstGeom>
          <a:noFill/>
          <a:ln w="19050">
            <a:noFill/>
            <a:round/>
            <a:headEnd/>
            <a:tailEnd/>
          </a:ln>
          <a:effectLst/>
        </p:spPr>
        <p:txBody>
          <a:bodyPr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2030</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年までの取組スケジュールを</a:t>
            </a:r>
            <a:r>
              <a:rPr lang="ja-JP" altLang="en-US" b="1" dirty="0">
                <a:latin typeface="Yu Gothic UI" panose="020B0500000000000000" pitchFamily="50" charset="-128"/>
                <a:ea typeface="Yu Gothic UI" panose="020B0500000000000000" pitchFamily="50" charset="-128"/>
              </a:rPr>
              <a:t>記載</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してください。</a:t>
            </a:r>
            <a:endPar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graphicFrame>
        <p:nvGraphicFramePr>
          <p:cNvPr id="5" name="表 4">
            <a:extLst>
              <a:ext uri="{FF2B5EF4-FFF2-40B4-BE49-F238E27FC236}">
                <a16:creationId xmlns:a16="http://schemas.microsoft.com/office/drawing/2014/main" id="{9E311A35-D143-68B6-86C6-A45090C45B60}"/>
              </a:ext>
            </a:extLst>
          </p:cNvPr>
          <p:cNvGraphicFramePr>
            <a:graphicFrameLocks noGrp="1"/>
          </p:cNvGraphicFramePr>
          <p:nvPr>
            <p:extLst>
              <p:ext uri="{D42A27DB-BD31-4B8C-83A1-F6EECF244321}">
                <p14:modId xmlns:p14="http://schemas.microsoft.com/office/powerpoint/2010/main" val="454806219"/>
              </p:ext>
            </p:extLst>
          </p:nvPr>
        </p:nvGraphicFramePr>
        <p:xfrm>
          <a:off x="120000" y="1269909"/>
          <a:ext cx="11952000" cy="5040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833658425"/>
                    </a:ext>
                  </a:extLst>
                </a:gridCol>
                <a:gridCol w="504000">
                  <a:extLst>
                    <a:ext uri="{9D8B030D-6E8A-4147-A177-3AD203B41FA5}">
                      <a16:colId xmlns:a16="http://schemas.microsoft.com/office/drawing/2014/main" val="1122824840"/>
                    </a:ext>
                  </a:extLst>
                </a:gridCol>
                <a:gridCol w="504000">
                  <a:extLst>
                    <a:ext uri="{9D8B030D-6E8A-4147-A177-3AD203B41FA5}">
                      <a16:colId xmlns:a16="http://schemas.microsoft.com/office/drawing/2014/main" val="2636714363"/>
                    </a:ext>
                  </a:extLst>
                </a:gridCol>
                <a:gridCol w="504000">
                  <a:extLst>
                    <a:ext uri="{9D8B030D-6E8A-4147-A177-3AD203B41FA5}">
                      <a16:colId xmlns:a16="http://schemas.microsoft.com/office/drawing/2014/main" val="2574031504"/>
                    </a:ext>
                  </a:extLst>
                </a:gridCol>
                <a:gridCol w="504000">
                  <a:extLst>
                    <a:ext uri="{9D8B030D-6E8A-4147-A177-3AD203B41FA5}">
                      <a16:colId xmlns:a16="http://schemas.microsoft.com/office/drawing/2014/main" val="1042468517"/>
                    </a:ext>
                  </a:extLst>
                </a:gridCol>
                <a:gridCol w="504000">
                  <a:extLst>
                    <a:ext uri="{9D8B030D-6E8A-4147-A177-3AD203B41FA5}">
                      <a16:colId xmlns:a16="http://schemas.microsoft.com/office/drawing/2014/main" val="215561164"/>
                    </a:ext>
                  </a:extLst>
                </a:gridCol>
                <a:gridCol w="504000">
                  <a:extLst>
                    <a:ext uri="{9D8B030D-6E8A-4147-A177-3AD203B41FA5}">
                      <a16:colId xmlns:a16="http://schemas.microsoft.com/office/drawing/2014/main" val="467695858"/>
                    </a:ext>
                  </a:extLst>
                </a:gridCol>
                <a:gridCol w="504000">
                  <a:extLst>
                    <a:ext uri="{9D8B030D-6E8A-4147-A177-3AD203B41FA5}">
                      <a16:colId xmlns:a16="http://schemas.microsoft.com/office/drawing/2014/main" val="3797395311"/>
                    </a:ext>
                  </a:extLst>
                </a:gridCol>
                <a:gridCol w="504000">
                  <a:extLst>
                    <a:ext uri="{9D8B030D-6E8A-4147-A177-3AD203B41FA5}">
                      <a16:colId xmlns:a16="http://schemas.microsoft.com/office/drawing/2014/main" val="61017483"/>
                    </a:ext>
                  </a:extLst>
                </a:gridCol>
                <a:gridCol w="504000">
                  <a:extLst>
                    <a:ext uri="{9D8B030D-6E8A-4147-A177-3AD203B41FA5}">
                      <a16:colId xmlns:a16="http://schemas.microsoft.com/office/drawing/2014/main" val="3418790157"/>
                    </a:ext>
                  </a:extLst>
                </a:gridCol>
                <a:gridCol w="504000">
                  <a:extLst>
                    <a:ext uri="{9D8B030D-6E8A-4147-A177-3AD203B41FA5}">
                      <a16:colId xmlns:a16="http://schemas.microsoft.com/office/drawing/2014/main" val="2638940633"/>
                    </a:ext>
                  </a:extLst>
                </a:gridCol>
                <a:gridCol w="504000">
                  <a:extLst>
                    <a:ext uri="{9D8B030D-6E8A-4147-A177-3AD203B41FA5}">
                      <a16:colId xmlns:a16="http://schemas.microsoft.com/office/drawing/2014/main" val="2716099717"/>
                    </a:ext>
                  </a:extLst>
                </a:gridCol>
                <a:gridCol w="504000">
                  <a:extLst>
                    <a:ext uri="{9D8B030D-6E8A-4147-A177-3AD203B41FA5}">
                      <a16:colId xmlns:a16="http://schemas.microsoft.com/office/drawing/2014/main" val="898451161"/>
                    </a:ext>
                  </a:extLst>
                </a:gridCol>
                <a:gridCol w="504000">
                  <a:extLst>
                    <a:ext uri="{9D8B030D-6E8A-4147-A177-3AD203B41FA5}">
                      <a16:colId xmlns:a16="http://schemas.microsoft.com/office/drawing/2014/main" val="3184766130"/>
                    </a:ext>
                  </a:extLst>
                </a:gridCol>
                <a:gridCol w="504000">
                  <a:extLst>
                    <a:ext uri="{9D8B030D-6E8A-4147-A177-3AD203B41FA5}">
                      <a16:colId xmlns:a16="http://schemas.microsoft.com/office/drawing/2014/main" val="2625984338"/>
                    </a:ext>
                  </a:extLst>
                </a:gridCol>
                <a:gridCol w="504000">
                  <a:extLst>
                    <a:ext uri="{9D8B030D-6E8A-4147-A177-3AD203B41FA5}">
                      <a16:colId xmlns:a16="http://schemas.microsoft.com/office/drawing/2014/main" val="3266730646"/>
                    </a:ext>
                  </a:extLst>
                </a:gridCol>
                <a:gridCol w="504000">
                  <a:extLst>
                    <a:ext uri="{9D8B030D-6E8A-4147-A177-3AD203B41FA5}">
                      <a16:colId xmlns:a16="http://schemas.microsoft.com/office/drawing/2014/main" val="1307576745"/>
                    </a:ext>
                  </a:extLst>
                </a:gridCol>
                <a:gridCol w="504000">
                  <a:extLst>
                    <a:ext uri="{9D8B030D-6E8A-4147-A177-3AD203B41FA5}">
                      <a16:colId xmlns:a16="http://schemas.microsoft.com/office/drawing/2014/main" val="57942778"/>
                    </a:ext>
                  </a:extLst>
                </a:gridCol>
                <a:gridCol w="504000">
                  <a:extLst>
                    <a:ext uri="{9D8B030D-6E8A-4147-A177-3AD203B41FA5}">
                      <a16:colId xmlns:a16="http://schemas.microsoft.com/office/drawing/2014/main" val="2311129070"/>
                    </a:ext>
                  </a:extLst>
                </a:gridCol>
                <a:gridCol w="504000">
                  <a:extLst>
                    <a:ext uri="{9D8B030D-6E8A-4147-A177-3AD203B41FA5}">
                      <a16:colId xmlns:a16="http://schemas.microsoft.com/office/drawing/2014/main" val="1066315554"/>
                    </a:ext>
                  </a:extLst>
                </a:gridCol>
                <a:gridCol w="504000">
                  <a:extLst>
                    <a:ext uri="{9D8B030D-6E8A-4147-A177-3AD203B41FA5}">
                      <a16:colId xmlns:a16="http://schemas.microsoft.com/office/drawing/2014/main" val="2159063293"/>
                    </a:ext>
                  </a:extLst>
                </a:gridCol>
                <a:gridCol w="504000">
                  <a:extLst>
                    <a:ext uri="{9D8B030D-6E8A-4147-A177-3AD203B41FA5}">
                      <a16:colId xmlns:a16="http://schemas.microsoft.com/office/drawing/2014/main" val="3602504620"/>
                    </a:ext>
                  </a:extLst>
                </a:gridCol>
              </a:tblGrid>
              <a:tr h="288000">
                <a:tc>
                  <a:txBody>
                    <a:bodyPr/>
                    <a:lstStyle/>
                    <a:p>
                      <a:pPr algn="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年度</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2025</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gridSpan="4">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2026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4">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2027</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4">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2028</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4">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2029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4">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2030</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41136600"/>
                  </a:ext>
                </a:extLst>
              </a:tr>
              <a:tr h="288000">
                <a:tc>
                  <a:txBody>
                    <a:bodyPr/>
                    <a:lstStyle/>
                    <a:p>
                      <a:pPr algn="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月</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1</a:t>
                      </a:r>
                      <a:r>
                        <a:rPr kumimoji="1" lang="ja-JP" altLang="en-US" sz="1200" b="0" dirty="0">
                          <a:solidFill>
                            <a:schemeClr val="bg1"/>
                          </a:solidFill>
                          <a:latin typeface="Yu Gothic UI" panose="020B0500000000000000" pitchFamily="50" charset="-128"/>
                          <a:ea typeface="Yu Gothic UI" panose="020B0500000000000000" pitchFamily="50" charset="-128"/>
                        </a:rPr>
                        <a:t>ｰ</a:t>
                      </a:r>
                      <a:r>
                        <a:rPr kumimoji="1" lang="en-US" altLang="ja-JP" sz="1200" b="0" dirty="0">
                          <a:solidFill>
                            <a:schemeClr val="bg1"/>
                          </a:solidFill>
                          <a:latin typeface="Yu Gothic UI" panose="020B0500000000000000" pitchFamily="50" charset="-128"/>
                          <a:ea typeface="Yu Gothic UI" panose="020B0500000000000000" pitchFamily="50" charset="-128"/>
                        </a:rPr>
                        <a:t>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4-6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7-9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10-12</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4-6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7-9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10-12</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4-6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7-9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10-12</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4-6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7-9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10-12</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4-6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7-9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10-12</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4049238508"/>
                  </a:ext>
                </a:extLst>
              </a:tr>
              <a:tr h="288000">
                <a:tc gridSpan="22">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取組事項①</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○○地区（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XX</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1</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3</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丁目）における主要建物等の脱炭素化</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43175405"/>
                  </a:ext>
                </a:extLst>
              </a:tr>
              <a:tr h="1152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①－</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1</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既存ビルへの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PV</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MW</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a:t>
                      </a:r>
                      <a:endPar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780024905"/>
                  </a:ext>
                </a:extLst>
              </a:tr>
              <a:tr h="1152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①－</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 </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公共施設●棟の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ZEB</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化</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83888323"/>
                  </a:ext>
                </a:extLst>
              </a:tr>
              <a:tr h="1152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①－</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3 </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●事業所への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EMS</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導入・エネマネの実施</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789457568"/>
                  </a:ext>
                </a:extLst>
              </a:tr>
              <a:tr h="288000">
                <a:tc gridSpan="22">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取組事項➁</a:t>
                      </a:r>
                      <a:endPar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2F2F2"/>
                    </a:solid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72984212"/>
                  </a:ext>
                </a:extLst>
              </a:tr>
              <a:tr h="432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044745521"/>
                  </a:ext>
                </a:extLst>
              </a:tr>
            </a:tbl>
          </a:graphicData>
        </a:graphic>
      </p:graphicFrame>
      <p:sp>
        <p:nvSpPr>
          <p:cNvPr id="8" name="吹き出し: 四角形 7">
            <a:extLst>
              <a:ext uri="{FF2B5EF4-FFF2-40B4-BE49-F238E27FC236}">
                <a16:creationId xmlns:a16="http://schemas.microsoft.com/office/drawing/2014/main" id="{1A670808-55EC-4609-271E-45F3C804CAD5}"/>
              </a:ext>
            </a:extLst>
          </p:cNvPr>
          <p:cNvSpPr/>
          <p:nvPr/>
        </p:nvSpPr>
        <p:spPr>
          <a:xfrm>
            <a:off x="8912784" y="2476352"/>
            <a:ext cx="2623558" cy="2824648"/>
          </a:xfrm>
          <a:prstGeom prst="wedgeRectCallout">
            <a:avLst>
              <a:gd name="adj1" fmla="val -64400"/>
              <a:gd name="adj2" fmla="val -17419"/>
            </a:avLst>
          </a:prstGeom>
          <a:solidFill>
            <a:schemeClr val="accent5">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spcBef>
                <a:spcPts val="600"/>
              </a:spcBef>
            </a:pPr>
            <a:r>
              <a:rPr lang="ja-JP" altLang="en-US" sz="1100" dirty="0">
                <a:solidFill>
                  <a:schemeClr val="tx1"/>
                </a:solidFill>
                <a:latin typeface="Yu Gothic UI" panose="020B0500000000000000" pitchFamily="50" charset="-128"/>
                <a:ea typeface="Yu Gothic UI" panose="020B0500000000000000" pitchFamily="50" charset="-128"/>
              </a:rPr>
              <a:t>取組事項を遂行するための対応事項とを細分化し記載してください</a:t>
            </a:r>
            <a:endParaRPr lang="en-US" altLang="ja-JP" sz="1100" dirty="0">
              <a:solidFill>
                <a:schemeClr val="tx1"/>
              </a:solidFill>
              <a:latin typeface="Yu Gothic UI" panose="020B0500000000000000" pitchFamily="50" charset="-128"/>
              <a:ea typeface="Yu Gothic UI" panose="020B0500000000000000" pitchFamily="50" charset="-128"/>
            </a:endParaRPr>
          </a:p>
          <a:p>
            <a:pPr>
              <a:spcBef>
                <a:spcPts val="600"/>
              </a:spcBef>
            </a:pPr>
            <a:r>
              <a:rPr kumimoji="1" lang="ja-JP" altLang="en-US" sz="1100" dirty="0">
                <a:solidFill>
                  <a:schemeClr val="tx1"/>
                </a:solidFill>
                <a:latin typeface="Yu Gothic UI" panose="020B0500000000000000" pitchFamily="50" charset="-128"/>
                <a:ea typeface="Yu Gothic UI" panose="020B0500000000000000" pitchFamily="50" charset="-128"/>
              </a:rPr>
              <a:t>対応期間は、矢羽根の長さと位置で表してください</a:t>
            </a:r>
          </a:p>
        </p:txBody>
      </p:sp>
      <p:sp>
        <p:nvSpPr>
          <p:cNvPr id="9" name="吹き出し: 四角形 8">
            <a:extLst>
              <a:ext uri="{FF2B5EF4-FFF2-40B4-BE49-F238E27FC236}">
                <a16:creationId xmlns:a16="http://schemas.microsoft.com/office/drawing/2014/main" id="{E4DD1822-3361-DA97-6363-CE70C3D6883A}"/>
              </a:ext>
            </a:extLst>
          </p:cNvPr>
          <p:cNvSpPr/>
          <p:nvPr/>
        </p:nvSpPr>
        <p:spPr>
          <a:xfrm>
            <a:off x="6106761" y="1827429"/>
            <a:ext cx="4862527" cy="386738"/>
          </a:xfrm>
          <a:prstGeom prst="wedgeRectCallout">
            <a:avLst>
              <a:gd name="adj1" fmla="val -76363"/>
              <a:gd name="adj2" fmla="val -9213"/>
            </a:avLst>
          </a:prstGeom>
          <a:solidFill>
            <a:schemeClr val="accent5">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spcBef>
                <a:spcPts val="600"/>
              </a:spcBef>
            </a:pPr>
            <a:r>
              <a:rPr lang="en-US" altLang="ja-JP" sz="1100" dirty="0">
                <a:solidFill>
                  <a:schemeClr val="tx1"/>
                </a:solidFill>
                <a:latin typeface="Yu Gothic UI" panose="020B0500000000000000" pitchFamily="50" charset="-128"/>
                <a:ea typeface="Yu Gothic UI" panose="020B0500000000000000" pitchFamily="50" charset="-128"/>
              </a:rPr>
              <a:t>【</a:t>
            </a:r>
            <a:r>
              <a:rPr lang="ja-JP" altLang="en-US" sz="1100" dirty="0">
                <a:solidFill>
                  <a:schemeClr val="tx1"/>
                </a:solidFill>
                <a:latin typeface="Yu Gothic UI" panose="020B0500000000000000" pitchFamily="50" charset="-128"/>
                <a:ea typeface="Yu Gothic UI" panose="020B0500000000000000" pitchFamily="50" charset="-128"/>
              </a:rPr>
              <a:t>計画提案概要</a:t>
            </a:r>
            <a:r>
              <a:rPr lang="en-US" altLang="ja-JP" sz="1100" dirty="0">
                <a:solidFill>
                  <a:schemeClr val="tx1"/>
                </a:solidFill>
                <a:latin typeface="Yu Gothic UI" panose="020B0500000000000000" pitchFamily="50" charset="-128"/>
                <a:ea typeface="Yu Gothic UI" panose="020B0500000000000000" pitchFamily="50" charset="-128"/>
              </a:rPr>
              <a:t>】</a:t>
            </a:r>
            <a:r>
              <a:rPr lang="ja-JP" altLang="en-US" sz="1100" dirty="0">
                <a:solidFill>
                  <a:schemeClr val="tx1"/>
                </a:solidFill>
                <a:latin typeface="Yu Gothic UI" panose="020B0500000000000000" pitchFamily="50" charset="-128"/>
                <a:ea typeface="Yu Gothic UI" panose="020B0500000000000000" pitchFamily="50" charset="-128"/>
              </a:rPr>
              <a:t>で記載した取組の内容について端的に記載してください</a:t>
            </a:r>
          </a:p>
        </p:txBody>
      </p:sp>
      <p:sp>
        <p:nvSpPr>
          <p:cNvPr id="23" name="吹き出し: 四角形 22">
            <a:extLst>
              <a:ext uri="{FF2B5EF4-FFF2-40B4-BE49-F238E27FC236}">
                <a16:creationId xmlns:a16="http://schemas.microsoft.com/office/drawing/2014/main" id="{EC8E0EF9-3256-C63F-EF7A-23DDD4BF00D1}"/>
              </a:ext>
            </a:extLst>
          </p:cNvPr>
          <p:cNvSpPr/>
          <p:nvPr/>
        </p:nvSpPr>
        <p:spPr>
          <a:xfrm>
            <a:off x="2225317" y="6021908"/>
            <a:ext cx="3505460" cy="615620"/>
          </a:xfrm>
          <a:prstGeom prst="wedgeRectCallout">
            <a:avLst>
              <a:gd name="adj1" fmla="val -46275"/>
              <a:gd name="adj2" fmla="val -89041"/>
            </a:avLst>
          </a:prstGeom>
          <a:solidFill>
            <a:schemeClr val="accent5">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spcBef>
                <a:spcPts val="600"/>
              </a:spcBef>
            </a:pPr>
            <a:r>
              <a:rPr lang="ja-JP" altLang="en-US" sz="1100" dirty="0">
                <a:solidFill>
                  <a:schemeClr val="tx1"/>
                </a:solidFill>
                <a:latin typeface="Yu Gothic UI" panose="020B0500000000000000" pitchFamily="50" charset="-128"/>
                <a:ea typeface="Yu Gothic UI" panose="020B0500000000000000" pitchFamily="50" charset="-128"/>
              </a:rPr>
              <a:t>主要な取組ごとに、レイアウトを適宜コピーして記載してください</a:t>
            </a:r>
            <a:endParaRPr lang="en-US" altLang="ja-JP" sz="1100" dirty="0">
              <a:solidFill>
                <a:schemeClr val="tx1"/>
              </a:solidFill>
              <a:latin typeface="Yu Gothic UI" panose="020B0500000000000000" pitchFamily="50" charset="-128"/>
              <a:ea typeface="Yu Gothic UI" panose="020B0500000000000000" pitchFamily="50" charset="-128"/>
            </a:endParaRPr>
          </a:p>
          <a:p>
            <a:pPr>
              <a:spcBef>
                <a:spcPts val="600"/>
              </a:spcBef>
            </a:pPr>
            <a:r>
              <a:rPr lang="en-US" altLang="ja-JP" sz="1100" dirty="0">
                <a:solidFill>
                  <a:schemeClr val="tx1"/>
                </a:solidFill>
                <a:latin typeface="Yu Gothic UI" panose="020B0500000000000000" pitchFamily="50" charset="-128"/>
                <a:ea typeface="Yu Gothic UI" panose="020B0500000000000000" pitchFamily="50" charset="-128"/>
              </a:rPr>
              <a:t>1</a:t>
            </a:r>
            <a:r>
              <a:rPr lang="ja-JP" altLang="en-US" sz="1100" dirty="0">
                <a:solidFill>
                  <a:schemeClr val="tx1"/>
                </a:solidFill>
                <a:latin typeface="Yu Gothic UI" panose="020B0500000000000000" pitchFamily="50" charset="-128"/>
                <a:ea typeface="Yu Gothic UI" panose="020B0500000000000000" pitchFamily="50" charset="-128"/>
              </a:rPr>
              <a:t>スライドに収まらない場合には、スライドを複製してください</a:t>
            </a:r>
          </a:p>
        </p:txBody>
      </p:sp>
      <p:sp>
        <p:nvSpPr>
          <p:cNvPr id="28" name="矢印: 五方向 27">
            <a:extLst>
              <a:ext uri="{FF2B5EF4-FFF2-40B4-BE49-F238E27FC236}">
                <a16:creationId xmlns:a16="http://schemas.microsoft.com/office/drawing/2014/main" id="{EBF8C96C-30C0-81C8-DD12-66CF64A18CF6}"/>
              </a:ext>
            </a:extLst>
          </p:cNvPr>
          <p:cNvSpPr/>
          <p:nvPr/>
        </p:nvSpPr>
        <p:spPr>
          <a:xfrm>
            <a:off x="5583621" y="389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E</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_LED</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32" name="矢印: 五方向 31">
            <a:extLst>
              <a:ext uri="{FF2B5EF4-FFF2-40B4-BE49-F238E27FC236}">
                <a16:creationId xmlns:a16="http://schemas.microsoft.com/office/drawing/2014/main" id="{4E755BE5-C56F-F668-18EA-0A52BEB65A87}"/>
              </a:ext>
            </a:extLst>
          </p:cNvPr>
          <p:cNvSpPr/>
          <p:nvPr/>
        </p:nvSpPr>
        <p:spPr>
          <a:xfrm>
            <a:off x="3930302" y="335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D</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_LED</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33" name="矢印: 五方向 32">
            <a:extLst>
              <a:ext uri="{FF2B5EF4-FFF2-40B4-BE49-F238E27FC236}">
                <a16:creationId xmlns:a16="http://schemas.microsoft.com/office/drawing/2014/main" id="{32F82DF7-B1A9-D591-7FC1-BE8FC84F9C3B}"/>
              </a:ext>
            </a:extLst>
          </p:cNvPr>
          <p:cNvSpPr/>
          <p:nvPr/>
        </p:nvSpPr>
        <p:spPr>
          <a:xfrm>
            <a:off x="4905151" y="335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D</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a:t>
            </a:r>
            <a:r>
              <a:rPr lang="ja-JP" altLang="en-US" sz="1000" dirty="0">
                <a:solidFill>
                  <a:schemeClr val="tx1"/>
                </a:solidFill>
                <a:latin typeface="Yu Gothic UI" panose="020B0500000000000000" pitchFamily="50" charset="-128"/>
                <a:ea typeface="Yu Gothic UI" panose="020B0500000000000000" pitchFamily="50" charset="-128"/>
              </a:rPr>
              <a:t>断熱</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34" name="矢印: 五方向 33">
            <a:extLst>
              <a:ext uri="{FF2B5EF4-FFF2-40B4-BE49-F238E27FC236}">
                <a16:creationId xmlns:a16="http://schemas.microsoft.com/office/drawing/2014/main" id="{B4833B42-15DD-CBA0-8422-C71A7B0E1BF2}"/>
              </a:ext>
            </a:extLst>
          </p:cNvPr>
          <p:cNvSpPr/>
          <p:nvPr/>
        </p:nvSpPr>
        <p:spPr>
          <a:xfrm>
            <a:off x="1488000" y="3357910"/>
            <a:ext cx="2304000" cy="100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00" dirty="0">
                <a:solidFill>
                  <a:schemeClr val="tx1"/>
                </a:solidFill>
                <a:latin typeface="Yu Gothic UI" panose="020B0500000000000000" pitchFamily="50" charset="-128"/>
                <a:ea typeface="Yu Gothic UI" panose="020B0500000000000000" pitchFamily="50" charset="-128"/>
              </a:rPr>
              <a:t>建物のエネルギー消費の現況調査</a:t>
            </a:r>
            <a:br>
              <a:rPr lang="en-US" altLang="ja-JP" sz="1000" dirty="0">
                <a:solidFill>
                  <a:schemeClr val="tx1"/>
                </a:solidFill>
                <a:latin typeface="Yu Gothic UI" panose="020B0500000000000000" pitchFamily="50" charset="-128"/>
                <a:ea typeface="Yu Gothic UI" panose="020B0500000000000000" pitchFamily="50" charset="-128"/>
              </a:rPr>
            </a:br>
            <a:r>
              <a:rPr lang="en-US" altLang="ja-JP" sz="1000" dirty="0">
                <a:solidFill>
                  <a:schemeClr val="tx1"/>
                </a:solidFill>
                <a:latin typeface="Yu Gothic UI" panose="020B0500000000000000" pitchFamily="50" charset="-128"/>
                <a:ea typeface="Yu Gothic UI" panose="020B0500000000000000" pitchFamily="50" charset="-128"/>
              </a:rPr>
              <a:t>/</a:t>
            </a: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化の設計</a:t>
            </a:r>
          </a:p>
        </p:txBody>
      </p:sp>
      <p:sp>
        <p:nvSpPr>
          <p:cNvPr id="37" name="矢印: 五方向 36">
            <a:extLst>
              <a:ext uri="{FF2B5EF4-FFF2-40B4-BE49-F238E27FC236}">
                <a16:creationId xmlns:a16="http://schemas.microsoft.com/office/drawing/2014/main" id="{6DBD37EC-8030-EB17-377F-19E5D3BD834A}"/>
              </a:ext>
            </a:extLst>
          </p:cNvPr>
          <p:cNvSpPr/>
          <p:nvPr/>
        </p:nvSpPr>
        <p:spPr>
          <a:xfrm>
            <a:off x="5880000" y="335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D</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a:t>
            </a:r>
            <a:r>
              <a:rPr lang="en-US" altLang="ja-JP" sz="1000" dirty="0">
                <a:solidFill>
                  <a:schemeClr val="tx1"/>
                </a:solidFill>
                <a:latin typeface="Yu Gothic UI" panose="020B0500000000000000" pitchFamily="50" charset="-128"/>
                <a:ea typeface="Yu Gothic UI" panose="020B0500000000000000" pitchFamily="50" charset="-128"/>
              </a:rPr>
              <a:t>PV</a:t>
            </a:r>
            <a:r>
              <a:rPr lang="ja-JP" altLang="en-US" sz="1000" dirty="0">
                <a:solidFill>
                  <a:schemeClr val="tx1"/>
                </a:solidFill>
                <a:latin typeface="Yu Gothic UI" panose="020B0500000000000000" pitchFamily="50" charset="-128"/>
                <a:ea typeface="Yu Gothic UI" panose="020B0500000000000000" pitchFamily="50" charset="-128"/>
              </a:rPr>
              <a:t>設置</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38" name="矢印: 五方向 37">
            <a:extLst>
              <a:ext uri="{FF2B5EF4-FFF2-40B4-BE49-F238E27FC236}">
                <a16:creationId xmlns:a16="http://schemas.microsoft.com/office/drawing/2014/main" id="{6FE8BA42-D88C-BA6F-054E-9B6BA0CE25E4}"/>
              </a:ext>
            </a:extLst>
          </p:cNvPr>
          <p:cNvSpPr/>
          <p:nvPr/>
        </p:nvSpPr>
        <p:spPr>
          <a:xfrm>
            <a:off x="6558470" y="389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E</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a:t>
            </a:r>
            <a:r>
              <a:rPr lang="ja-JP" altLang="en-US" sz="1000" dirty="0">
                <a:solidFill>
                  <a:schemeClr val="tx1"/>
                </a:solidFill>
                <a:latin typeface="Yu Gothic UI" panose="020B0500000000000000" pitchFamily="50" charset="-128"/>
                <a:ea typeface="Yu Gothic UI" panose="020B0500000000000000" pitchFamily="50" charset="-128"/>
              </a:rPr>
              <a:t>断熱</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39" name="矢印: 五方向 38">
            <a:extLst>
              <a:ext uri="{FF2B5EF4-FFF2-40B4-BE49-F238E27FC236}">
                <a16:creationId xmlns:a16="http://schemas.microsoft.com/office/drawing/2014/main" id="{BA6E635B-D3B2-C046-606B-A034E0B55BDB}"/>
              </a:ext>
            </a:extLst>
          </p:cNvPr>
          <p:cNvSpPr/>
          <p:nvPr/>
        </p:nvSpPr>
        <p:spPr>
          <a:xfrm>
            <a:off x="7533319" y="389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E</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a:t>
            </a:r>
            <a:r>
              <a:rPr lang="en-US" altLang="ja-JP" sz="1000" dirty="0">
                <a:solidFill>
                  <a:schemeClr val="tx1"/>
                </a:solidFill>
                <a:latin typeface="Yu Gothic UI" panose="020B0500000000000000" pitchFamily="50" charset="-128"/>
                <a:ea typeface="Yu Gothic UI" panose="020B0500000000000000" pitchFamily="50" charset="-128"/>
              </a:rPr>
              <a:t>PV</a:t>
            </a:r>
            <a:r>
              <a:rPr lang="ja-JP" altLang="en-US" sz="1000" dirty="0">
                <a:solidFill>
                  <a:schemeClr val="tx1"/>
                </a:solidFill>
                <a:latin typeface="Yu Gothic UI" panose="020B0500000000000000" pitchFamily="50" charset="-128"/>
                <a:ea typeface="Yu Gothic UI" panose="020B0500000000000000" pitchFamily="50" charset="-128"/>
              </a:rPr>
              <a:t>設置</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40" name="矢印: 五方向 39">
            <a:extLst>
              <a:ext uri="{FF2B5EF4-FFF2-40B4-BE49-F238E27FC236}">
                <a16:creationId xmlns:a16="http://schemas.microsoft.com/office/drawing/2014/main" id="{BEFDEB92-6575-8232-425D-669C215932C6}"/>
              </a:ext>
            </a:extLst>
          </p:cNvPr>
          <p:cNvSpPr/>
          <p:nvPr/>
        </p:nvSpPr>
        <p:spPr>
          <a:xfrm>
            <a:off x="1488000" y="2205909"/>
            <a:ext cx="1474635" cy="100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適切な導入量</a:t>
            </a:r>
            <a:r>
              <a:rPr kumimoji="1" lang="en-US" altLang="ja-JP" sz="1000" dirty="0">
                <a:solidFill>
                  <a:schemeClr val="tx1"/>
                </a:solidFill>
                <a:latin typeface="Yu Gothic UI" panose="020B0500000000000000" pitchFamily="50" charset="-128"/>
                <a:ea typeface="Yu Gothic UI" panose="020B0500000000000000" pitchFamily="50" charset="-128"/>
              </a:rPr>
              <a:t>/</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設置工法等の調査</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42" name="矢印: 五方向 41">
            <a:extLst>
              <a:ext uri="{FF2B5EF4-FFF2-40B4-BE49-F238E27FC236}">
                <a16:creationId xmlns:a16="http://schemas.microsoft.com/office/drawing/2014/main" id="{21147650-3630-4438-814F-C75C2C696656}"/>
              </a:ext>
            </a:extLst>
          </p:cNvPr>
          <p:cNvSpPr/>
          <p:nvPr/>
        </p:nvSpPr>
        <p:spPr>
          <a:xfrm>
            <a:off x="3001493" y="2205909"/>
            <a:ext cx="1846054"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A</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_P</a:t>
            </a:r>
            <a:r>
              <a:rPr lang="en-US" altLang="ja-JP" sz="1000" dirty="0">
                <a:solidFill>
                  <a:schemeClr val="tx1"/>
                </a:solidFill>
                <a:latin typeface="Yu Gothic UI" panose="020B0500000000000000" pitchFamily="50" charset="-128"/>
                <a:ea typeface="Yu Gothic UI" panose="020B0500000000000000" pitchFamily="50" charset="-128"/>
              </a:rPr>
              <a:t>V</a:t>
            </a:r>
            <a:r>
              <a:rPr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43" name="矢印: 五方向 42">
            <a:extLst>
              <a:ext uri="{FF2B5EF4-FFF2-40B4-BE49-F238E27FC236}">
                <a16:creationId xmlns:a16="http://schemas.microsoft.com/office/drawing/2014/main" id="{0721579A-A729-BA06-8D3C-70220922DAAF}"/>
              </a:ext>
            </a:extLst>
          </p:cNvPr>
          <p:cNvSpPr/>
          <p:nvPr/>
        </p:nvSpPr>
        <p:spPr>
          <a:xfrm>
            <a:off x="4522459" y="2565909"/>
            <a:ext cx="1332000"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B</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_P</a:t>
            </a:r>
            <a:r>
              <a:rPr lang="en-US" altLang="ja-JP" sz="1000" dirty="0">
                <a:solidFill>
                  <a:schemeClr val="tx1"/>
                </a:solidFill>
                <a:latin typeface="Yu Gothic UI" panose="020B0500000000000000" pitchFamily="50" charset="-128"/>
                <a:ea typeface="Yu Gothic UI" panose="020B0500000000000000" pitchFamily="50" charset="-128"/>
              </a:rPr>
              <a:t>V</a:t>
            </a:r>
            <a:r>
              <a:rPr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44" name="矢印: 五方向 43">
            <a:extLst>
              <a:ext uri="{FF2B5EF4-FFF2-40B4-BE49-F238E27FC236}">
                <a16:creationId xmlns:a16="http://schemas.microsoft.com/office/drawing/2014/main" id="{80183CA8-2546-70D9-F832-FCB310CD17AA}"/>
              </a:ext>
            </a:extLst>
          </p:cNvPr>
          <p:cNvSpPr/>
          <p:nvPr/>
        </p:nvSpPr>
        <p:spPr>
          <a:xfrm>
            <a:off x="5411705" y="2925909"/>
            <a:ext cx="1332000"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C</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_P</a:t>
            </a:r>
            <a:r>
              <a:rPr lang="en-US" altLang="ja-JP" sz="1000" dirty="0">
                <a:solidFill>
                  <a:schemeClr val="tx1"/>
                </a:solidFill>
                <a:latin typeface="Yu Gothic UI" panose="020B0500000000000000" pitchFamily="50" charset="-128"/>
                <a:ea typeface="Yu Gothic UI" panose="020B0500000000000000" pitchFamily="50" charset="-128"/>
              </a:rPr>
              <a:t>V</a:t>
            </a:r>
            <a:r>
              <a:rPr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46" name="矢印: 五方向 45">
            <a:extLst>
              <a:ext uri="{FF2B5EF4-FFF2-40B4-BE49-F238E27FC236}">
                <a16:creationId xmlns:a16="http://schemas.microsoft.com/office/drawing/2014/main" id="{A029D21D-B21A-BCB4-1B4C-A45CDF538762}"/>
              </a:ext>
            </a:extLst>
          </p:cNvPr>
          <p:cNvSpPr/>
          <p:nvPr/>
        </p:nvSpPr>
        <p:spPr>
          <a:xfrm>
            <a:off x="1488000" y="4509909"/>
            <a:ext cx="923709" cy="100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事業者へのヒアリング</a:t>
            </a:r>
            <a:endParaRPr kumimoji="1" lang="zh-TW" altLang="en-US" sz="1000" dirty="0">
              <a:solidFill>
                <a:schemeClr val="tx1"/>
              </a:solidFill>
              <a:latin typeface="Yu Gothic UI" panose="020B0500000000000000" pitchFamily="50" charset="-128"/>
              <a:ea typeface="Yu Gothic UI" panose="020B0500000000000000" pitchFamily="50" charset="-128"/>
            </a:endParaRPr>
          </a:p>
        </p:txBody>
      </p:sp>
      <p:sp>
        <p:nvSpPr>
          <p:cNvPr id="48" name="矢印: 五方向 47">
            <a:extLst>
              <a:ext uri="{FF2B5EF4-FFF2-40B4-BE49-F238E27FC236}">
                <a16:creationId xmlns:a16="http://schemas.microsoft.com/office/drawing/2014/main" id="{CAD65CF2-3F3E-D588-770C-29831FC94724}"/>
              </a:ext>
            </a:extLst>
          </p:cNvPr>
          <p:cNvSpPr/>
          <p:nvPr/>
        </p:nvSpPr>
        <p:spPr>
          <a:xfrm>
            <a:off x="2519811" y="4509909"/>
            <a:ext cx="1328440"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A</a:t>
            </a:r>
            <a:r>
              <a:rPr kumimoji="1" lang="ja-JP" altLang="en-US" sz="1000" dirty="0">
                <a:solidFill>
                  <a:schemeClr val="tx1"/>
                </a:solidFill>
                <a:latin typeface="Yu Gothic UI" panose="020B0500000000000000" pitchFamily="50" charset="-128"/>
                <a:ea typeface="Yu Gothic UI" panose="020B0500000000000000" pitchFamily="50" charset="-128"/>
              </a:rPr>
              <a:t>事業所への</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en-US" altLang="ja-JP" sz="1000" dirty="0">
                <a:solidFill>
                  <a:schemeClr val="tx1"/>
                </a:solidFill>
                <a:latin typeface="Yu Gothic UI" panose="020B0500000000000000" pitchFamily="50" charset="-128"/>
                <a:ea typeface="Yu Gothic UI" panose="020B0500000000000000" pitchFamily="50" charset="-128"/>
              </a:rPr>
              <a:t>EMS</a:t>
            </a:r>
            <a:r>
              <a:rPr kumimoji="1"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49" name="矢印: 五方向 48">
            <a:extLst>
              <a:ext uri="{FF2B5EF4-FFF2-40B4-BE49-F238E27FC236}">
                <a16:creationId xmlns:a16="http://schemas.microsoft.com/office/drawing/2014/main" id="{3C6A8794-32DA-CE91-1414-690133368CD2}"/>
              </a:ext>
            </a:extLst>
          </p:cNvPr>
          <p:cNvSpPr/>
          <p:nvPr/>
        </p:nvSpPr>
        <p:spPr>
          <a:xfrm>
            <a:off x="4431858" y="5229909"/>
            <a:ext cx="1336315"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D~G</a:t>
            </a:r>
            <a:r>
              <a:rPr kumimoji="1" lang="ja-JP" altLang="en-US" sz="1000" dirty="0">
                <a:solidFill>
                  <a:schemeClr val="tx1"/>
                </a:solidFill>
                <a:latin typeface="Yu Gothic UI" panose="020B0500000000000000" pitchFamily="50" charset="-128"/>
                <a:ea typeface="Yu Gothic UI" panose="020B0500000000000000" pitchFamily="50" charset="-128"/>
              </a:rPr>
              <a:t>事業所への</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en-US" altLang="ja-JP" sz="1000" dirty="0">
                <a:solidFill>
                  <a:schemeClr val="tx1"/>
                </a:solidFill>
                <a:latin typeface="Yu Gothic UI" panose="020B0500000000000000" pitchFamily="50" charset="-128"/>
                <a:ea typeface="Yu Gothic UI" panose="020B0500000000000000" pitchFamily="50" charset="-128"/>
              </a:rPr>
              <a:t>EMS</a:t>
            </a:r>
            <a:r>
              <a:rPr kumimoji="1"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50" name="矢印: 五方向 49">
            <a:extLst>
              <a:ext uri="{FF2B5EF4-FFF2-40B4-BE49-F238E27FC236}">
                <a16:creationId xmlns:a16="http://schemas.microsoft.com/office/drawing/2014/main" id="{90DF552E-9B92-8101-F4CB-41970C62AC68}"/>
              </a:ext>
            </a:extLst>
          </p:cNvPr>
          <p:cNvSpPr/>
          <p:nvPr/>
        </p:nvSpPr>
        <p:spPr>
          <a:xfrm>
            <a:off x="3471787" y="4869909"/>
            <a:ext cx="1328440"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B</a:t>
            </a:r>
            <a:r>
              <a:rPr lang="ja-JP" altLang="en-US" sz="1000" dirty="0">
                <a:solidFill>
                  <a:schemeClr val="tx1"/>
                </a:solidFill>
                <a:latin typeface="Yu Gothic UI" panose="020B0500000000000000" pitchFamily="50" charset="-128"/>
                <a:ea typeface="Yu Gothic UI" panose="020B0500000000000000" pitchFamily="50" charset="-128"/>
              </a:rPr>
              <a:t>・</a:t>
            </a:r>
            <a:r>
              <a:rPr lang="en-US" altLang="ja-JP" sz="1000" dirty="0">
                <a:solidFill>
                  <a:schemeClr val="tx1"/>
                </a:solidFill>
                <a:latin typeface="Yu Gothic UI" panose="020B0500000000000000" pitchFamily="50" charset="-128"/>
                <a:ea typeface="Yu Gothic UI" panose="020B0500000000000000" pitchFamily="50" charset="-128"/>
              </a:rPr>
              <a:t>C</a:t>
            </a:r>
            <a:r>
              <a:rPr kumimoji="1" lang="ja-JP" altLang="en-US" sz="1000" dirty="0">
                <a:solidFill>
                  <a:schemeClr val="tx1"/>
                </a:solidFill>
                <a:latin typeface="Yu Gothic UI" panose="020B0500000000000000" pitchFamily="50" charset="-128"/>
                <a:ea typeface="Yu Gothic UI" panose="020B0500000000000000" pitchFamily="50" charset="-128"/>
              </a:rPr>
              <a:t>事業所への</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en-US" altLang="ja-JP" sz="1000" dirty="0">
                <a:solidFill>
                  <a:schemeClr val="tx1"/>
                </a:solidFill>
                <a:latin typeface="Yu Gothic UI" panose="020B0500000000000000" pitchFamily="50" charset="-128"/>
                <a:ea typeface="Yu Gothic UI" panose="020B0500000000000000" pitchFamily="50" charset="-128"/>
              </a:rPr>
              <a:t>EMS</a:t>
            </a:r>
            <a:r>
              <a:rPr kumimoji="1"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07013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826A0D1-C03B-89E5-7752-5D7A1E66FE19}"/>
              </a:ext>
            </a:extLst>
          </p:cNvPr>
          <p:cNvGraphicFramePr>
            <a:graphicFrameLocks noChangeAspect="1"/>
          </p:cNvGraphicFramePr>
          <p:nvPr>
            <p:custDataLst>
              <p:tags r:id="rId1"/>
            </p:custDataLst>
            <p:extLst>
              <p:ext uri="{D42A27DB-BD31-4B8C-83A1-F6EECF244321}">
                <p14:modId xmlns:p14="http://schemas.microsoft.com/office/powerpoint/2010/main" val="47021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19" name="think-cell data - do not delete" hidden="1">
                        <a:extLst>
                          <a:ext uri="{FF2B5EF4-FFF2-40B4-BE49-F238E27FC236}">
                            <a16:creationId xmlns:a16="http://schemas.microsoft.com/office/drawing/2014/main" id="{C826A0D1-C03B-89E5-7752-5D7A1E66FE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正方形/長方形 16">
            <a:extLst>
              <a:ext uri="{FF2B5EF4-FFF2-40B4-BE49-F238E27FC236}">
                <a16:creationId xmlns:a16="http://schemas.microsoft.com/office/drawing/2014/main" id="{4C1D3411-CC30-7F69-85BA-4C2FDDB6C605}"/>
              </a:ext>
            </a:extLst>
          </p:cNvPr>
          <p:cNvSpPr/>
          <p:nvPr/>
        </p:nvSpPr>
        <p:spPr>
          <a:xfrm>
            <a:off x="2171359" y="2588824"/>
            <a:ext cx="0"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ja-JP" altLang="en-US" sz="1200" b="0" i="0" u="non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endParaRPr>
          </a:p>
        </p:txBody>
      </p:sp>
      <p:sp>
        <p:nvSpPr>
          <p:cNvPr id="2" name="タイトル 1">
            <a:extLst>
              <a:ext uri="{FF2B5EF4-FFF2-40B4-BE49-F238E27FC236}">
                <a16:creationId xmlns:a16="http://schemas.microsoft.com/office/drawing/2014/main" id="{D4BDF2E4-9D88-E9D7-4E7C-7BFEFFD35305}"/>
              </a:ext>
            </a:extLst>
          </p:cNvPr>
          <p:cNvSpPr>
            <a:spLocks noGrp="1"/>
          </p:cNvSpPr>
          <p:nvPr>
            <p:ph type="title"/>
          </p:nvPr>
        </p:nvSpPr>
        <p:spPr/>
        <p:txBody>
          <a:bodyPr vert="horz" lIns="91440" tIns="45720" rIns="91440" bIns="45720" rtlCol="0" anchor="ctr">
            <a:noAutofit/>
          </a:bodyPr>
          <a:lstStyle/>
          <a:p>
            <a:r>
              <a:rPr lang="en-US" altLang="ja-JP" sz="2000" dirty="0"/>
              <a:t>【</a:t>
            </a:r>
            <a:r>
              <a:rPr lang="ja-JP" altLang="en-US" sz="2000" dirty="0"/>
              <a:t>スケジュール・実施体制等</a:t>
            </a:r>
            <a:r>
              <a:rPr lang="en-US" altLang="ja-JP" sz="2000" dirty="0"/>
              <a:t>】</a:t>
            </a:r>
            <a:br>
              <a:rPr lang="en-US" altLang="ja-JP" sz="2000" dirty="0"/>
            </a:br>
            <a:r>
              <a:rPr lang="ja-JP" altLang="en-US" sz="2000" dirty="0"/>
              <a:t>事業実施体制</a:t>
            </a:r>
          </a:p>
        </p:txBody>
      </p:sp>
      <p:sp>
        <p:nvSpPr>
          <p:cNvPr id="3" name="スライド番号プレースホルダー 2">
            <a:extLst>
              <a:ext uri="{FF2B5EF4-FFF2-40B4-BE49-F238E27FC236}">
                <a16:creationId xmlns:a16="http://schemas.microsoft.com/office/drawing/2014/main" id="{5929B082-CA88-3817-AF39-609F59B97B50}"/>
              </a:ext>
            </a:extLst>
          </p:cNvPr>
          <p:cNvSpPr>
            <a:spLocks noGrp="1"/>
          </p:cNvSpPr>
          <p:nvPr>
            <p:ph type="sldNum" sz="quarter" idx="12"/>
          </p:nvPr>
        </p:nvSpPr>
        <p:spPr/>
        <p:txBody>
          <a:bodyPr/>
          <a:lstStyle/>
          <a:p>
            <a:fld id="{F1318789-6D13-4837-B31B-63BA5D39B425}" type="slidenum">
              <a:rPr lang="ja-JP" altLang="en-US" smtClean="0"/>
              <a:pPr/>
              <a:t>19</a:t>
            </a:fld>
            <a:endParaRPr lang="ja-JP" altLang="en-US"/>
          </a:p>
        </p:txBody>
      </p:sp>
      <p:sp>
        <p:nvSpPr>
          <p:cNvPr id="24" name="テキスト ボックス 1">
            <a:extLst>
              <a:ext uri="{FF2B5EF4-FFF2-40B4-BE49-F238E27FC236}">
                <a16:creationId xmlns:a16="http://schemas.microsoft.com/office/drawing/2014/main" id="{FA7B1385-DBF1-DEDB-4FC1-6389AAE23F36}"/>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Aft>
                <a:spcPts val="0"/>
              </a:spcAft>
              <a:buClrTx/>
              <a:buSzTx/>
              <a:buFont typeface="Arial" panose="020B0604020202020204" pitchFamily="34" charset="0"/>
              <a:buNone/>
              <a:tabLst/>
              <a:defRPr/>
            </a:pPr>
            <a:r>
              <a:rPr kumimoji="0" lang="ja-JP" altLang="en-US" sz="1400" b="1" i="0" u="sng"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連携事業者を含めた実施体制</a:t>
            </a:r>
            <a:r>
              <a:rPr kumimoji="0" lang="ja-JP" altLang="en-US" sz="14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と各自の役割を記載してください。</a:t>
            </a:r>
            <a:endParaRPr kumimoji="0" lang="en-US" altLang="ja-JP" sz="14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graphicFrame>
        <p:nvGraphicFramePr>
          <p:cNvPr id="30" name="Group 72">
            <a:extLst>
              <a:ext uri="{FF2B5EF4-FFF2-40B4-BE49-F238E27FC236}">
                <a16:creationId xmlns:a16="http://schemas.microsoft.com/office/drawing/2014/main" id="{03098291-D5FE-8EB3-99C3-ED2A628D4EEF}"/>
              </a:ext>
            </a:extLst>
          </p:cNvPr>
          <p:cNvGraphicFramePr>
            <a:graphicFrameLocks noGrp="1"/>
          </p:cNvGraphicFramePr>
          <p:nvPr>
            <p:extLst>
              <p:ext uri="{D42A27DB-BD31-4B8C-83A1-F6EECF244321}">
                <p14:modId xmlns:p14="http://schemas.microsoft.com/office/powerpoint/2010/main" val="3330266718"/>
              </p:ext>
            </p:extLst>
          </p:nvPr>
        </p:nvGraphicFramePr>
        <p:xfrm>
          <a:off x="4151359" y="1269909"/>
          <a:ext cx="7704000" cy="4320000"/>
        </p:xfrm>
        <a:graphic>
          <a:graphicData uri="http://schemas.openxmlformats.org/drawingml/2006/table">
            <a:tbl>
              <a:tblPr/>
              <a:tblGrid>
                <a:gridCol w="1296000">
                  <a:extLst>
                    <a:ext uri="{9D8B030D-6E8A-4147-A177-3AD203B41FA5}">
                      <a16:colId xmlns:a16="http://schemas.microsoft.com/office/drawing/2014/main" val="20002"/>
                    </a:ext>
                  </a:extLst>
                </a:gridCol>
                <a:gridCol w="2808000">
                  <a:extLst>
                    <a:ext uri="{9D8B030D-6E8A-4147-A177-3AD203B41FA5}">
                      <a16:colId xmlns:a16="http://schemas.microsoft.com/office/drawing/2014/main" val="75540912"/>
                    </a:ext>
                  </a:extLst>
                </a:gridCol>
                <a:gridCol w="1008000">
                  <a:extLst>
                    <a:ext uri="{9D8B030D-6E8A-4147-A177-3AD203B41FA5}">
                      <a16:colId xmlns:a16="http://schemas.microsoft.com/office/drawing/2014/main" val="1686428991"/>
                    </a:ext>
                  </a:extLst>
                </a:gridCol>
                <a:gridCol w="2592000">
                  <a:extLst>
                    <a:ext uri="{9D8B030D-6E8A-4147-A177-3AD203B41FA5}">
                      <a16:colId xmlns:a16="http://schemas.microsoft.com/office/drawing/2014/main" val="939871557"/>
                    </a:ext>
                  </a:extLst>
                </a:gridCol>
              </a:tblGrid>
              <a:tr h="576000">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Cascadia Code SemiBold" panose="020B0609020000020004" pitchFamily="49" charset="0"/>
                        </a:rPr>
                        <a:t>連携事業者名</a:t>
                      </a: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役割</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Cascadia Code SemiBold" panose="020B0609020000020004" pitchFamily="49" charset="0"/>
                        </a:rPr>
                        <a:t>連携に関する合意状況</a:t>
                      </a: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Cascadia Code SemiBold" panose="020B0609020000020004" pitchFamily="49" charset="0"/>
                        </a:rPr>
                        <a:t>連携に関する合意形成に関する補足</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936000">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6000">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a:ln>
                          <a:noFill/>
                        </a:ln>
                        <a:solidFill>
                          <a:schemeClr val="tx1"/>
                        </a:solidFill>
                        <a:effectLst/>
                        <a:highlight>
                          <a:srgbClr val="FFC000"/>
                        </a:highligh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6000">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6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9095435"/>
                  </a:ext>
                </a:extLst>
              </a:tr>
            </a:tbl>
          </a:graphicData>
        </a:graphic>
      </p:graphicFrame>
      <p:sp>
        <p:nvSpPr>
          <p:cNvPr id="32" name="正方形/長方形 31">
            <a:extLst>
              <a:ext uri="{FF2B5EF4-FFF2-40B4-BE49-F238E27FC236}">
                <a16:creationId xmlns:a16="http://schemas.microsoft.com/office/drawing/2014/main" id="{D88CDA2F-9305-E0C2-476D-7A9BA39D5AAA}"/>
              </a:ext>
            </a:extLst>
          </p:cNvPr>
          <p:cNvSpPr/>
          <p:nvPr/>
        </p:nvSpPr>
        <p:spPr>
          <a:xfrm>
            <a:off x="9335359" y="2203911"/>
            <a:ext cx="2448000" cy="2520000"/>
          </a:xfrm>
          <a:prstGeom prst="rect">
            <a:avLst/>
          </a:prstGeom>
          <a:solidFill>
            <a:schemeClr val="accent5">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spcBef>
                <a:spcPts val="600"/>
              </a:spcBef>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rPr>
              <a:t>合意形成に向けた協議の実施状況について、以下のような情報を含めて記載してください</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a:p>
            <a:pPr marL="171450" indent="-171450">
              <a:spcBef>
                <a:spcPts val="600"/>
              </a:spcBef>
              <a:buFont typeface="Arial" panose="020B0604020202020204" pitchFamily="34" charset="0"/>
              <a:buChar cha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rPr>
              <a:t>協議回数や時期</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a:p>
            <a:pPr marL="171450" indent="-171450">
              <a:spcBef>
                <a:spcPts val="600"/>
              </a:spcBef>
              <a:buFont typeface="Arial" panose="020B0604020202020204" pitchFamily="34" charset="0"/>
              <a:buChar cha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rPr>
              <a:t>協議</a:t>
            </a: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rPr>
              <a:t>/</a:t>
            </a:r>
            <a:r>
              <a:rPr kumimoji="0" lang="ja-JP" altLang="en-US" sz="1200" dirty="0">
                <a:solidFill>
                  <a:schemeClr val="tx1"/>
                </a:solidFill>
                <a:latin typeface="Yu Gothic UI" panose="020B0500000000000000" pitchFamily="50" charset="-128"/>
                <a:ea typeface="Yu Gothic UI" panose="020B0500000000000000" pitchFamily="50" charset="-128"/>
                <a:cs typeface="Cascadia Code SemiBold" panose="020B0609020000020004" pitchFamily="49" charset="0"/>
              </a:rPr>
              <a:t>決定</a:t>
            </a: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rPr>
              <a:t>事項</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a:p>
            <a:pPr marL="171450" indent="-171450">
              <a:spcBef>
                <a:spcPts val="600"/>
              </a:spcBef>
              <a:buFont typeface="Arial" panose="020B0604020202020204" pitchFamily="34" charset="0"/>
              <a:buChar cha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rPr>
              <a:t>協議への参加者</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a:p>
            <a:pPr>
              <a:spcBef>
                <a:spcPts val="600"/>
              </a:spcBef>
            </a:pPr>
            <a:endParaRPr lang="en-US" altLang="ja-JP" sz="1200" dirty="0">
              <a:solidFill>
                <a:schemeClr val="tx1"/>
              </a:solidFill>
              <a:latin typeface="Yu Gothic UI" panose="020B0500000000000000" pitchFamily="50" charset="-128"/>
              <a:ea typeface="Yu Gothic UI" panose="020B0500000000000000" pitchFamily="50" charset="-128"/>
            </a:endParaRPr>
          </a:p>
          <a:p>
            <a:pPr>
              <a:spcBef>
                <a:spcPts val="600"/>
              </a:spcBef>
            </a:pPr>
            <a:r>
              <a:rPr lang="ja-JP" altLang="en-US" sz="1200" dirty="0">
                <a:solidFill>
                  <a:schemeClr val="tx1"/>
                </a:solidFill>
                <a:latin typeface="Yu Gothic UI" panose="020B0500000000000000" pitchFamily="50" charset="-128"/>
                <a:ea typeface="Yu Gothic UI" panose="020B0500000000000000" pitchFamily="50" charset="-128"/>
              </a:rPr>
              <a:t>また、合意形成に向け今後取り組まれる場合は、想定スケジュールや課題等を記載してください</a:t>
            </a:r>
            <a:endParaRPr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3" name="正方形/長方形 32">
            <a:extLst>
              <a:ext uri="{FF2B5EF4-FFF2-40B4-BE49-F238E27FC236}">
                <a16:creationId xmlns:a16="http://schemas.microsoft.com/office/drawing/2014/main" id="{C61DD2BB-A5F4-887D-1A15-A73ABE2EE89F}"/>
              </a:ext>
            </a:extLst>
          </p:cNvPr>
          <p:cNvSpPr/>
          <p:nvPr/>
        </p:nvSpPr>
        <p:spPr>
          <a:xfrm>
            <a:off x="335359" y="1269909"/>
            <a:ext cx="3672000" cy="576000"/>
          </a:xfrm>
          <a:prstGeom prst="rect">
            <a:avLst/>
          </a:prstGeom>
          <a:solidFill>
            <a:schemeClr val="tx2"/>
          </a:solidFill>
          <a:ln w="31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600"/>
              </a:spcBef>
            </a:pPr>
            <a:r>
              <a:rPr kumimoji="1" lang="ja-JP" altLang="en-US" sz="1200" dirty="0">
                <a:solidFill>
                  <a:schemeClr val="bg1"/>
                </a:solidFill>
                <a:latin typeface="Yu Gothic UI" panose="020B0500000000000000" pitchFamily="50" charset="-128"/>
                <a:ea typeface="Yu Gothic UI" panose="020B0500000000000000" pitchFamily="50" charset="-128"/>
              </a:rPr>
              <a:t>連携事業者を含めた実施体制図</a:t>
            </a:r>
          </a:p>
        </p:txBody>
      </p:sp>
      <p:sp>
        <p:nvSpPr>
          <p:cNvPr id="34" name="正方形/長方形 33">
            <a:extLst>
              <a:ext uri="{FF2B5EF4-FFF2-40B4-BE49-F238E27FC236}">
                <a16:creationId xmlns:a16="http://schemas.microsoft.com/office/drawing/2014/main" id="{3C75053B-6C83-1D61-142D-AEB9D5BBAB2A}"/>
              </a:ext>
            </a:extLst>
          </p:cNvPr>
          <p:cNvSpPr/>
          <p:nvPr/>
        </p:nvSpPr>
        <p:spPr>
          <a:xfrm>
            <a:off x="335359" y="1917909"/>
            <a:ext cx="3672000" cy="4248000"/>
          </a:xfrm>
          <a:prstGeom prst="rect">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600"/>
              </a:spcBef>
            </a:pPr>
            <a:endParaRPr kumimoji="1" lang="ja-JP" altLang="en-US" sz="1200">
              <a:solidFill>
                <a:schemeClr val="bg1"/>
              </a:solidFill>
              <a:latin typeface="Yu Gothic UI" panose="020B0500000000000000" pitchFamily="50" charset="-128"/>
              <a:ea typeface="Yu Gothic UI" panose="020B0500000000000000" pitchFamily="50" charset="-128"/>
            </a:endParaRPr>
          </a:p>
        </p:txBody>
      </p:sp>
      <p:sp>
        <p:nvSpPr>
          <p:cNvPr id="35" name="正方形/長方形 34">
            <a:extLst>
              <a:ext uri="{FF2B5EF4-FFF2-40B4-BE49-F238E27FC236}">
                <a16:creationId xmlns:a16="http://schemas.microsoft.com/office/drawing/2014/main" id="{03A77D2F-7D87-8429-DE8E-EC6F7B52DF60}"/>
              </a:ext>
            </a:extLst>
          </p:cNvPr>
          <p:cNvSpPr/>
          <p:nvPr/>
        </p:nvSpPr>
        <p:spPr>
          <a:xfrm>
            <a:off x="443359" y="4219780"/>
            <a:ext cx="3456000" cy="720000"/>
          </a:xfrm>
          <a:prstGeom prst="rect">
            <a:avLst/>
          </a:prstGeom>
          <a:solidFill>
            <a:schemeClr val="accent5">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spcBef>
                <a:spcPts val="600"/>
              </a:spcBef>
            </a:pPr>
            <a:r>
              <a:rPr lang="ja-JP" altLang="en-US" sz="1200" dirty="0">
                <a:solidFill>
                  <a:schemeClr val="tx1"/>
                </a:solidFill>
                <a:latin typeface="Yu Gothic UI" panose="020B0500000000000000" pitchFamily="50" charset="-128"/>
                <a:ea typeface="Yu Gothic UI" panose="020B0500000000000000" pitchFamily="50" charset="-128"/>
              </a:rPr>
              <a:t>応募者（市区町村）を起点とした、連携事業者との繋がり・体制が分かるよう体制図を掲載してください</a:t>
            </a:r>
          </a:p>
        </p:txBody>
      </p:sp>
      <p:sp>
        <p:nvSpPr>
          <p:cNvPr id="5" name="正方形/長方形 4">
            <a:extLst>
              <a:ext uri="{FF2B5EF4-FFF2-40B4-BE49-F238E27FC236}">
                <a16:creationId xmlns:a16="http://schemas.microsoft.com/office/drawing/2014/main" id="{864BE7B8-089F-5542-9C96-4BD1EDEDDB8E}"/>
              </a:ext>
            </a:extLst>
          </p:cNvPr>
          <p:cNvSpPr/>
          <p:nvPr/>
        </p:nvSpPr>
        <p:spPr>
          <a:xfrm>
            <a:off x="8309360" y="2203911"/>
            <a:ext cx="900000" cy="2520000"/>
          </a:xfrm>
          <a:prstGeom prst="rect">
            <a:avLst/>
          </a:prstGeom>
          <a:solidFill>
            <a:schemeClr val="accent5">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lvl="0" indent="0" defTabSz="914400" rtl="0" eaLnBrk="1" fontAlgn="base" latinLnBrk="0" hangingPunct="1">
              <a:lnSpc>
                <a:spcPct val="100000"/>
              </a:lnSpc>
              <a:spcBef>
                <a:spcPts val="3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状況に応じて、いずれか</a:t>
            </a: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a:t>
            </a: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つを記載してください</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p>
            <a:pPr marL="171450" marR="0" lvl="0" indent="-171450" defTabSz="914400" rtl="0" eaLnBrk="1" fontAlgn="base" latinLnBrk="0" hangingPunct="1">
              <a:lnSpc>
                <a:spcPct val="100000"/>
              </a:lnSpc>
              <a:spcBef>
                <a:spcPts val="300"/>
              </a:spcBef>
              <a:spcAft>
                <a:spcPct val="0"/>
              </a:spcAft>
              <a:buClrTx/>
              <a:buSzTx/>
              <a:buFont typeface="Arial" panose="020B0604020202020204" pitchFamily="34" charset="0"/>
              <a:buChar char="•"/>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合意済</a:t>
            </a:r>
            <a:endParaRPr kumimoji="0" lang="en-US" altLang="ja-JP" sz="1200" dirty="0">
              <a:solidFill>
                <a:schemeClr val="tx1"/>
              </a:solidFill>
              <a:latin typeface="Yu Gothic UI" panose="020B0500000000000000" pitchFamily="50" charset="-128"/>
              <a:ea typeface="Yu Gothic UI" panose="020B0500000000000000" pitchFamily="50" charset="-128"/>
            </a:endParaRPr>
          </a:p>
          <a:p>
            <a:pPr marL="171450" marR="0" lvl="0" indent="-171450" defTabSz="914400" rtl="0" eaLnBrk="1" fontAlgn="base" latinLnBrk="0" hangingPunct="1">
              <a:lnSpc>
                <a:spcPct val="100000"/>
              </a:lnSpc>
              <a:spcBef>
                <a:spcPts val="300"/>
              </a:spcBef>
              <a:spcAft>
                <a:spcPct val="0"/>
              </a:spcAft>
              <a:buClrTx/>
              <a:buSzTx/>
              <a:buFont typeface="Arial" panose="020B0604020202020204" pitchFamily="34" charset="0"/>
              <a:buChar char="•"/>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調整中</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p>
            <a:pPr marL="171450" marR="0" lvl="0" indent="-171450" defTabSz="914400" rtl="0" eaLnBrk="1" fontAlgn="base" latinLnBrk="0" hangingPunct="1">
              <a:lnSpc>
                <a:spcPct val="100000"/>
              </a:lnSpc>
              <a:spcBef>
                <a:spcPts val="300"/>
              </a:spcBef>
              <a:spcAft>
                <a:spcPct val="0"/>
              </a:spcAft>
              <a:buClrTx/>
              <a:buSzTx/>
              <a:buFont typeface="Arial" panose="020B0604020202020204" pitchFamily="34" charset="0"/>
              <a:buChar char="•"/>
              <a:tabLst/>
            </a:pPr>
            <a:r>
              <a:rPr kumimoji="0" lang="ja-JP" altLang="en-US" sz="1200" dirty="0">
                <a:solidFill>
                  <a:schemeClr val="tx1"/>
                </a:solidFill>
                <a:latin typeface="Yu Gothic UI" panose="020B0500000000000000" pitchFamily="50" charset="-128"/>
                <a:ea typeface="Yu Gothic UI" panose="020B0500000000000000" pitchFamily="50" charset="-128"/>
              </a:rPr>
              <a:t>未実施</a:t>
            </a:r>
            <a:endParaRPr kumimoji="0" lang="en-US" altLang="ja-JP" sz="1200" dirty="0">
              <a:solidFill>
                <a:schemeClr val="tx1"/>
              </a:solidFill>
              <a:highlight>
                <a:srgbClr val="FFC000"/>
              </a:highlight>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2F17B69C-58FF-4530-95A3-854181FBF3F9}"/>
              </a:ext>
            </a:extLst>
          </p:cNvPr>
          <p:cNvSpPr txBox="1"/>
          <p:nvPr/>
        </p:nvSpPr>
        <p:spPr>
          <a:xfrm>
            <a:off x="7904882" y="5862913"/>
            <a:ext cx="349702" cy="367707"/>
          </a:xfrm>
          <a:prstGeom prst="rect">
            <a:avLst/>
          </a:prstGeom>
          <a:noFill/>
        </p:spPr>
        <p:txBody>
          <a:bodyPr vert="eaVert" wrap="square" lIns="36000" tIns="0" rIns="36000" bIns="0" rtlCol="0">
            <a:spAutoFit/>
          </a:bodyPr>
          <a:lstStyle/>
          <a:p>
            <a:pPr algn="ctr">
              <a:spcBef>
                <a:spcPts val="600"/>
              </a:spcBef>
            </a:pPr>
            <a:r>
              <a:rPr lang="en-US" altLang="ja-JP" dirty="0">
                <a:latin typeface="Yu Gothic UI" panose="020B0500000000000000" pitchFamily="50" charset="-128"/>
                <a:ea typeface="Yu Gothic UI" panose="020B0500000000000000" pitchFamily="50" charset="-128"/>
              </a:rPr>
              <a:t>…</a:t>
            </a:r>
            <a:endParaRPr kumimoji="1" lang="ja-JP" altLang="en-US" dirty="0">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10122CDD-4DC8-6643-9CF1-7173B3D36F9D}"/>
              </a:ext>
            </a:extLst>
          </p:cNvPr>
          <p:cNvSpPr/>
          <p:nvPr/>
        </p:nvSpPr>
        <p:spPr>
          <a:xfrm>
            <a:off x="1379359" y="2157202"/>
            <a:ext cx="1584000" cy="4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200" b="0" i="0" u="non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rPr>
              <a:t>応募者（市区町村）</a:t>
            </a:r>
          </a:p>
        </p:txBody>
      </p:sp>
      <p:cxnSp>
        <p:nvCxnSpPr>
          <p:cNvPr id="10" name="カギ線コネクタ 79">
            <a:extLst>
              <a:ext uri="{FF2B5EF4-FFF2-40B4-BE49-F238E27FC236}">
                <a16:creationId xmlns:a16="http://schemas.microsoft.com/office/drawing/2014/main" id="{B0E8CD2F-BB3C-50E2-B3AB-529B177B2519}"/>
              </a:ext>
            </a:extLst>
          </p:cNvPr>
          <p:cNvCxnSpPr>
            <a:cxnSpLocks/>
            <a:stCxn id="17" idx="1"/>
            <a:endCxn id="9" idx="0"/>
          </p:cNvCxnSpPr>
          <p:nvPr/>
        </p:nvCxnSpPr>
        <p:spPr>
          <a:xfrm rot="10800000" flipV="1">
            <a:off x="1013599" y="2858824"/>
            <a:ext cx="1157761" cy="269622"/>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nvGrpSpPr>
          <p:cNvPr id="21" name="グループ化 20">
            <a:extLst>
              <a:ext uri="{FF2B5EF4-FFF2-40B4-BE49-F238E27FC236}">
                <a16:creationId xmlns:a16="http://schemas.microsoft.com/office/drawing/2014/main" id="{F6B34FC3-DF13-8E76-B142-903A948E9D2C}"/>
              </a:ext>
            </a:extLst>
          </p:cNvPr>
          <p:cNvGrpSpPr/>
          <p:nvPr/>
        </p:nvGrpSpPr>
        <p:grpSpPr>
          <a:xfrm>
            <a:off x="509598" y="3128446"/>
            <a:ext cx="3323523" cy="432000"/>
            <a:chOff x="565546" y="3128446"/>
            <a:chExt cx="3323523" cy="432000"/>
          </a:xfrm>
        </p:grpSpPr>
        <p:sp>
          <p:nvSpPr>
            <p:cNvPr id="9" name="正方形/長方形 8">
              <a:extLst>
                <a:ext uri="{FF2B5EF4-FFF2-40B4-BE49-F238E27FC236}">
                  <a16:creationId xmlns:a16="http://schemas.microsoft.com/office/drawing/2014/main" id="{0B294417-F4C8-08B2-C60D-7D7E9CE1EF76}"/>
                </a:ext>
              </a:extLst>
            </p:cNvPr>
            <p:cNvSpPr/>
            <p:nvPr/>
          </p:nvSpPr>
          <p:spPr>
            <a:xfrm>
              <a:off x="565546" y="3128446"/>
              <a:ext cx="1008000" cy="4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sz="1200" dirty="0">
                  <a:solidFill>
                    <a:schemeClr val="accent5"/>
                  </a:solidFill>
                  <a:latin typeface="Yu Gothic UI" panose="020B0500000000000000" pitchFamily="50" charset="-128"/>
                  <a:ea typeface="Yu Gothic UI" panose="020B0500000000000000" pitchFamily="50" charset="-128"/>
                </a:rPr>
                <a:t>連携事業者</a:t>
              </a:r>
              <a:br>
                <a:rPr lang="en-US" altLang="ja-JP" sz="1200" dirty="0">
                  <a:solidFill>
                    <a:schemeClr val="accent5"/>
                  </a:solidFill>
                  <a:latin typeface="Yu Gothic UI" panose="020B0500000000000000" pitchFamily="50" charset="-128"/>
                  <a:ea typeface="Yu Gothic UI" panose="020B0500000000000000" pitchFamily="50" charset="-128"/>
                </a:rPr>
              </a:br>
              <a:r>
                <a:rPr lang="en-US" altLang="ja-JP" sz="1200" dirty="0">
                  <a:solidFill>
                    <a:schemeClr val="accent5"/>
                  </a:solidFill>
                  <a:latin typeface="Yu Gothic UI" panose="020B0500000000000000" pitchFamily="50" charset="-128"/>
                  <a:ea typeface="Yu Gothic UI" panose="020B0500000000000000" pitchFamily="50" charset="-128"/>
                </a:rPr>
                <a:t>A</a:t>
              </a:r>
              <a:endPar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166B3BDF-08FE-B2EC-8C28-562BDC96E374}"/>
                </a:ext>
              </a:extLst>
            </p:cNvPr>
            <p:cNvSpPr/>
            <p:nvPr/>
          </p:nvSpPr>
          <p:spPr>
            <a:xfrm>
              <a:off x="1723307" y="3128446"/>
              <a:ext cx="1008000" cy="4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sz="1200" dirty="0">
                  <a:solidFill>
                    <a:schemeClr val="accent5"/>
                  </a:solidFill>
                  <a:latin typeface="Yu Gothic UI" panose="020B0500000000000000" pitchFamily="50" charset="-128"/>
                  <a:ea typeface="Yu Gothic UI" panose="020B0500000000000000" pitchFamily="50" charset="-128"/>
                </a:rPr>
                <a:t>連携事業者</a:t>
              </a:r>
              <a:br>
                <a:rPr lang="en-US" altLang="ja-JP" sz="1200" dirty="0">
                  <a:solidFill>
                    <a:schemeClr val="accent5"/>
                  </a:solidFill>
                  <a:latin typeface="Yu Gothic UI" panose="020B0500000000000000" pitchFamily="50" charset="-128"/>
                  <a:ea typeface="Yu Gothic UI" panose="020B0500000000000000" pitchFamily="50" charset="-128"/>
                </a:rPr>
              </a:br>
              <a:r>
                <a:rPr lang="en-US" altLang="ja-JP" sz="1200" dirty="0">
                  <a:solidFill>
                    <a:schemeClr val="accent5"/>
                  </a:solidFill>
                  <a:latin typeface="Yu Gothic UI" panose="020B0500000000000000" pitchFamily="50" charset="-128"/>
                  <a:ea typeface="Yu Gothic UI" panose="020B0500000000000000" pitchFamily="50" charset="-128"/>
                </a:rPr>
                <a:t>B</a:t>
              </a:r>
              <a:endParaRPr kumimoji="1" lang="ja-JP" altLang="en-US" sz="1200" b="1"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endParaRPr>
            </a:p>
          </p:txBody>
        </p:sp>
        <p:sp>
          <p:nvSpPr>
            <p:cNvPr id="13" name="正方形/長方形 12">
              <a:extLst>
                <a:ext uri="{FF2B5EF4-FFF2-40B4-BE49-F238E27FC236}">
                  <a16:creationId xmlns:a16="http://schemas.microsoft.com/office/drawing/2014/main" id="{5A40C6E5-C914-E839-F2DD-104FA92A0956}"/>
                </a:ext>
              </a:extLst>
            </p:cNvPr>
            <p:cNvSpPr/>
            <p:nvPr/>
          </p:nvSpPr>
          <p:spPr>
            <a:xfrm>
              <a:off x="2881069" y="3128446"/>
              <a:ext cx="1008000" cy="4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600"/>
                </a:spcBef>
                <a:defRPr/>
              </a:pPr>
              <a:r>
                <a:rPr lang="ja-JP" altLang="en-US" sz="1200" dirty="0">
                  <a:solidFill>
                    <a:schemeClr val="accent5"/>
                  </a:solidFill>
                  <a:latin typeface="Yu Gothic UI" panose="020B0500000000000000" pitchFamily="50" charset="-128"/>
                  <a:ea typeface="Yu Gothic UI" panose="020B0500000000000000" pitchFamily="50" charset="-128"/>
                </a:rPr>
                <a:t>連携事業者</a:t>
              </a:r>
              <a:br>
                <a:rPr lang="en-US" altLang="ja-JP" sz="1200" dirty="0">
                  <a:solidFill>
                    <a:schemeClr val="accent5"/>
                  </a:solidFill>
                  <a:latin typeface="Yu Gothic UI" panose="020B0500000000000000" pitchFamily="50" charset="-128"/>
                  <a:ea typeface="Yu Gothic UI" panose="020B0500000000000000" pitchFamily="50" charset="-128"/>
                </a:rPr>
              </a:br>
              <a:r>
                <a:rPr lang="en-US" altLang="ja-JP" sz="1200" dirty="0">
                  <a:solidFill>
                    <a:schemeClr val="accent5"/>
                  </a:solidFill>
                  <a:latin typeface="Yu Gothic UI" panose="020B0500000000000000" pitchFamily="50" charset="-128"/>
                  <a:ea typeface="Yu Gothic UI" panose="020B0500000000000000" pitchFamily="50" charset="-128"/>
                </a:rPr>
                <a:t>C</a:t>
              </a:r>
              <a:endPar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endParaRPr>
            </a:p>
          </p:txBody>
        </p:sp>
      </p:grpSp>
      <p:sp>
        <p:nvSpPr>
          <p:cNvPr id="15" name="正方形/長方形 14">
            <a:extLst>
              <a:ext uri="{FF2B5EF4-FFF2-40B4-BE49-F238E27FC236}">
                <a16:creationId xmlns:a16="http://schemas.microsoft.com/office/drawing/2014/main" id="{9F363137-DF34-178D-15A1-3D3F0A4763B9}"/>
              </a:ext>
            </a:extLst>
          </p:cNvPr>
          <p:cNvSpPr/>
          <p:nvPr/>
        </p:nvSpPr>
        <p:spPr>
          <a:xfrm>
            <a:off x="1667359" y="3685400"/>
            <a:ext cx="1008000" cy="4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600"/>
              </a:spcBef>
              <a:defRPr/>
            </a:pPr>
            <a:r>
              <a:rPr lang="ja-JP" altLang="en-US" sz="1200" dirty="0">
                <a:solidFill>
                  <a:schemeClr val="accent5"/>
                </a:solidFill>
                <a:latin typeface="Yu Gothic UI" panose="020B0500000000000000" pitchFamily="50" charset="-128"/>
                <a:ea typeface="Yu Gothic UI" panose="020B0500000000000000" pitchFamily="50" charset="-128"/>
              </a:rPr>
              <a:t>連携事業者</a:t>
            </a:r>
            <a:br>
              <a:rPr lang="en-US" altLang="ja-JP" sz="1200" dirty="0">
                <a:solidFill>
                  <a:schemeClr val="accent5"/>
                </a:solidFill>
                <a:latin typeface="Yu Gothic UI" panose="020B0500000000000000" pitchFamily="50" charset="-128"/>
                <a:ea typeface="Yu Gothic UI" panose="020B0500000000000000" pitchFamily="50" charset="-128"/>
              </a:rPr>
            </a:br>
            <a:r>
              <a:rPr lang="en-US" altLang="ja-JP" sz="1200" dirty="0">
                <a:solidFill>
                  <a:schemeClr val="accent5"/>
                </a:solidFill>
                <a:latin typeface="Yu Gothic UI" panose="020B0500000000000000" pitchFamily="50" charset="-128"/>
                <a:ea typeface="Yu Gothic UI" panose="020B0500000000000000" pitchFamily="50" charset="-128"/>
              </a:rPr>
              <a:t>D</a:t>
            </a:r>
            <a:endPar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endParaRPr>
          </a:p>
        </p:txBody>
      </p:sp>
      <p:cxnSp>
        <p:nvCxnSpPr>
          <p:cNvPr id="16" name="直線コネクタ 15">
            <a:extLst>
              <a:ext uri="{FF2B5EF4-FFF2-40B4-BE49-F238E27FC236}">
                <a16:creationId xmlns:a16="http://schemas.microsoft.com/office/drawing/2014/main" id="{83B22EE4-EA47-19D7-2697-707F07415186}"/>
              </a:ext>
            </a:extLst>
          </p:cNvPr>
          <p:cNvCxnSpPr>
            <a:cxnSpLocks/>
            <a:stCxn id="11" idx="2"/>
            <a:endCxn id="15" idx="0"/>
          </p:cNvCxnSpPr>
          <p:nvPr/>
        </p:nvCxnSpPr>
        <p:spPr>
          <a:xfrm>
            <a:off x="2171359" y="3560446"/>
            <a:ext cx="0" cy="12495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8" name="正方形/長方形 17">
            <a:extLst>
              <a:ext uri="{FF2B5EF4-FFF2-40B4-BE49-F238E27FC236}">
                <a16:creationId xmlns:a16="http://schemas.microsoft.com/office/drawing/2014/main" id="{7738269D-E914-0E83-A40E-02518CC07749}"/>
              </a:ext>
            </a:extLst>
          </p:cNvPr>
          <p:cNvSpPr/>
          <p:nvPr/>
        </p:nvSpPr>
        <p:spPr>
          <a:xfrm>
            <a:off x="4223359" y="2203911"/>
            <a:ext cx="3960000" cy="2520000"/>
          </a:xfrm>
          <a:prstGeom prst="rect">
            <a:avLst/>
          </a:prstGeom>
          <a:solidFill>
            <a:schemeClr val="accent5">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spcBef>
                <a:spcPts val="600"/>
              </a:spcBef>
            </a:pPr>
            <a:r>
              <a:rPr lang="ja-JP" altLang="en-US" sz="1200" dirty="0">
                <a:solidFill>
                  <a:schemeClr val="tx1"/>
                </a:solidFill>
                <a:latin typeface="Yu Gothic UI" panose="020B0500000000000000" pitchFamily="50" charset="-128"/>
                <a:ea typeface="Yu Gothic UI" panose="020B0500000000000000" pitchFamily="50" charset="-128"/>
              </a:rPr>
              <a:t>連携事業者の名称及び具体的な役割を記載してください</a:t>
            </a:r>
            <a:endParaRPr lang="en-US" altLang="ja-JP" sz="1200" dirty="0">
              <a:solidFill>
                <a:schemeClr val="tx1"/>
              </a:solidFill>
              <a:latin typeface="Yu Gothic UI" panose="020B0500000000000000" pitchFamily="50" charset="-128"/>
              <a:ea typeface="Yu Gothic UI" panose="020B0500000000000000" pitchFamily="50" charset="-128"/>
            </a:endParaRPr>
          </a:p>
        </p:txBody>
      </p:sp>
      <p:cxnSp>
        <p:nvCxnSpPr>
          <p:cNvPr id="25" name="直線コネクタ 24">
            <a:extLst>
              <a:ext uri="{FF2B5EF4-FFF2-40B4-BE49-F238E27FC236}">
                <a16:creationId xmlns:a16="http://schemas.microsoft.com/office/drawing/2014/main" id="{4844CCA0-1D8D-DDF2-6DEC-6156C3F25D59}"/>
              </a:ext>
            </a:extLst>
          </p:cNvPr>
          <p:cNvCxnSpPr>
            <a:cxnSpLocks/>
          </p:cNvCxnSpPr>
          <p:nvPr/>
        </p:nvCxnSpPr>
        <p:spPr>
          <a:xfrm>
            <a:off x="2171359" y="2589202"/>
            <a:ext cx="0" cy="53924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6" name="カギ線コネクタ 79">
            <a:extLst>
              <a:ext uri="{FF2B5EF4-FFF2-40B4-BE49-F238E27FC236}">
                <a16:creationId xmlns:a16="http://schemas.microsoft.com/office/drawing/2014/main" id="{442DFF51-1A42-86AB-E81C-64677425BBBC}"/>
              </a:ext>
            </a:extLst>
          </p:cNvPr>
          <p:cNvCxnSpPr>
            <a:cxnSpLocks/>
            <a:stCxn id="17" idx="3"/>
            <a:endCxn id="13" idx="0"/>
          </p:cNvCxnSpPr>
          <p:nvPr/>
        </p:nvCxnSpPr>
        <p:spPr>
          <a:xfrm>
            <a:off x="2171360" y="2858824"/>
            <a:ext cx="1157761" cy="269622"/>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2807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F7912284-8368-7BB8-2639-7DF911BBE3C9}"/>
              </a:ext>
            </a:extLst>
          </p:cNvPr>
          <p:cNvGraphicFramePr>
            <a:graphicFrameLocks noChangeAspect="1"/>
          </p:cNvGraphicFramePr>
          <p:nvPr>
            <p:custDataLst>
              <p:tags r:id="rId1"/>
            </p:custDataLst>
            <p:extLst>
              <p:ext uri="{D42A27DB-BD31-4B8C-83A1-F6EECF244321}">
                <p14:modId xmlns:p14="http://schemas.microsoft.com/office/powerpoint/2010/main" val="669535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11" name="think-cell data - do not delete" hidden="1">
                        <a:extLst>
                          <a:ext uri="{FF2B5EF4-FFF2-40B4-BE49-F238E27FC236}">
                            <a16:creationId xmlns:a16="http://schemas.microsoft.com/office/drawing/2014/main" id="{F7912284-8368-7BB8-2639-7DF911BBE3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タイトル 3">
            <a:extLst>
              <a:ext uri="{FF2B5EF4-FFF2-40B4-BE49-F238E27FC236}">
                <a16:creationId xmlns:a16="http://schemas.microsoft.com/office/drawing/2014/main" id="{C3912085-B889-9B7F-A753-FE5FCF7BF3EE}"/>
              </a:ext>
            </a:extLst>
          </p:cNvPr>
          <p:cNvSpPr>
            <a:spLocks noGrp="1"/>
          </p:cNvSpPr>
          <p:nvPr>
            <p:ph type="title"/>
          </p:nvPr>
        </p:nvSpPr>
        <p:spPr>
          <a:xfrm>
            <a:off x="1236000" y="2925908"/>
            <a:ext cx="9720000" cy="1008000"/>
          </a:xfrm>
        </p:spPr>
        <p:txBody>
          <a:bodyPr vert="horz" lIns="36000" tIns="0" rIns="36000" bIns="0"/>
          <a:lstStyle/>
          <a:p>
            <a:pPr algn="ctr"/>
            <a:r>
              <a:rPr lang="en-US" altLang="ja-JP" sz="3200" b="1" dirty="0">
                <a:solidFill>
                  <a:schemeClr val="tx2"/>
                </a:solidFill>
              </a:rPr>
              <a:t>『</a:t>
            </a:r>
            <a:r>
              <a:rPr lang="ja-JP" altLang="en-US" sz="3200" b="1" dirty="0">
                <a:solidFill>
                  <a:schemeClr val="tx2"/>
                </a:solidFill>
              </a:rPr>
              <a:t>ゼロエミッション地区創出プロジェクト</a:t>
            </a:r>
            <a:r>
              <a:rPr lang="en-US" altLang="ja-JP" sz="3200" b="1" dirty="0">
                <a:solidFill>
                  <a:schemeClr val="tx2"/>
                </a:solidFill>
              </a:rPr>
              <a:t>』</a:t>
            </a:r>
            <a:r>
              <a:rPr lang="ja-JP" altLang="en-US" sz="3200" b="1" dirty="0">
                <a:solidFill>
                  <a:schemeClr val="tx2"/>
                </a:solidFill>
              </a:rPr>
              <a:t>計画提案書</a:t>
            </a:r>
            <a:br>
              <a:rPr lang="en-US" altLang="ja-JP" sz="3200" b="1" dirty="0">
                <a:solidFill>
                  <a:schemeClr val="tx2"/>
                </a:solidFill>
              </a:rPr>
            </a:br>
            <a:r>
              <a:rPr lang="ja-JP" altLang="en-US" sz="3200" b="1" dirty="0">
                <a:solidFill>
                  <a:schemeClr val="tx2"/>
                </a:solidFill>
              </a:rPr>
              <a:t>（</a:t>
            </a:r>
            <a:r>
              <a:rPr lang="ja-JP" altLang="en-US" sz="3200" b="1" dirty="0">
                <a:solidFill>
                  <a:schemeClr val="bg1">
                    <a:lumMod val="75000"/>
                  </a:schemeClr>
                </a:solidFill>
              </a:rPr>
              <a:t>区市町村名</a:t>
            </a:r>
            <a:r>
              <a:rPr lang="ja-JP" altLang="en-US" sz="3200" b="1" dirty="0">
                <a:solidFill>
                  <a:schemeClr val="tx2"/>
                </a:solidFill>
              </a:rPr>
              <a:t>）</a:t>
            </a:r>
            <a:endParaRPr lang="ja-JP" altLang="en-US" dirty="0"/>
          </a:p>
        </p:txBody>
      </p:sp>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2</a:t>
            </a:fld>
            <a:endParaRPr lang="ja-JP" altLang="en-US"/>
          </a:p>
        </p:txBody>
      </p:sp>
      <p:sp>
        <p:nvSpPr>
          <p:cNvPr id="2" name="AutoShape 10">
            <a:extLst>
              <a:ext uri="{FF2B5EF4-FFF2-40B4-BE49-F238E27FC236}">
                <a16:creationId xmlns:a16="http://schemas.microsoft.com/office/drawing/2014/main" id="{2EFE2A00-567D-C3BA-D3B2-02EEFF050816}"/>
              </a:ext>
            </a:extLst>
          </p:cNvPr>
          <p:cNvSpPr>
            <a:spLocks noChangeArrowheads="1"/>
          </p:cNvSpPr>
          <p:nvPr/>
        </p:nvSpPr>
        <p:spPr bwMode="auto">
          <a:xfrm>
            <a:off x="6408000" y="4293908"/>
            <a:ext cx="2736000" cy="432000"/>
          </a:xfrm>
          <a:prstGeom prst="wedgeRectCallout">
            <a:avLst>
              <a:gd name="adj1" fmla="val -36207"/>
              <a:gd name="adj2" fmla="val -147233"/>
            </a:avLst>
          </a:prstGeom>
          <a:solidFill>
            <a:schemeClr val="accent1">
              <a:lumMod val="20000"/>
              <a:lumOff val="80000"/>
            </a:schemeClr>
          </a:solidFill>
          <a:ln w="19050">
            <a:solidFill>
              <a:schemeClr val="tx1"/>
            </a:solidFill>
            <a:round/>
            <a:headEnd/>
            <a:tailEnd/>
          </a:ln>
          <a:effectLst/>
        </p:spPr>
        <p:txBody>
          <a:bodyPr lIns="36000" tIns="36000" rIns="36000" bIns="36000" anchor="ctr"/>
          <a:lstStyle/>
          <a:p>
            <a:pPr marR="0" lvl="0" algn="l" defTabSz="457200" rtl="0" eaLnBrk="1" fontAlgn="auto" latinLnBrk="0" hangingPunct="1">
              <a:lnSpc>
                <a:spcPct val="100000"/>
              </a:lnSpc>
              <a:spcBef>
                <a:spcPts val="600"/>
              </a:spcBef>
              <a:spcAft>
                <a:spcPts val="0"/>
              </a:spcAft>
              <a:buClrTx/>
              <a:buSzTx/>
              <a:tabLst/>
              <a:defRPr/>
            </a:pPr>
            <a:r>
              <a:rPr lang="ja-JP" altLang="en-US" sz="1200" dirty="0">
                <a:latin typeface="+mn-ea"/>
              </a:rPr>
              <a:t>応募者の区市町村名を記載してください</a:t>
            </a:r>
            <a:endParaRPr kumimoji="1" lang="ja-JP" altLang="en-US" sz="1200" dirty="0">
              <a:latin typeface="+mn-ea"/>
            </a:endParaRPr>
          </a:p>
        </p:txBody>
      </p:sp>
      <p:sp>
        <p:nvSpPr>
          <p:cNvPr id="3" name="正方形/長方形 2">
            <a:extLst>
              <a:ext uri="{FF2B5EF4-FFF2-40B4-BE49-F238E27FC236}">
                <a16:creationId xmlns:a16="http://schemas.microsoft.com/office/drawing/2014/main" id="{CB3FAFB1-1642-B1EE-0FC4-D97D72A78B00}"/>
              </a:ext>
            </a:extLst>
          </p:cNvPr>
          <p:cNvSpPr/>
          <p:nvPr/>
        </p:nvSpPr>
        <p:spPr>
          <a:xfrm>
            <a:off x="10440000" y="837909"/>
            <a:ext cx="1440000" cy="576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a:solidFill>
                  <a:schemeClr val="tx1"/>
                </a:solidFill>
                <a:latin typeface="Yu Gothic UI" panose="020B0500000000000000" pitchFamily="50" charset="-128"/>
                <a:ea typeface="Yu Gothic UI" panose="020B0500000000000000" pitchFamily="50" charset="-128"/>
              </a:rPr>
              <a:t>様式</a:t>
            </a:r>
            <a:r>
              <a:rPr kumimoji="1" lang="en-US" altLang="ja-JP">
                <a:solidFill>
                  <a:schemeClr val="tx1"/>
                </a:solidFill>
                <a:latin typeface="Yu Gothic UI" panose="020B0500000000000000" pitchFamily="50" charset="-128"/>
                <a:ea typeface="Yu Gothic UI" panose="020B0500000000000000" pitchFamily="50" charset="-128"/>
              </a:rPr>
              <a:t>2</a:t>
            </a:r>
            <a:endParaRPr kumimoji="1" lang="ja-JP" altLang="en-US">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84039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975777A-9D44-E396-0845-0833B19026D3}"/>
              </a:ext>
            </a:extLst>
          </p:cNvPr>
          <p:cNvGraphicFramePr>
            <a:graphicFrameLocks noChangeAspect="1"/>
          </p:cNvGraphicFramePr>
          <p:nvPr>
            <p:custDataLst>
              <p:tags r:id="rId1"/>
            </p:custDataLst>
            <p:extLst>
              <p:ext uri="{D42A27DB-BD31-4B8C-83A1-F6EECF244321}">
                <p14:modId xmlns:p14="http://schemas.microsoft.com/office/powerpoint/2010/main" val="1846426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7975777A-9D44-E396-0845-0833B19026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20</a:t>
            </a:fld>
            <a:endParaRPr lang="ja-JP" altLang="en-US"/>
          </a:p>
        </p:txBody>
      </p:sp>
      <p:sp>
        <p:nvSpPr>
          <p:cNvPr id="3" name="タイトル 3">
            <a:extLst>
              <a:ext uri="{FF2B5EF4-FFF2-40B4-BE49-F238E27FC236}">
                <a16:creationId xmlns:a16="http://schemas.microsoft.com/office/drawing/2014/main" id="{750AC7E0-6F5E-5541-9788-4A45834FA7AD}"/>
              </a:ext>
            </a:extLst>
          </p:cNvPr>
          <p:cNvSpPr txBox="1">
            <a:spLocks/>
          </p:cNvSpPr>
          <p:nvPr/>
        </p:nvSpPr>
        <p:spPr>
          <a:xfrm>
            <a:off x="1236000" y="2925000"/>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7</a:t>
            </a:r>
            <a:r>
              <a:rPr lang="ja-JP" altLang="en-US" dirty="0"/>
              <a:t>．事業費・補助申請額見積</a:t>
            </a:r>
          </a:p>
        </p:txBody>
      </p:sp>
    </p:spTree>
    <p:extLst>
      <p:ext uri="{BB962C8B-B14F-4D97-AF65-F5344CB8AC3E}">
        <p14:creationId xmlns:p14="http://schemas.microsoft.com/office/powerpoint/2010/main" val="885850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DF2E4-9D88-E9D7-4E7C-7BFEFFD35305}"/>
              </a:ext>
            </a:extLst>
          </p:cNvPr>
          <p:cNvSpPr>
            <a:spLocks noGrp="1"/>
          </p:cNvSpPr>
          <p:nvPr>
            <p:ph type="title"/>
          </p:nvPr>
        </p:nvSpPr>
        <p:spPr/>
        <p:txBody>
          <a:bodyPr/>
          <a:lstStyle/>
          <a:p>
            <a:r>
              <a:rPr lang="en-US" altLang="ja-JP" sz="2000" dirty="0"/>
              <a:t>【</a:t>
            </a:r>
            <a:r>
              <a:rPr lang="ja-JP" altLang="en-US" sz="2000" dirty="0"/>
              <a:t>事業費・補助申請額見積</a:t>
            </a:r>
            <a:r>
              <a:rPr lang="en-US" altLang="ja-JP" sz="2000" dirty="0"/>
              <a:t>】</a:t>
            </a:r>
            <a:endParaRPr kumimoji="1" lang="ja-JP" altLang="en-US" sz="2800" dirty="0"/>
          </a:p>
        </p:txBody>
      </p:sp>
      <p:sp>
        <p:nvSpPr>
          <p:cNvPr id="3" name="スライド番号プレースホルダー 2">
            <a:extLst>
              <a:ext uri="{FF2B5EF4-FFF2-40B4-BE49-F238E27FC236}">
                <a16:creationId xmlns:a16="http://schemas.microsoft.com/office/drawing/2014/main" id="{5929B082-CA88-3817-AF39-609F59B97B50}"/>
              </a:ext>
            </a:extLst>
          </p:cNvPr>
          <p:cNvSpPr>
            <a:spLocks noGrp="1"/>
          </p:cNvSpPr>
          <p:nvPr>
            <p:ph type="sldNum" sz="quarter" idx="12"/>
          </p:nvPr>
        </p:nvSpPr>
        <p:spPr/>
        <p:txBody>
          <a:bodyPr/>
          <a:lstStyle/>
          <a:p>
            <a:fld id="{F1318789-6D13-4837-B31B-63BA5D39B425}" type="slidenum">
              <a:rPr lang="ja-JP" altLang="en-US" smtClean="0"/>
              <a:pPr/>
              <a:t>21</a:t>
            </a:fld>
            <a:endParaRPr lang="ja-JP" altLang="en-US"/>
          </a:p>
        </p:txBody>
      </p:sp>
      <p:sp>
        <p:nvSpPr>
          <p:cNvPr id="24" name="テキスト ボックス 1">
            <a:extLst>
              <a:ext uri="{FF2B5EF4-FFF2-40B4-BE49-F238E27FC236}">
                <a16:creationId xmlns:a16="http://schemas.microsoft.com/office/drawing/2014/main" id="{FA7B1385-DBF1-DEDB-4FC1-6389AAE23F36}"/>
              </a:ext>
            </a:extLst>
          </p:cNvPr>
          <p:cNvSpPr txBox="1">
            <a:spLocks noChangeArrowheads="1"/>
          </p:cNvSpPr>
          <p:nvPr/>
        </p:nvSpPr>
        <p:spPr bwMode="auto">
          <a:xfrm>
            <a:off x="341360" y="765909"/>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Aft>
                <a:spcPts val="0"/>
              </a:spcAft>
              <a:buClrTx/>
              <a:buSzTx/>
              <a:buFont typeface="Arial" panose="020B0604020202020204" pitchFamily="34" charset="0"/>
              <a:buNone/>
              <a:tabLst/>
              <a:defRPr/>
            </a:pPr>
            <a:r>
              <a:rPr kumimoji="0" lang="ja-JP" altLang="en-US" sz="1400" b="1" i="0" u="none" strike="noStrike" kern="0" cap="none" spc="0" normalizeH="0" baseline="0" noProof="0" dirty="0">
                <a:ln>
                  <a:noFill/>
                </a:ln>
                <a:solidFill>
                  <a:prstClr val="black"/>
                </a:solidFill>
                <a:effectLst/>
                <a:uLnTx/>
                <a:uFillTx/>
                <a:latin typeface="+mn-ea"/>
                <a:cs typeface="+mn-cs"/>
              </a:rPr>
              <a:t>事業総額・補助対象経費及び補助申請額を説明してください。</a:t>
            </a:r>
            <a:endParaRPr kumimoji="0" lang="en-US" altLang="ja-JP" sz="1400" b="1" i="0" u="none" strike="noStrike" kern="0" cap="none" spc="0" normalizeH="0" baseline="0" noProof="0" dirty="0">
              <a:ln>
                <a:noFill/>
              </a:ln>
              <a:solidFill>
                <a:prstClr val="black"/>
              </a:solidFill>
              <a:effectLst/>
              <a:uLnTx/>
              <a:uFillTx/>
              <a:latin typeface="+mn-ea"/>
              <a:cs typeface="+mn-cs"/>
            </a:endParaRPr>
          </a:p>
        </p:txBody>
      </p:sp>
      <p:graphicFrame>
        <p:nvGraphicFramePr>
          <p:cNvPr id="6" name="表 5">
            <a:extLst>
              <a:ext uri="{FF2B5EF4-FFF2-40B4-BE49-F238E27FC236}">
                <a16:creationId xmlns:a16="http://schemas.microsoft.com/office/drawing/2014/main" id="{916F27B6-9126-CAF3-C9B9-3DEFFF79F819}"/>
              </a:ext>
            </a:extLst>
          </p:cNvPr>
          <p:cNvGraphicFramePr>
            <a:graphicFrameLocks noGrp="1"/>
          </p:cNvGraphicFramePr>
          <p:nvPr>
            <p:extLst>
              <p:ext uri="{D42A27DB-BD31-4B8C-83A1-F6EECF244321}">
                <p14:modId xmlns:p14="http://schemas.microsoft.com/office/powerpoint/2010/main" val="211366027"/>
              </p:ext>
            </p:extLst>
          </p:nvPr>
        </p:nvGraphicFramePr>
        <p:xfrm>
          <a:off x="341360" y="1269909"/>
          <a:ext cx="8208000" cy="100800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1074372"/>
                    </a:ext>
                  </a:extLst>
                </a:gridCol>
                <a:gridCol w="5760000">
                  <a:extLst>
                    <a:ext uri="{9D8B030D-6E8A-4147-A177-3AD203B41FA5}">
                      <a16:colId xmlns:a16="http://schemas.microsoft.com/office/drawing/2014/main" val="929386503"/>
                    </a:ext>
                  </a:extLst>
                </a:gridCol>
              </a:tblGrid>
              <a:tr h="504000">
                <a:tc>
                  <a:txBody>
                    <a:bodyPr/>
                    <a:lstStyle/>
                    <a:p>
                      <a:pP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事業総額（概算）</a:t>
                      </a:r>
                      <a:endParaRPr kumimoji="1" lang="en-US" altLang="ja-JP"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1200" b="1" i="0" u="none" strike="noStrike" kern="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○○，○○○千円（税抜）</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50340166"/>
                  </a:ext>
                </a:extLst>
              </a:tr>
              <a:tr h="5040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dirty="0">
                          <a:solidFill>
                            <a:schemeClr val="bg1"/>
                          </a:solidFill>
                          <a:latin typeface="Yu Gothic UI" panose="020B0500000000000000" pitchFamily="50" charset="-128"/>
                          <a:ea typeface="Yu Gothic UI" panose="020B0500000000000000" pitchFamily="50" charset="-128"/>
                        </a:rPr>
                        <a:t>補助申請額（概算）</a:t>
                      </a:r>
                      <a:endParaRPr kumimoji="1" lang="en-US" altLang="ja-JP"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1200" b="1" i="0" u="none" strike="noStrike" kern="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○○，○○○千円（税抜）</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782000960"/>
                  </a:ext>
                </a:extLst>
              </a:tr>
            </a:tbl>
          </a:graphicData>
        </a:graphic>
      </p:graphicFrame>
      <p:sp>
        <p:nvSpPr>
          <p:cNvPr id="4" name="正方形/長方形 3">
            <a:extLst>
              <a:ext uri="{FF2B5EF4-FFF2-40B4-BE49-F238E27FC236}">
                <a16:creationId xmlns:a16="http://schemas.microsoft.com/office/drawing/2014/main" id="{419061E2-1CE5-E059-D61F-8B1480E3B8CD}"/>
              </a:ext>
            </a:extLst>
          </p:cNvPr>
          <p:cNvSpPr/>
          <p:nvPr/>
        </p:nvSpPr>
        <p:spPr>
          <a:xfrm>
            <a:off x="341360" y="2925909"/>
            <a:ext cx="5760000" cy="1224000"/>
          </a:xfrm>
          <a:prstGeom prst="rect">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spcBef>
                <a:spcPts val="600"/>
              </a:spcBef>
            </a:pPr>
            <a:r>
              <a:rPr kumimoji="1" lang="ja-JP" altLang="en-US" sz="1200" dirty="0">
                <a:solidFill>
                  <a:schemeClr val="tx1"/>
                </a:solidFill>
                <a:latin typeface="Yu Gothic UI" panose="020B0500000000000000" pitchFamily="50" charset="-128"/>
                <a:ea typeface="Yu Gothic UI" panose="020B0500000000000000" pitchFamily="50" charset="-128"/>
              </a:rPr>
              <a:t>様式</a:t>
            </a:r>
            <a:r>
              <a:rPr kumimoji="1" lang="en-US" altLang="ja-JP" sz="1200" dirty="0">
                <a:solidFill>
                  <a:schemeClr val="tx1"/>
                </a:solidFill>
                <a:latin typeface="Yu Gothic UI" panose="020B0500000000000000" pitchFamily="50" charset="-128"/>
                <a:ea typeface="Yu Gothic UI" panose="020B0500000000000000" pitchFamily="50" charset="-128"/>
              </a:rPr>
              <a:t>3</a:t>
            </a:r>
            <a:r>
              <a:rPr kumimoji="1" lang="ja-JP" altLang="en-US" sz="1200" dirty="0">
                <a:solidFill>
                  <a:schemeClr val="tx1"/>
                </a:solidFill>
                <a:latin typeface="Yu Gothic UI" panose="020B0500000000000000" pitchFamily="50" charset="-128"/>
                <a:ea typeface="Yu Gothic UI" panose="020B0500000000000000" pitchFamily="50" charset="-128"/>
              </a:rPr>
              <a:t>「計画提案書」</a:t>
            </a:r>
            <a:r>
              <a:rPr lang="ja-JP" altLang="en-US" sz="1200" dirty="0">
                <a:solidFill>
                  <a:schemeClr val="tx1"/>
                </a:solidFill>
                <a:latin typeface="Yu Gothic UI" panose="020B0500000000000000" pitchFamily="50" charset="-128"/>
                <a:ea typeface="Yu Gothic UI" panose="020B0500000000000000" pitchFamily="50" charset="-128"/>
              </a:rPr>
              <a:t>で算出した、それぞれの項目の合計額を記載してください</a:t>
            </a:r>
            <a:endParaRPr lang="en-US" altLang="ja-JP" sz="1200" dirty="0">
              <a:solidFill>
                <a:schemeClr val="tx1"/>
              </a:solidFill>
              <a:latin typeface="Yu Gothic UI" panose="020B0500000000000000" pitchFamily="50" charset="-128"/>
              <a:ea typeface="Yu Gothic UI" panose="020B0500000000000000" pitchFamily="50" charset="-128"/>
            </a:endParaRPr>
          </a:p>
          <a:p>
            <a:pPr>
              <a:spcBef>
                <a:spcPts val="600"/>
              </a:spcBef>
            </a:pPr>
            <a:r>
              <a:rPr lang="en-US" altLang="ja-JP" sz="1200" dirty="0">
                <a:solidFill>
                  <a:schemeClr val="tx1"/>
                </a:solidFill>
                <a:latin typeface="Yu Gothic UI" panose="020B0500000000000000" pitchFamily="50" charset="-128"/>
                <a:ea typeface="Yu Gothic UI" panose="020B0500000000000000" pitchFamily="50" charset="-128"/>
              </a:rPr>
              <a:t>※</a:t>
            </a:r>
            <a:r>
              <a:rPr lang="ja-JP" altLang="en-US" sz="1200" dirty="0">
                <a:solidFill>
                  <a:schemeClr val="tx1"/>
                </a:solidFill>
                <a:latin typeface="Yu Gothic UI" panose="020B0500000000000000" pitchFamily="50" charset="-128"/>
                <a:ea typeface="Yu Gothic UI" panose="020B0500000000000000" pitchFamily="50" charset="-128"/>
              </a:rPr>
              <a:t>本計画提案書に入力した事業費や補助申請額は、計画提案書を提出する時点の概算です。選定され、別途補助金の申請をする際には、事業者の見積等を含めた、より詳細な事業費の内訳を提出していただきます</a:t>
            </a:r>
            <a:endParaRPr lang="en-US" altLang="ja-JP" sz="1200"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33812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3</a:t>
            </a:fld>
            <a:endParaRPr lang="ja-JP" altLang="en-US"/>
          </a:p>
        </p:txBody>
      </p:sp>
      <p:sp>
        <p:nvSpPr>
          <p:cNvPr id="7" name="タイトル 6">
            <a:extLst>
              <a:ext uri="{FF2B5EF4-FFF2-40B4-BE49-F238E27FC236}">
                <a16:creationId xmlns:a16="http://schemas.microsoft.com/office/drawing/2014/main" id="{993305CA-8F25-6982-03BC-99761BF37F41}"/>
              </a:ext>
            </a:extLst>
          </p:cNvPr>
          <p:cNvSpPr>
            <a:spLocks noGrp="1"/>
          </p:cNvSpPr>
          <p:nvPr>
            <p:ph type="title"/>
          </p:nvPr>
        </p:nvSpPr>
        <p:spPr>
          <a:xfrm>
            <a:off x="1702424" y="1"/>
            <a:ext cx="9651379" cy="717985"/>
          </a:xfrm>
        </p:spPr>
        <p:txBody>
          <a:bodyPr/>
          <a:lstStyle/>
          <a:p>
            <a:r>
              <a:rPr lang="ja-JP" altLang="en-US" dirty="0"/>
              <a:t>目次</a:t>
            </a:r>
          </a:p>
        </p:txBody>
      </p:sp>
      <p:graphicFrame>
        <p:nvGraphicFramePr>
          <p:cNvPr id="8" name="表 7">
            <a:extLst>
              <a:ext uri="{FF2B5EF4-FFF2-40B4-BE49-F238E27FC236}">
                <a16:creationId xmlns:a16="http://schemas.microsoft.com/office/drawing/2014/main" id="{E2AC7006-D509-DE18-F1C5-919B58060064}"/>
              </a:ext>
            </a:extLst>
          </p:cNvPr>
          <p:cNvGraphicFramePr>
            <a:graphicFrameLocks noGrp="1"/>
          </p:cNvGraphicFramePr>
          <p:nvPr>
            <p:extLst>
              <p:ext uri="{D42A27DB-BD31-4B8C-83A1-F6EECF244321}">
                <p14:modId xmlns:p14="http://schemas.microsoft.com/office/powerpoint/2010/main" val="416509436"/>
              </p:ext>
            </p:extLst>
          </p:nvPr>
        </p:nvGraphicFramePr>
        <p:xfrm>
          <a:off x="288000" y="909909"/>
          <a:ext cx="6912000" cy="3024000"/>
        </p:xfrm>
        <a:graphic>
          <a:graphicData uri="http://schemas.openxmlformats.org/drawingml/2006/table">
            <a:tbl>
              <a:tblPr firstRow="1" bandRow="1">
                <a:tableStyleId>{5C22544A-7EE6-4342-B048-85BDC9FD1C3A}</a:tableStyleId>
              </a:tblPr>
              <a:tblGrid>
                <a:gridCol w="5760000">
                  <a:extLst>
                    <a:ext uri="{9D8B030D-6E8A-4147-A177-3AD203B41FA5}">
                      <a16:colId xmlns:a16="http://schemas.microsoft.com/office/drawing/2014/main" val="3600408452"/>
                    </a:ext>
                  </a:extLst>
                </a:gridCol>
                <a:gridCol w="1152000">
                  <a:extLst>
                    <a:ext uri="{9D8B030D-6E8A-4147-A177-3AD203B41FA5}">
                      <a16:colId xmlns:a16="http://schemas.microsoft.com/office/drawing/2014/main" val="4027289425"/>
                    </a:ext>
                  </a:extLst>
                </a:gridCol>
              </a:tblGrid>
              <a:tr h="432000">
                <a:tc>
                  <a:txBody>
                    <a:bodyPr/>
                    <a:lstStyle/>
                    <a:p>
                      <a:r>
                        <a:rPr kumimoji="1" lang="en-US" altLang="ja-JP" b="0" dirty="0">
                          <a:solidFill>
                            <a:schemeClr val="tx1"/>
                          </a:solidFill>
                          <a:latin typeface="+mn-ea"/>
                          <a:ea typeface="+mn-ea"/>
                        </a:rPr>
                        <a:t>1</a:t>
                      </a:r>
                      <a:r>
                        <a:rPr kumimoji="1" lang="ja-JP" altLang="en-US" b="0" dirty="0">
                          <a:solidFill>
                            <a:schemeClr val="tx1"/>
                          </a:solidFill>
                          <a:latin typeface="+mn-ea"/>
                          <a:ea typeface="+mn-ea"/>
                        </a:rPr>
                        <a:t>．計画提案概要</a:t>
                      </a: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mn-ea"/>
                          <a:ea typeface="+mn-ea"/>
                        </a:rPr>
                        <a:t>p.4</a:t>
                      </a:r>
                      <a:endParaRPr kumimoji="1" lang="ja-JP" altLang="en-US" b="0" dirty="0">
                        <a:solidFill>
                          <a:schemeClr val="tx1"/>
                        </a:solidFill>
                        <a:latin typeface="+mn-ea"/>
                        <a:ea typeface="+mn-ea"/>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840312"/>
                  </a:ext>
                </a:extLst>
              </a:tr>
              <a:tr h="432000">
                <a:tc>
                  <a:txBody>
                    <a:bodyPr/>
                    <a:lstStyle/>
                    <a:p>
                      <a:r>
                        <a:rPr kumimoji="1" lang="en-US" altLang="ja-JP" b="0" dirty="0">
                          <a:solidFill>
                            <a:schemeClr val="tx1"/>
                          </a:solidFill>
                          <a:latin typeface="+mn-ea"/>
                          <a:ea typeface="+mn-ea"/>
                        </a:rPr>
                        <a:t>2</a:t>
                      </a:r>
                      <a:r>
                        <a:rPr kumimoji="1" lang="ja-JP" altLang="en-US" b="0" dirty="0">
                          <a:solidFill>
                            <a:schemeClr val="tx1"/>
                          </a:solidFill>
                          <a:latin typeface="+mn-ea"/>
                          <a:ea typeface="+mn-ea"/>
                        </a:rPr>
                        <a:t>．取組の全体像</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a:solidFill>
                            <a:schemeClr val="tx1"/>
                          </a:solidFill>
                          <a:latin typeface="+mn-ea"/>
                          <a:ea typeface="+mn-ea"/>
                        </a:rPr>
                        <a:t>p.7</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087320"/>
                  </a:ext>
                </a:extLst>
              </a:tr>
              <a:tr h="432000">
                <a:tc>
                  <a:txBody>
                    <a:bodyPr/>
                    <a:lstStyle/>
                    <a:p>
                      <a:r>
                        <a:rPr kumimoji="1" lang="en-US" altLang="ja-JP" b="0" dirty="0">
                          <a:solidFill>
                            <a:schemeClr val="tx1"/>
                          </a:solidFill>
                          <a:latin typeface="+mn-ea"/>
                          <a:ea typeface="+mn-ea"/>
                        </a:rPr>
                        <a:t>3</a:t>
                      </a:r>
                      <a:r>
                        <a:rPr kumimoji="1" lang="ja-JP" altLang="en-US" b="0" dirty="0">
                          <a:solidFill>
                            <a:schemeClr val="tx1"/>
                          </a:solidFill>
                          <a:latin typeface="+mn-ea"/>
                          <a:ea typeface="+mn-ea"/>
                        </a:rPr>
                        <a:t>．取組の詳細</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a:solidFill>
                            <a:schemeClr val="tx1"/>
                          </a:solidFill>
                          <a:latin typeface="+mn-ea"/>
                          <a:ea typeface="+mn-ea"/>
                        </a:rPr>
                        <a:t>p.8</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5171072"/>
                  </a:ext>
                </a:extLst>
              </a:tr>
              <a:tr h="432000">
                <a:tc>
                  <a:txBody>
                    <a:bodyPr/>
                    <a:lstStyle/>
                    <a:p>
                      <a:r>
                        <a:rPr kumimoji="1" lang="en-US" altLang="ja-JP" b="0" dirty="0">
                          <a:solidFill>
                            <a:schemeClr val="tx1"/>
                          </a:solidFill>
                          <a:latin typeface="+mn-ea"/>
                          <a:ea typeface="+mn-ea"/>
                        </a:rPr>
                        <a:t>4</a:t>
                      </a:r>
                      <a:r>
                        <a:rPr kumimoji="1" lang="ja-JP" altLang="en-US" b="0" dirty="0">
                          <a:solidFill>
                            <a:schemeClr val="tx1"/>
                          </a:solidFill>
                          <a:latin typeface="+mn-ea"/>
                          <a:ea typeface="+mn-ea"/>
                        </a:rPr>
                        <a:t>．ゼロエミ地区における</a:t>
                      </a:r>
                      <a:r>
                        <a:rPr kumimoji="1" lang="en-US" altLang="ja-JP" b="0" dirty="0">
                          <a:solidFill>
                            <a:schemeClr val="tx1"/>
                          </a:solidFill>
                          <a:latin typeface="+mn-ea"/>
                          <a:ea typeface="+mn-ea"/>
                        </a:rPr>
                        <a:t>GHG</a:t>
                      </a:r>
                      <a:r>
                        <a:rPr kumimoji="1" lang="ja-JP" altLang="en-US" b="0" dirty="0">
                          <a:solidFill>
                            <a:schemeClr val="tx1"/>
                          </a:solidFill>
                          <a:latin typeface="+mn-ea"/>
                          <a:ea typeface="+mn-ea"/>
                        </a:rPr>
                        <a:t>排出状況</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i="0" u="none" strike="noStrike" kern="1200" cap="none" spc="0" normalizeH="0" baseline="0" noProof="0" dirty="0">
                          <a:ln>
                            <a:noFill/>
                          </a:ln>
                          <a:solidFill>
                            <a:schemeClr val="tx1"/>
                          </a:solidFill>
                          <a:effectLst/>
                          <a:uLnTx/>
                          <a:uFillTx/>
                          <a:latin typeface="+mn-ea"/>
                          <a:ea typeface="+mn-ea"/>
                          <a:cs typeface="+mn-cs"/>
                        </a:rPr>
                        <a:t>p.10</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209659"/>
                  </a:ext>
                </a:extLst>
              </a:tr>
              <a:tr h="432000">
                <a:tc>
                  <a:txBody>
                    <a:bodyPr/>
                    <a:lstStyle/>
                    <a:p>
                      <a:r>
                        <a:rPr kumimoji="1" lang="en-US" altLang="ja-JP" b="0" dirty="0">
                          <a:solidFill>
                            <a:schemeClr val="tx1"/>
                          </a:solidFill>
                          <a:latin typeface="+mn-ea"/>
                          <a:ea typeface="+mn-ea"/>
                        </a:rPr>
                        <a:t>5</a:t>
                      </a:r>
                      <a:r>
                        <a:rPr kumimoji="1" lang="ja-JP" altLang="en-US" b="0" dirty="0">
                          <a:solidFill>
                            <a:schemeClr val="tx1"/>
                          </a:solidFill>
                          <a:latin typeface="+mn-ea"/>
                          <a:ea typeface="+mn-ea"/>
                        </a:rPr>
                        <a:t>．</a:t>
                      </a:r>
                      <a:r>
                        <a:rPr kumimoji="1" lang="en-US" altLang="ja-JP" b="0" dirty="0">
                          <a:solidFill>
                            <a:schemeClr val="tx1"/>
                          </a:solidFill>
                          <a:latin typeface="+mn-ea"/>
                          <a:ea typeface="+mn-ea"/>
                        </a:rPr>
                        <a:t>GHG</a:t>
                      </a:r>
                      <a:r>
                        <a:rPr kumimoji="1" lang="ja-JP" altLang="en-US" b="0" dirty="0">
                          <a:solidFill>
                            <a:schemeClr val="tx1"/>
                          </a:solidFill>
                          <a:latin typeface="+mn-ea"/>
                          <a:ea typeface="+mn-ea"/>
                        </a:rPr>
                        <a:t>削減の取組</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i="0" u="none" strike="noStrike" kern="1200" cap="none" spc="0" normalizeH="0" baseline="0" noProof="0" dirty="0">
                          <a:ln>
                            <a:noFill/>
                          </a:ln>
                          <a:solidFill>
                            <a:schemeClr val="tx1"/>
                          </a:solidFill>
                          <a:effectLst/>
                          <a:uLnTx/>
                          <a:uFillTx/>
                          <a:latin typeface="+mn-ea"/>
                          <a:ea typeface="+mn-ea"/>
                          <a:cs typeface="+mn-cs"/>
                        </a:rPr>
                        <a:t>p.12</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4980080"/>
                  </a:ext>
                </a:extLst>
              </a:tr>
              <a:tr h="432000">
                <a:tc>
                  <a:txBody>
                    <a:bodyPr/>
                    <a:lstStyle/>
                    <a:p>
                      <a:r>
                        <a:rPr kumimoji="1" lang="en-US" altLang="ja-JP" b="0" dirty="0">
                          <a:solidFill>
                            <a:schemeClr val="tx1"/>
                          </a:solidFill>
                          <a:latin typeface="+mn-ea"/>
                          <a:ea typeface="+mn-ea"/>
                        </a:rPr>
                        <a:t>6</a:t>
                      </a:r>
                      <a:r>
                        <a:rPr kumimoji="1" lang="ja-JP" altLang="en-US" b="0" dirty="0">
                          <a:solidFill>
                            <a:schemeClr val="tx1"/>
                          </a:solidFill>
                          <a:latin typeface="+mn-ea"/>
                          <a:ea typeface="+mn-ea"/>
                        </a:rPr>
                        <a:t>．スケジュール・実施体制等</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i="0" u="none" strike="noStrike" kern="1200" cap="none" spc="0" normalizeH="0" baseline="0" noProof="0" dirty="0">
                          <a:ln>
                            <a:noFill/>
                          </a:ln>
                          <a:solidFill>
                            <a:schemeClr val="tx1"/>
                          </a:solidFill>
                          <a:effectLst/>
                          <a:uLnTx/>
                          <a:uFillTx/>
                          <a:latin typeface="+mn-ea"/>
                          <a:ea typeface="+mn-ea"/>
                          <a:cs typeface="+mn-cs"/>
                        </a:rPr>
                        <a:t>p.17</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100383"/>
                  </a:ext>
                </a:extLst>
              </a:tr>
              <a:tr h="432000">
                <a:tc>
                  <a:txBody>
                    <a:bodyPr/>
                    <a:lstStyle/>
                    <a:p>
                      <a:r>
                        <a:rPr lang="en-US" altLang="ja-JP" sz="1800" dirty="0">
                          <a:solidFill>
                            <a:schemeClr val="tx1"/>
                          </a:solidFill>
                          <a:latin typeface="+mn-ea"/>
                          <a:ea typeface="+mn-ea"/>
                        </a:rPr>
                        <a:t>7</a:t>
                      </a:r>
                      <a:r>
                        <a:rPr lang="ja-JP" altLang="en-US" sz="1800" dirty="0">
                          <a:solidFill>
                            <a:schemeClr val="tx1"/>
                          </a:solidFill>
                          <a:latin typeface="+mn-ea"/>
                          <a:ea typeface="+mn-ea"/>
                        </a:rPr>
                        <a:t>．事業費・補助申請額見積</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i="0" u="none" strike="noStrike" kern="1200" cap="none" spc="0" normalizeH="0" baseline="0" noProof="0" dirty="0">
                          <a:ln>
                            <a:noFill/>
                          </a:ln>
                          <a:solidFill>
                            <a:schemeClr val="tx1"/>
                          </a:solidFill>
                          <a:effectLst/>
                          <a:uLnTx/>
                          <a:uFillTx/>
                          <a:latin typeface="+mn-ea"/>
                          <a:ea typeface="+mn-ea"/>
                          <a:cs typeface="+mn-cs"/>
                        </a:rPr>
                        <a:t>p.20</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4159010"/>
                  </a:ext>
                </a:extLst>
              </a:tr>
            </a:tbl>
          </a:graphicData>
        </a:graphic>
      </p:graphicFrame>
      <p:sp>
        <p:nvSpPr>
          <p:cNvPr id="2" name="AutoShape 10">
            <a:extLst>
              <a:ext uri="{FF2B5EF4-FFF2-40B4-BE49-F238E27FC236}">
                <a16:creationId xmlns:a16="http://schemas.microsoft.com/office/drawing/2014/main" id="{C7E6EBAF-49E9-1231-44AF-D2A23C53DE34}"/>
              </a:ext>
            </a:extLst>
          </p:cNvPr>
          <p:cNvSpPr>
            <a:spLocks noChangeArrowheads="1"/>
          </p:cNvSpPr>
          <p:nvPr/>
        </p:nvSpPr>
        <p:spPr bwMode="auto">
          <a:xfrm>
            <a:off x="7248000" y="1219971"/>
            <a:ext cx="2880000" cy="1080000"/>
          </a:xfrm>
          <a:prstGeom prst="wedgeRectCallout">
            <a:avLst>
              <a:gd name="adj1" fmla="val -70977"/>
              <a:gd name="adj2" fmla="val -11180"/>
            </a:avLst>
          </a:prstGeom>
          <a:solidFill>
            <a:schemeClr val="accent1">
              <a:lumMod val="20000"/>
              <a:lumOff val="80000"/>
            </a:schemeClr>
          </a:solidFill>
          <a:ln w="19050">
            <a:solidFill>
              <a:schemeClr val="tx1"/>
            </a:solidFill>
            <a:round/>
            <a:headEnd/>
            <a:tailEnd/>
          </a:ln>
          <a:effectLst/>
        </p:spPr>
        <p:txBody>
          <a:bodyPr lIns="36000" tIns="36000" rIns="36000" bIns="36000" anchor="ctr"/>
          <a:lstStyle/>
          <a:p>
            <a:pPr marR="0" lvl="0" algn="l" defTabSz="457200" rtl="0" eaLnBrk="1" fontAlgn="auto" latinLnBrk="0" hangingPunct="1">
              <a:lnSpc>
                <a:spcPct val="100000"/>
              </a:lnSpc>
              <a:spcBef>
                <a:spcPts val="600"/>
              </a:spcBef>
              <a:spcAft>
                <a:spcPts val="0"/>
              </a:spcAft>
              <a:buClrTx/>
              <a:buSzTx/>
              <a:tabLst/>
              <a:defRPr/>
            </a:pPr>
            <a:r>
              <a:rPr lang="ja-JP" altLang="en-US" sz="1200" dirty="0">
                <a:latin typeface="+mn-ea"/>
              </a:rPr>
              <a:t>スライドを追加した場合は、適宜ページ数を修正してください</a:t>
            </a:r>
            <a:endParaRPr kumimoji="1" lang="ja-JP" altLang="en-US" sz="1200" dirty="0">
              <a:latin typeface="+mn-ea"/>
            </a:endParaRPr>
          </a:p>
        </p:txBody>
      </p:sp>
    </p:spTree>
    <p:extLst>
      <p:ext uri="{BB962C8B-B14F-4D97-AF65-F5344CB8AC3E}">
        <p14:creationId xmlns:p14="http://schemas.microsoft.com/office/powerpoint/2010/main" val="394218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50F6166-576B-3C58-7AFC-5322C3B660B8}"/>
              </a:ext>
            </a:extLst>
          </p:cNvPr>
          <p:cNvGraphicFramePr>
            <a:graphicFrameLocks noChangeAspect="1"/>
          </p:cNvGraphicFramePr>
          <p:nvPr>
            <p:custDataLst>
              <p:tags r:id="rId1"/>
            </p:custDataLst>
            <p:extLst>
              <p:ext uri="{D42A27DB-BD31-4B8C-83A1-F6EECF244321}">
                <p14:modId xmlns:p14="http://schemas.microsoft.com/office/powerpoint/2010/main" val="4266110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3" name="think-cell data - do not delete" hidden="1">
                        <a:extLst>
                          <a:ext uri="{FF2B5EF4-FFF2-40B4-BE49-F238E27FC236}">
                            <a16:creationId xmlns:a16="http://schemas.microsoft.com/office/drawing/2014/main" id="{F50F6166-576B-3C58-7AFC-5322C3B660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4</a:t>
            </a:fld>
            <a:endParaRPr lang="ja-JP" altLang="en-US"/>
          </a:p>
        </p:txBody>
      </p:sp>
      <p:sp>
        <p:nvSpPr>
          <p:cNvPr id="2" name="タイトル 3">
            <a:extLst>
              <a:ext uri="{FF2B5EF4-FFF2-40B4-BE49-F238E27FC236}">
                <a16:creationId xmlns:a16="http://schemas.microsoft.com/office/drawing/2014/main" id="{4012C367-D121-DE88-CF32-2265713B7BC5}"/>
              </a:ext>
            </a:extLst>
          </p:cNvPr>
          <p:cNvSpPr txBox="1">
            <a:spLocks/>
          </p:cNvSpPr>
          <p:nvPr/>
        </p:nvSpPr>
        <p:spPr>
          <a:xfrm>
            <a:off x="1236000" y="2925908"/>
            <a:ext cx="9720000" cy="1008000"/>
          </a:xfrm>
          <a:prstGeom prst="rect">
            <a:avLst/>
          </a:prstGeom>
        </p:spPr>
        <p:txBody>
          <a:bodyPr vert="horz" lIns="36000" tIns="0" rIns="36000" bIns="0" rtlCol="0" anchor="ctr">
            <a:noAutofit/>
          </a:bodyPr>
          <a:lstStyle>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1</a:t>
            </a:r>
            <a:r>
              <a:rPr lang="ja-JP" altLang="en-US" dirty="0"/>
              <a:t>．計画提案概要</a:t>
            </a:r>
          </a:p>
        </p:txBody>
      </p:sp>
    </p:spTree>
    <p:extLst>
      <p:ext uri="{BB962C8B-B14F-4D97-AF65-F5344CB8AC3E}">
        <p14:creationId xmlns:p14="http://schemas.microsoft.com/office/powerpoint/2010/main" val="302144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72">
            <a:extLst>
              <a:ext uri="{FF2B5EF4-FFF2-40B4-BE49-F238E27FC236}">
                <a16:creationId xmlns:a16="http://schemas.microsoft.com/office/drawing/2014/main" id="{657A8374-3775-A224-2858-E0A6B0980248}"/>
              </a:ext>
            </a:extLst>
          </p:cNvPr>
          <p:cNvGraphicFramePr>
            <a:graphicFrameLocks noGrp="1"/>
          </p:cNvGraphicFramePr>
          <p:nvPr>
            <p:extLst>
              <p:ext uri="{D42A27DB-BD31-4B8C-83A1-F6EECF244321}">
                <p14:modId xmlns:p14="http://schemas.microsoft.com/office/powerpoint/2010/main" val="2639154627"/>
              </p:ext>
            </p:extLst>
          </p:nvPr>
        </p:nvGraphicFramePr>
        <p:xfrm>
          <a:off x="4799360" y="1269909"/>
          <a:ext cx="7056000" cy="5184000"/>
        </p:xfrm>
        <a:graphic>
          <a:graphicData uri="http://schemas.openxmlformats.org/drawingml/2006/table">
            <a:tbl>
              <a:tblPr/>
              <a:tblGrid>
                <a:gridCol w="1368000">
                  <a:extLst>
                    <a:ext uri="{9D8B030D-6E8A-4147-A177-3AD203B41FA5}">
                      <a16:colId xmlns:a16="http://schemas.microsoft.com/office/drawing/2014/main" val="20002"/>
                    </a:ext>
                  </a:extLst>
                </a:gridCol>
                <a:gridCol w="5688000">
                  <a:extLst>
                    <a:ext uri="{9D8B030D-6E8A-4147-A177-3AD203B41FA5}">
                      <a16:colId xmlns:a16="http://schemas.microsoft.com/office/drawing/2014/main" val="1880155529"/>
                    </a:ext>
                  </a:extLst>
                </a:gridCol>
              </a:tblGrid>
              <a:tr h="576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参考とする</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取組例</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45735599"/>
                  </a:ext>
                </a:extLst>
              </a:tr>
              <a:tr h="136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ゼロエミ地区</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対象エリアの</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特徴と選定理由</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3172486"/>
                  </a:ext>
                </a:extLst>
              </a:tr>
              <a:tr h="3240000">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取組の概要</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タイトル 1">
            <a:extLst>
              <a:ext uri="{FF2B5EF4-FFF2-40B4-BE49-F238E27FC236}">
                <a16:creationId xmlns:a16="http://schemas.microsoft.com/office/drawing/2014/main" id="{5B2E14AB-A577-45ED-8247-39259D1CEBC4}"/>
              </a:ext>
            </a:extLst>
          </p:cNvPr>
          <p:cNvSpPr>
            <a:spLocks noGrp="1"/>
          </p:cNvSpPr>
          <p:nvPr>
            <p:ph type="title"/>
          </p:nvPr>
        </p:nvSpPr>
        <p:spPr/>
        <p:txBody>
          <a:bodyPr vert="horz" lIns="91440" tIns="45720" rIns="91440" bIns="45720" rtlCol="0" anchor="ctr">
            <a:noAutofit/>
          </a:bodyPr>
          <a:lstStyle/>
          <a:p>
            <a:r>
              <a:rPr lang="en-US" altLang="ja-JP" sz="2000" dirty="0"/>
              <a:t>【</a:t>
            </a:r>
            <a:r>
              <a:rPr lang="ja-JP" altLang="en-US" sz="2000" dirty="0"/>
              <a:t>計画提案概要</a:t>
            </a:r>
            <a:r>
              <a:rPr lang="en-US" altLang="ja-JP" sz="2000" dirty="0"/>
              <a:t>】 </a:t>
            </a:r>
            <a:endParaRPr lang="ja-JP" altLang="en-US" sz="2000" dirty="0"/>
          </a:p>
        </p:txBody>
      </p:sp>
      <p:sp>
        <p:nvSpPr>
          <p:cNvPr id="3" name="正方形/長方形 2">
            <a:extLst>
              <a:ext uri="{FF2B5EF4-FFF2-40B4-BE49-F238E27FC236}">
                <a16:creationId xmlns:a16="http://schemas.microsoft.com/office/drawing/2014/main" id="{AA00ECF1-8FFA-CD7D-37FA-6B9CDAC4E431}"/>
              </a:ext>
            </a:extLst>
          </p:cNvPr>
          <p:cNvSpPr/>
          <p:nvPr/>
        </p:nvSpPr>
        <p:spPr>
          <a:xfrm>
            <a:off x="335360" y="1269909"/>
            <a:ext cx="4320000" cy="288000"/>
          </a:xfrm>
          <a:prstGeom prst="rect">
            <a:avLst/>
          </a:prstGeom>
          <a:solidFill>
            <a:schemeClr val="tx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600"/>
              </a:spcBef>
            </a:pPr>
            <a:r>
              <a:rPr kumimoji="1" lang="ja-JP" altLang="en-US" sz="1200" dirty="0">
                <a:solidFill>
                  <a:schemeClr val="bg1"/>
                </a:solidFill>
                <a:latin typeface="Yu Gothic UI" panose="020B0500000000000000" pitchFamily="50" charset="-128"/>
                <a:ea typeface="Yu Gothic UI" panose="020B0500000000000000" pitchFamily="50" charset="-128"/>
              </a:rPr>
              <a:t>ゼロエミ地区対象エリア</a:t>
            </a:r>
          </a:p>
        </p:txBody>
      </p:sp>
      <p:sp>
        <p:nvSpPr>
          <p:cNvPr id="5" name="AutoShape 10">
            <a:extLst>
              <a:ext uri="{FF2B5EF4-FFF2-40B4-BE49-F238E27FC236}">
                <a16:creationId xmlns:a16="http://schemas.microsoft.com/office/drawing/2014/main" id="{E52929C4-0768-6DE5-03F4-0E9D26882FF4}"/>
              </a:ext>
            </a:extLst>
          </p:cNvPr>
          <p:cNvSpPr>
            <a:spLocks noChangeArrowheads="1"/>
          </p:cNvSpPr>
          <p:nvPr/>
        </p:nvSpPr>
        <p:spPr bwMode="auto">
          <a:xfrm>
            <a:off x="6311360" y="1917909"/>
            <a:ext cx="5400000" cy="1224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defTabSz="457200">
              <a:spcBef>
                <a:spcPts val="600"/>
              </a:spcBef>
              <a:defRPr/>
            </a:pPr>
            <a:r>
              <a:rPr kumimoji="1" lang="ja-JP" altLang="en-US" sz="1200" dirty="0">
                <a:latin typeface="Yu Gothic UI" panose="020B0500000000000000" pitchFamily="50" charset="-128"/>
                <a:ea typeface="Yu Gothic UI" panose="020B0500000000000000" pitchFamily="50" charset="-128"/>
              </a:rPr>
              <a:t>対象エリアの特徴（立地する施設、住民の年齢層、都市計画上の位置づけ、地域課題 等）、それを踏まえたエリアの設定</a:t>
            </a:r>
            <a:r>
              <a:rPr lang="ja-JP" altLang="en-US" sz="1200" dirty="0">
                <a:latin typeface="Yu Gothic UI" panose="020B0500000000000000" pitchFamily="50" charset="-128"/>
                <a:ea typeface="Yu Gothic UI" panose="020B0500000000000000" pitchFamily="50" charset="-128"/>
              </a:rPr>
              <a:t>理由を記載してください</a:t>
            </a:r>
            <a:endParaRPr lang="en-US" altLang="ja-JP" sz="1200" dirty="0">
              <a:latin typeface="Yu Gothic UI" panose="020B0500000000000000" pitchFamily="50" charset="-128"/>
              <a:ea typeface="Yu Gothic UI" panose="020B0500000000000000" pitchFamily="50" charset="-128"/>
            </a:endParaRPr>
          </a:p>
        </p:txBody>
      </p:sp>
      <p:sp>
        <p:nvSpPr>
          <p:cNvPr id="16" name="スライド番号プレースホルダー 15">
            <a:extLst>
              <a:ext uri="{FF2B5EF4-FFF2-40B4-BE49-F238E27FC236}">
                <a16:creationId xmlns:a16="http://schemas.microsoft.com/office/drawing/2014/main" id="{349D46AC-FC51-6A31-3846-43B379D7E1FF}"/>
              </a:ext>
            </a:extLst>
          </p:cNvPr>
          <p:cNvSpPr>
            <a:spLocks noGrp="1"/>
          </p:cNvSpPr>
          <p:nvPr>
            <p:ph type="sldNum" sz="quarter" idx="12"/>
          </p:nvPr>
        </p:nvSpPr>
        <p:spPr/>
        <p:txBody>
          <a:bodyPr/>
          <a:lstStyle/>
          <a:p>
            <a:fld id="{F1318789-6D13-4837-B31B-63BA5D39B425}" type="slidenum">
              <a:rPr lang="ja-JP" altLang="en-US" smtClean="0"/>
              <a:pPr/>
              <a:t>5</a:t>
            </a:fld>
            <a:endParaRPr lang="ja-JP" altLang="en-US"/>
          </a:p>
        </p:txBody>
      </p:sp>
      <p:sp>
        <p:nvSpPr>
          <p:cNvPr id="17" name="テキスト ボックス 1">
            <a:extLst>
              <a:ext uri="{FF2B5EF4-FFF2-40B4-BE49-F238E27FC236}">
                <a16:creationId xmlns:a16="http://schemas.microsoft.com/office/drawing/2014/main" id="{1ADA0093-D05A-E9CF-1F68-0C71F63001B1}"/>
              </a:ext>
            </a:extLst>
          </p:cNvPr>
          <p:cNvSpPr txBox="1">
            <a:spLocks noChangeArrowheads="1"/>
          </p:cNvSpPr>
          <p:nvPr/>
        </p:nvSpPr>
        <p:spPr bwMode="auto">
          <a:xfrm>
            <a:off x="335360" y="765909"/>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Aft>
                <a:spcPts val="0"/>
              </a:spcAft>
              <a:buClrTx/>
              <a:buSzTx/>
              <a:buFont typeface="Arial" panose="020B0604020202020204" pitchFamily="34" charset="0"/>
              <a:buNone/>
              <a:tabLst/>
              <a:defRPr/>
            </a:pPr>
            <a:r>
              <a:rPr kumimoji="0" lang="ja-JP" altLang="en-US" b="1" i="0" strike="noStrike" kern="0" cap="none" spc="0" normalizeH="0" baseline="0" noProof="0" dirty="0">
                <a:ln>
                  <a:noFill/>
                </a:ln>
                <a:solidFill>
                  <a:schemeClr val="tx1"/>
                </a:solidFill>
                <a:effectLst/>
                <a:uLnTx/>
                <a:uFillTx/>
                <a:latin typeface="+mn-ea"/>
                <a:cs typeface="+mn-cs"/>
              </a:rPr>
              <a:t>計画提案の概要を記載してください。</a:t>
            </a:r>
          </a:p>
        </p:txBody>
      </p:sp>
      <p:pic>
        <p:nvPicPr>
          <p:cNvPr id="8" name="図 7" descr="テキスト, 地図 が含まれている画像&#10;&#10;AI によって生成されたコンテンツは間違っている可能性があります。">
            <a:extLst>
              <a:ext uri="{FF2B5EF4-FFF2-40B4-BE49-F238E27FC236}">
                <a16:creationId xmlns:a16="http://schemas.microsoft.com/office/drawing/2014/main" id="{797E3E21-2FA9-BFFF-7F04-658D3EB6C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49" y="1701909"/>
            <a:ext cx="4149823" cy="2492072"/>
          </a:xfrm>
          <a:prstGeom prst="rect">
            <a:avLst/>
          </a:prstGeom>
        </p:spPr>
      </p:pic>
      <p:sp>
        <p:nvSpPr>
          <p:cNvPr id="4" name="AutoShape 10">
            <a:extLst>
              <a:ext uri="{FF2B5EF4-FFF2-40B4-BE49-F238E27FC236}">
                <a16:creationId xmlns:a16="http://schemas.microsoft.com/office/drawing/2014/main" id="{C847AF26-91B4-C15A-ACDE-C6C589D75E41}"/>
              </a:ext>
            </a:extLst>
          </p:cNvPr>
          <p:cNvSpPr>
            <a:spLocks noChangeArrowheads="1"/>
          </p:cNvSpPr>
          <p:nvPr/>
        </p:nvSpPr>
        <p:spPr bwMode="auto">
          <a:xfrm>
            <a:off x="407360" y="2330814"/>
            <a:ext cx="4176000" cy="1656000"/>
          </a:xfrm>
          <a:prstGeom prst="rect">
            <a:avLst/>
          </a:prstGeom>
          <a:solidFill>
            <a:schemeClr val="accent5">
              <a:lumMod val="20000"/>
              <a:lumOff val="80000"/>
              <a:alpha val="90000"/>
            </a:schemeClr>
          </a:solidFill>
          <a:ln w="19050">
            <a:solidFill>
              <a:schemeClr val="accent3"/>
            </a:solidFill>
            <a:round/>
            <a:headEnd/>
            <a:tailEnd/>
          </a:ln>
          <a:effectLst/>
        </p:spPr>
        <p:txBody>
          <a:bodyPr lIns="36000" tIns="0" rIns="36000" anchor="ctr"/>
          <a:lstStyle/>
          <a:p>
            <a:pPr defTabSz="457200">
              <a:spcBef>
                <a:spcPts val="600"/>
              </a:spcBef>
              <a:defRPr/>
            </a:pPr>
            <a:r>
              <a:rPr kumimoji="1" lang="ja-JP" altLang="en-US" sz="1200" dirty="0">
                <a:latin typeface="Yu Gothic UI" panose="020B0500000000000000" pitchFamily="50" charset="-128"/>
                <a:ea typeface="Yu Gothic UI" panose="020B0500000000000000" pitchFamily="50" charset="-128"/>
              </a:rPr>
              <a:t>地図上にゼロエミ地区の対象エリアを線で囲む</a:t>
            </a:r>
            <a:r>
              <a:rPr lang="ja-JP" altLang="en-US" sz="1200" dirty="0">
                <a:latin typeface="Yu Gothic UI" panose="020B0500000000000000" pitchFamily="50" charset="-128"/>
                <a:ea typeface="Yu Gothic UI" panose="020B0500000000000000" pitchFamily="50" charset="-128"/>
              </a:rPr>
              <a:t>など、</a:t>
            </a:r>
            <a:r>
              <a:rPr kumimoji="1" lang="ja-JP" altLang="en-US" sz="1200" dirty="0">
                <a:latin typeface="Yu Gothic UI" panose="020B0500000000000000" pitchFamily="50" charset="-128"/>
                <a:ea typeface="Yu Gothic UI" panose="020B0500000000000000" pitchFamily="50" charset="-128"/>
              </a:rPr>
              <a:t>具体的な場所を示してください</a:t>
            </a:r>
            <a:endParaRPr lang="en-US" altLang="ja-JP" sz="1200" dirty="0">
              <a:latin typeface="Yu Gothic UI" panose="020B0500000000000000" pitchFamily="50" charset="-128"/>
              <a:ea typeface="Yu Gothic UI" panose="020B0500000000000000" pitchFamily="50" charset="-128"/>
            </a:endParaRPr>
          </a:p>
          <a:p>
            <a:pPr defTabSz="457200">
              <a:spcBef>
                <a:spcPts val="600"/>
              </a:spcBef>
              <a:defRPr/>
            </a:pPr>
            <a:r>
              <a:rPr lang="ja-JP" altLang="en-US" sz="1200" dirty="0">
                <a:latin typeface="Yu Gothic UI" panose="020B0500000000000000" pitchFamily="50" charset="-128"/>
                <a:ea typeface="Yu Gothic UI" panose="020B0500000000000000" pitchFamily="50" charset="-128"/>
              </a:rPr>
              <a:t>地図は国土地理院</a:t>
            </a:r>
            <a:r>
              <a:rPr lang="en-US" altLang="ja-JP" sz="1200" dirty="0">
                <a:latin typeface="Yu Gothic UI" panose="020B0500000000000000" pitchFamily="50" charset="-128"/>
                <a:ea typeface="Yu Gothic UI" panose="020B0500000000000000" pitchFamily="50" charset="-128"/>
              </a:rPr>
              <a:t>HP</a:t>
            </a:r>
            <a:r>
              <a:rPr lang="ja-JP" altLang="en-US" sz="1200" dirty="0">
                <a:latin typeface="Yu Gothic UI" panose="020B0500000000000000" pitchFamily="50" charset="-128"/>
                <a:ea typeface="Yu Gothic UI" panose="020B0500000000000000" pitchFamily="50" charset="-128"/>
              </a:rPr>
              <a:t>等より適宜ダウンロードし貼り付けてください。ただし、区市町村で独自に地図等を持っている場合には、そちらを用いていただいて構いません</a:t>
            </a:r>
            <a:endParaRPr lang="en-US" altLang="ja-JP" sz="1200" dirty="0">
              <a:latin typeface="Yu Gothic UI" panose="020B0500000000000000" pitchFamily="50" charset="-128"/>
              <a:ea typeface="Yu Gothic UI" panose="020B0500000000000000" pitchFamily="50" charset="-128"/>
            </a:endParaRPr>
          </a:p>
          <a:p>
            <a:pPr defTabSz="457200">
              <a:spcBef>
                <a:spcPts val="600"/>
              </a:spcBef>
              <a:defRPr/>
            </a:pPr>
            <a:r>
              <a:rPr lang="ja-JP" altLang="en-US" sz="1200" dirty="0">
                <a:latin typeface="Yu Gothic UI" panose="020B0500000000000000" pitchFamily="50" charset="-128"/>
                <a:ea typeface="Yu Gothic UI" panose="020B0500000000000000" pitchFamily="50" charset="-128"/>
              </a:rPr>
              <a:t>参考：国土地理院</a:t>
            </a:r>
            <a:r>
              <a:rPr lang="en-US" altLang="ja-JP" sz="1200" dirty="0">
                <a:latin typeface="Yu Gothic UI" panose="020B0500000000000000" pitchFamily="50" charset="-128"/>
                <a:ea typeface="Yu Gothic UI" panose="020B0500000000000000" pitchFamily="50" charset="-128"/>
              </a:rPr>
              <a:t>HP</a:t>
            </a:r>
            <a:r>
              <a:rPr lang="ja-JP" altLang="en-US" sz="1200" dirty="0">
                <a:latin typeface="Yu Gothic UI" panose="020B0500000000000000" pitchFamily="50" charset="-128"/>
                <a:ea typeface="Yu Gothic UI" panose="020B0500000000000000" pitchFamily="50" charset="-128"/>
              </a:rPr>
              <a:t>「地理院地図の使い方」</a:t>
            </a:r>
            <a:endParaRPr lang="en-US" altLang="ja-JP" sz="1200" dirty="0">
              <a:latin typeface="Yu Gothic UI" panose="020B0500000000000000" pitchFamily="50" charset="-128"/>
              <a:ea typeface="Yu Gothic UI" panose="020B0500000000000000" pitchFamily="50" charset="-128"/>
            </a:endParaRPr>
          </a:p>
          <a:p>
            <a:pPr defTabSz="457200">
              <a:spcBef>
                <a:spcPts val="600"/>
              </a:spcBef>
              <a:defRPr/>
            </a:pPr>
            <a:r>
              <a:rPr lang="ja-JP" altLang="en-US" sz="1200" dirty="0">
                <a:latin typeface="Yu Gothic UI" panose="020B0500000000000000" pitchFamily="50" charset="-128"/>
                <a:ea typeface="Yu Gothic UI" panose="020B0500000000000000" pitchFamily="50" charset="-128"/>
              </a:rPr>
              <a:t>（</a:t>
            </a:r>
            <a:r>
              <a:rPr kumimoji="1" lang="en-US" altLang="ja-JP" sz="1200" dirty="0">
                <a:latin typeface="Yu Gothic UI" panose="020B0500000000000000" pitchFamily="50" charset="-128"/>
                <a:ea typeface="Yu Gothic UI" panose="020B0500000000000000" pitchFamily="50" charset="-128"/>
                <a:hlinkClick r:id="rId4"/>
              </a:rPr>
              <a:t>https://maps.gsi.go.jp/help/intro/index.html</a:t>
            </a:r>
            <a:r>
              <a:rPr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EFBDE0C2-C1E6-CDAB-6B1C-C8D0F5C2D451}"/>
              </a:ext>
            </a:extLst>
          </p:cNvPr>
          <p:cNvSpPr/>
          <p:nvPr/>
        </p:nvSpPr>
        <p:spPr>
          <a:xfrm>
            <a:off x="505589" y="4193981"/>
            <a:ext cx="3979542" cy="21600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600"/>
              </a:spcBef>
            </a:pPr>
            <a:r>
              <a:rPr lang="ja-JP" altLang="en-US" sz="1000" b="0" i="0" dirty="0">
                <a:solidFill>
                  <a:schemeClr val="tx1"/>
                </a:solidFill>
                <a:effectLst/>
                <a:latin typeface="Yu Gothic UI" panose="020B0500000000000000" pitchFamily="50" charset="-128"/>
                <a:ea typeface="Yu Gothic UI" panose="020B0500000000000000" pitchFamily="50" charset="-128"/>
              </a:rPr>
              <a:t>出典：国土地理院「地理院タイル（全国最新写真（シームレス））」</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13" name="正方形/長方形 12">
            <a:extLst>
              <a:ext uri="{FF2B5EF4-FFF2-40B4-BE49-F238E27FC236}">
                <a16:creationId xmlns:a16="http://schemas.microsoft.com/office/drawing/2014/main" id="{8AA2121C-06B3-027F-C112-58C63FCF8002}"/>
              </a:ext>
            </a:extLst>
          </p:cNvPr>
          <p:cNvSpPr/>
          <p:nvPr/>
        </p:nvSpPr>
        <p:spPr>
          <a:xfrm>
            <a:off x="335360" y="1629909"/>
            <a:ext cx="4320000" cy="4824000"/>
          </a:xfrm>
          <a:prstGeom prst="rect">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noAutofit/>
          </a:bodyPr>
          <a:lstStyle/>
          <a:p>
            <a:pPr>
              <a:spcBef>
                <a:spcPts val="600"/>
              </a:spcBef>
              <a:spcAft>
                <a:spcPts val="600"/>
              </a:spcAft>
            </a:pPr>
            <a:endParaRPr kumimoji="1" lang="en-US" altLang="ja-JP" sz="1200">
              <a:solidFill>
                <a:schemeClr val="tx1"/>
              </a:solidFill>
              <a:latin typeface="Yu Gothic UI" panose="020B0500000000000000" pitchFamily="50" charset="-128"/>
              <a:ea typeface="Yu Gothic UI" panose="020B0500000000000000" pitchFamily="50" charset="-128"/>
            </a:endParaRPr>
          </a:p>
        </p:txBody>
      </p:sp>
      <p:graphicFrame>
        <p:nvGraphicFramePr>
          <p:cNvPr id="9" name="Group 72">
            <a:extLst>
              <a:ext uri="{FF2B5EF4-FFF2-40B4-BE49-F238E27FC236}">
                <a16:creationId xmlns:a16="http://schemas.microsoft.com/office/drawing/2014/main" id="{57C1FE0D-31F8-9064-26D5-BA7A0BF69D1B}"/>
              </a:ext>
            </a:extLst>
          </p:cNvPr>
          <p:cNvGraphicFramePr>
            <a:graphicFrameLocks noGrp="1"/>
          </p:cNvGraphicFramePr>
          <p:nvPr>
            <p:extLst>
              <p:ext uri="{D42A27DB-BD31-4B8C-83A1-F6EECF244321}">
                <p14:modId xmlns:p14="http://schemas.microsoft.com/office/powerpoint/2010/main" val="1117954641"/>
              </p:ext>
            </p:extLst>
          </p:nvPr>
        </p:nvGraphicFramePr>
        <p:xfrm>
          <a:off x="407360" y="4437909"/>
          <a:ext cx="4176000" cy="1944000"/>
        </p:xfrm>
        <a:graphic>
          <a:graphicData uri="http://schemas.openxmlformats.org/drawingml/2006/table">
            <a:tbl>
              <a:tblPr/>
              <a:tblGrid>
                <a:gridCol w="4176000">
                  <a:extLst>
                    <a:ext uri="{9D8B030D-6E8A-4147-A177-3AD203B41FA5}">
                      <a16:colId xmlns:a16="http://schemas.microsoft.com/office/drawing/2014/main" val="1880155529"/>
                    </a:ext>
                  </a:extLst>
                </a:gridCol>
              </a:tblGrid>
              <a:tr h="194400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718618"/>
                  </a:ext>
                </a:extLst>
              </a:tr>
            </a:tbl>
          </a:graphicData>
        </a:graphic>
      </p:graphicFrame>
      <p:sp>
        <p:nvSpPr>
          <p:cNvPr id="10" name="AutoShape 10">
            <a:extLst>
              <a:ext uri="{FF2B5EF4-FFF2-40B4-BE49-F238E27FC236}">
                <a16:creationId xmlns:a16="http://schemas.microsoft.com/office/drawing/2014/main" id="{D0F86AE2-9B22-8D76-5526-239D0A4F13FE}"/>
              </a:ext>
            </a:extLst>
          </p:cNvPr>
          <p:cNvSpPr>
            <a:spLocks noChangeArrowheads="1"/>
          </p:cNvSpPr>
          <p:nvPr/>
        </p:nvSpPr>
        <p:spPr bwMode="auto">
          <a:xfrm>
            <a:off x="515360" y="4653909"/>
            <a:ext cx="3960000" cy="1512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a:spcBef>
                <a:spcPts val="600"/>
              </a:spcBef>
            </a:pPr>
            <a:r>
              <a:rPr lang="ja-JP" altLang="en-US" sz="1200" dirty="0">
                <a:latin typeface="Yu Gothic UI" panose="020B0500000000000000" pitchFamily="50" charset="-128"/>
                <a:ea typeface="Yu Gothic UI" panose="020B0500000000000000" pitchFamily="50" charset="-128"/>
              </a:rPr>
              <a:t>ゼロエミ地区の対象エリア</a:t>
            </a:r>
            <a:r>
              <a:rPr kumimoji="1" lang="ja-JP" altLang="en-US" sz="1200" dirty="0">
                <a:latin typeface="Yu Gothic UI" panose="020B0500000000000000" pitchFamily="50" charset="-128"/>
                <a:ea typeface="Yu Gothic UI" panose="020B0500000000000000" pitchFamily="50" charset="-128"/>
              </a:rPr>
              <a:t>を記載してください</a:t>
            </a:r>
            <a:endParaRPr kumimoji="1" lang="en-US" altLang="ja-JP" sz="1200" dirty="0">
              <a:latin typeface="Yu Gothic UI" panose="020B0500000000000000" pitchFamily="50" charset="-128"/>
              <a:ea typeface="Yu Gothic UI" panose="020B0500000000000000" pitchFamily="50" charset="-128"/>
            </a:endParaRPr>
          </a:p>
          <a:p>
            <a:pPr>
              <a:spcBef>
                <a:spcPts val="600"/>
              </a:spcBef>
            </a:pPr>
            <a:r>
              <a:rPr kumimoji="1" lang="ja-JP" altLang="en-US" sz="1200" dirty="0">
                <a:latin typeface="Yu Gothic UI" panose="020B0500000000000000" pitchFamily="50" charset="-128"/>
                <a:ea typeface="Yu Gothic UI" panose="020B0500000000000000" pitchFamily="50" charset="-128"/>
              </a:rPr>
              <a:t>○○地区、</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街区、△△丁目、</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商店街　等</a:t>
            </a:r>
            <a:endParaRPr lang="en-US" altLang="ja-JP" sz="1200" dirty="0">
              <a:latin typeface="Yu Gothic UI" panose="020B0500000000000000" pitchFamily="50" charset="-128"/>
              <a:ea typeface="Yu Gothic UI" panose="020B0500000000000000" pitchFamily="50" charset="-128"/>
            </a:endParaRPr>
          </a:p>
          <a:p>
            <a:pPr>
              <a:spcBef>
                <a:spcPts val="600"/>
              </a:spcBef>
            </a:pPr>
            <a:endParaRPr kumimoji="1" lang="en-US" altLang="ja-JP" sz="1200" dirty="0">
              <a:latin typeface="Yu Gothic UI" panose="020B0500000000000000" pitchFamily="50" charset="-128"/>
              <a:ea typeface="Yu Gothic UI" panose="020B0500000000000000" pitchFamily="50" charset="-128"/>
            </a:endParaRPr>
          </a:p>
          <a:p>
            <a:pPr>
              <a:spcBef>
                <a:spcPts val="600"/>
              </a:spcBef>
            </a:pP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飛び地を含む場合は、それが分かるように記載してください</a:t>
            </a:r>
            <a:endParaRPr kumimoji="1" lang="ja-JP" altLang="en-US" sz="1200" dirty="0">
              <a:latin typeface="Yu Gothic UI" panose="020B0500000000000000" pitchFamily="50" charset="-128"/>
              <a:ea typeface="Yu Gothic UI" panose="020B0500000000000000" pitchFamily="50" charset="-128"/>
            </a:endParaRPr>
          </a:p>
        </p:txBody>
      </p:sp>
      <p:sp>
        <p:nvSpPr>
          <p:cNvPr id="15" name="AutoShape 10">
            <a:extLst>
              <a:ext uri="{FF2B5EF4-FFF2-40B4-BE49-F238E27FC236}">
                <a16:creationId xmlns:a16="http://schemas.microsoft.com/office/drawing/2014/main" id="{414D2D8E-2872-AB27-745A-9125BA1A322C}"/>
              </a:ext>
            </a:extLst>
          </p:cNvPr>
          <p:cNvSpPr>
            <a:spLocks noChangeArrowheads="1"/>
          </p:cNvSpPr>
          <p:nvPr/>
        </p:nvSpPr>
        <p:spPr bwMode="auto">
          <a:xfrm>
            <a:off x="6311360" y="3285909"/>
            <a:ext cx="5400000" cy="3096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defTabSz="457200">
              <a:spcBef>
                <a:spcPts val="600"/>
              </a:spcBef>
              <a:defRPr/>
            </a:pPr>
            <a:r>
              <a:rPr lang="ja-JP" altLang="en-US" sz="1200" dirty="0">
                <a:latin typeface="Yu Gothic UI" panose="020B0500000000000000" pitchFamily="50" charset="-128"/>
                <a:ea typeface="Yu Gothic UI" panose="020B0500000000000000" pitchFamily="50" charset="-128"/>
              </a:rPr>
              <a:t>ゼロエミ地区における取組の全体概要を記載してください</a:t>
            </a:r>
            <a:endParaRPr kumimoji="1" lang="ja-JP" altLang="en-US" sz="1200" dirty="0">
              <a:latin typeface="Yu Gothic UI" panose="020B0500000000000000" pitchFamily="50" charset="-128"/>
              <a:ea typeface="Yu Gothic UI" panose="020B0500000000000000" pitchFamily="50" charset="-128"/>
            </a:endParaRPr>
          </a:p>
        </p:txBody>
      </p:sp>
      <p:sp>
        <p:nvSpPr>
          <p:cNvPr id="18" name="AutoShape 10">
            <a:extLst>
              <a:ext uri="{FF2B5EF4-FFF2-40B4-BE49-F238E27FC236}">
                <a16:creationId xmlns:a16="http://schemas.microsoft.com/office/drawing/2014/main" id="{E058F9AB-CF40-203D-398A-C7185A425B64}"/>
              </a:ext>
            </a:extLst>
          </p:cNvPr>
          <p:cNvSpPr>
            <a:spLocks noChangeArrowheads="1"/>
          </p:cNvSpPr>
          <p:nvPr/>
        </p:nvSpPr>
        <p:spPr bwMode="auto">
          <a:xfrm>
            <a:off x="6311360" y="1341909"/>
            <a:ext cx="5400000" cy="432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defTabSz="457200">
              <a:spcBef>
                <a:spcPts val="600"/>
              </a:spcBef>
              <a:defRPr/>
            </a:pPr>
            <a:r>
              <a:rPr kumimoji="1" lang="ja-JP" altLang="en-US" sz="1200" dirty="0">
                <a:latin typeface="Yu Gothic UI" panose="020B0500000000000000" pitchFamily="50" charset="-128"/>
                <a:ea typeface="Yu Gothic UI" panose="020B0500000000000000" pitchFamily="50" charset="-128"/>
              </a:rPr>
              <a:t>再開発周辺エリア</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商業地エリア</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市街地エリア</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工業エリアのうち、参考とする</a:t>
            </a:r>
            <a:r>
              <a:rPr lang="ja-JP" altLang="en-US" sz="1200" dirty="0">
                <a:latin typeface="Yu Gothic UI" panose="020B0500000000000000" pitchFamily="50" charset="-128"/>
                <a:ea typeface="Yu Gothic UI" panose="020B0500000000000000" pitchFamily="50" charset="-128"/>
              </a:rPr>
              <a:t>取組例</a:t>
            </a:r>
            <a:r>
              <a:rPr kumimoji="1" lang="ja-JP" altLang="en-US" sz="1200" dirty="0">
                <a:latin typeface="Yu Gothic UI" panose="020B0500000000000000" pitchFamily="50" charset="-128"/>
                <a:ea typeface="Yu Gothic UI" panose="020B0500000000000000" pitchFamily="50" charset="-128"/>
              </a:rPr>
              <a:t>を記載してください</a:t>
            </a:r>
            <a:endParaRPr lang="en-US" altLang="ja-JP"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06856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hink-cell data - do not delete" hidden="1">
            <a:extLst>
              <a:ext uri="{FF2B5EF4-FFF2-40B4-BE49-F238E27FC236}">
                <a16:creationId xmlns:a16="http://schemas.microsoft.com/office/drawing/2014/main" id="{6E8C94B2-F7EB-2A7D-42EA-57B9880A603A}"/>
              </a:ext>
            </a:extLst>
          </p:cNvPr>
          <p:cNvGraphicFramePr>
            <a:graphicFrameLocks noChangeAspect="1"/>
          </p:cNvGraphicFramePr>
          <p:nvPr>
            <p:custDataLst>
              <p:tags r:id="rId1"/>
            </p:custDataLst>
            <p:extLst>
              <p:ext uri="{D42A27DB-BD31-4B8C-83A1-F6EECF244321}">
                <p14:modId xmlns:p14="http://schemas.microsoft.com/office/powerpoint/2010/main" val="292166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39" imgH="639" progId="TCLayout.ActiveDocument.1">
                  <p:embed/>
                </p:oleObj>
              </mc:Choice>
              <mc:Fallback>
                <p:oleObj name="think-cellスライド" r:id="rId4" imgW="639" imgH="639" progId="TCLayout.ActiveDocument.1">
                  <p:embed/>
                  <p:pic>
                    <p:nvPicPr>
                      <p:cNvPr id="35" name="think-cell data - do not delete" hidden="1">
                        <a:extLst>
                          <a:ext uri="{FF2B5EF4-FFF2-40B4-BE49-F238E27FC236}">
                            <a16:creationId xmlns:a16="http://schemas.microsoft.com/office/drawing/2014/main" id="{6E8C94B2-F7EB-2A7D-42EA-57B9880A60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Group 72">
            <a:extLst>
              <a:ext uri="{FF2B5EF4-FFF2-40B4-BE49-F238E27FC236}">
                <a16:creationId xmlns:a16="http://schemas.microsoft.com/office/drawing/2014/main" id="{88FBF22E-67BD-885E-970B-7A805E0CF240}"/>
              </a:ext>
            </a:extLst>
          </p:cNvPr>
          <p:cNvGraphicFramePr>
            <a:graphicFrameLocks noGrp="1"/>
          </p:cNvGraphicFramePr>
          <p:nvPr>
            <p:extLst>
              <p:ext uri="{D42A27DB-BD31-4B8C-83A1-F6EECF244321}">
                <p14:modId xmlns:p14="http://schemas.microsoft.com/office/powerpoint/2010/main" val="1589460993"/>
              </p:ext>
            </p:extLst>
          </p:nvPr>
        </p:nvGraphicFramePr>
        <p:xfrm>
          <a:off x="335360" y="1629909"/>
          <a:ext cx="5688000" cy="2592000"/>
        </p:xfrm>
        <a:graphic>
          <a:graphicData uri="http://schemas.openxmlformats.org/drawingml/2006/table">
            <a:tbl>
              <a:tblPr/>
              <a:tblGrid>
                <a:gridCol w="792000">
                  <a:extLst>
                    <a:ext uri="{9D8B030D-6E8A-4147-A177-3AD203B41FA5}">
                      <a16:colId xmlns:a16="http://schemas.microsoft.com/office/drawing/2014/main" val="337351624"/>
                    </a:ext>
                  </a:extLst>
                </a:gridCol>
                <a:gridCol w="792000">
                  <a:extLst>
                    <a:ext uri="{9D8B030D-6E8A-4147-A177-3AD203B41FA5}">
                      <a16:colId xmlns:a16="http://schemas.microsoft.com/office/drawing/2014/main" val="20002"/>
                    </a:ext>
                  </a:extLst>
                </a:gridCol>
                <a:gridCol w="1944000">
                  <a:extLst>
                    <a:ext uri="{9D8B030D-6E8A-4147-A177-3AD203B41FA5}">
                      <a16:colId xmlns:a16="http://schemas.microsoft.com/office/drawing/2014/main" val="2367079058"/>
                    </a:ext>
                  </a:extLst>
                </a:gridCol>
                <a:gridCol w="2160000">
                  <a:extLst>
                    <a:ext uri="{9D8B030D-6E8A-4147-A177-3AD203B41FA5}">
                      <a16:colId xmlns:a16="http://schemas.microsoft.com/office/drawing/2014/main" val="1880155529"/>
                    </a:ext>
                  </a:extLst>
                </a:gridCol>
              </a:tblGrid>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部門</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36000" marB="36000"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数量</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排出量の直近値</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78282725"/>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産業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○（事業所・工場）</a:t>
                      </a:r>
                      <a:endPar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718618"/>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業務</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algn="r">
                        <a:spcBef>
                          <a:spcPts val="600"/>
                        </a:spcBef>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○（事業所）</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公共施設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a:p>
                  </a:txBody>
                  <a:tcPr/>
                </a:tc>
                <a:tc>
                  <a:txBody>
                    <a:bodyPr/>
                    <a:lstStyle/>
                    <a:p>
                      <a:pPr algn="r">
                        <a:spcBef>
                          <a:spcPts val="600"/>
                        </a:spcBef>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○（施設）</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937555"/>
                  </a:ext>
                </a:extLst>
              </a:tr>
              <a:tr h="288000">
                <a:tc row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家庭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Bef>
                          <a:spcPts val="600"/>
                        </a:spcBef>
                      </a:pPr>
                      <a:r>
                        <a:rPr kumimoji="1" lang="ja-JP" altLang="en-US" sz="1200" dirty="0">
                          <a:solidFill>
                            <a:schemeClr val="tx1"/>
                          </a:solidFill>
                          <a:latin typeface="Yu Gothic UI" panose="020B0500000000000000" pitchFamily="50" charset="-128"/>
                          <a:ea typeface="Yu Gothic UI" panose="020B0500000000000000" pitchFamily="50" charset="-128"/>
                        </a:rPr>
                        <a:t>戸建住宅</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algn="r">
                        <a:spcBef>
                          <a:spcPts val="600"/>
                        </a:spcBef>
                      </a:pPr>
                      <a:r>
                        <a:rPr kumimoji="1" lang="ja-JP" altLang="en-US" sz="1200" dirty="0">
                          <a:solidFill>
                            <a:schemeClr val="accent5"/>
                          </a:solidFill>
                          <a:latin typeface="Yu Gothic UI" panose="020B0500000000000000" pitchFamily="50" charset="-128"/>
                          <a:ea typeface="Yu Gothic UI" panose="020B0500000000000000" pitchFamily="50" charset="-128"/>
                        </a:rPr>
                        <a:t>〇（戸）</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rowSpan="2">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30408"/>
                  </a:ext>
                </a:extLst>
              </a:tr>
              <a:tr h="288000">
                <a:tc vMerge="1">
                  <a:txBody>
                    <a:bodyPr/>
                    <a:lstStyle/>
                    <a:p>
                      <a:endParaRPr kumimoji="1" lang="ja-JP" altLang="en-US"/>
                    </a:p>
                  </a:txBody>
                  <a:tcPr/>
                </a:tc>
                <a:tc>
                  <a:txBody>
                    <a:bodyPr/>
                    <a:lstStyle/>
                    <a:p>
                      <a:pPr algn="ctr">
                        <a:spcBef>
                          <a:spcPts val="600"/>
                        </a:spcBef>
                      </a:pPr>
                      <a:r>
                        <a:rPr kumimoji="1" lang="ja-JP" altLang="en-US" sz="1200" dirty="0">
                          <a:solidFill>
                            <a:schemeClr val="tx1"/>
                          </a:solidFill>
                          <a:latin typeface="Yu Gothic UI" panose="020B0500000000000000" pitchFamily="50" charset="-128"/>
                          <a:ea typeface="Yu Gothic UI" panose="020B0500000000000000" pitchFamily="50" charset="-128"/>
                        </a:rPr>
                        <a:t>集合住宅</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algn="r">
                        <a:spcBef>
                          <a:spcPts val="600"/>
                        </a:spcBef>
                      </a:pPr>
                      <a:r>
                        <a:rPr kumimoji="1" lang="ja-JP" altLang="en-US" sz="1200" dirty="0">
                          <a:solidFill>
                            <a:schemeClr val="accent5"/>
                          </a:solidFill>
                          <a:latin typeface="Yu Gothic UI" panose="020B0500000000000000" pitchFamily="50" charset="-128"/>
                          <a:ea typeface="Yu Gothic UI" panose="020B0500000000000000" pitchFamily="50" charset="-128"/>
                        </a:rPr>
                        <a:t>〇（棟）○（戸）</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3994234136"/>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運輸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1" lang="ja-JP" altLang="en-US" sz="1200" dirty="0">
                          <a:solidFill>
                            <a:schemeClr val="accent5"/>
                          </a:solidFill>
                          <a:latin typeface="Yu Gothic UI" panose="020B0500000000000000" pitchFamily="50" charset="-128"/>
                          <a:ea typeface="Yu Gothic UI" panose="020B0500000000000000" pitchFamily="50" charset="-128"/>
                        </a:rPr>
                        <a:t>〇（台）</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9342111"/>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フロン</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accent5"/>
                        </a:solidFill>
                        <a:highlight>
                          <a:srgbClr val="FFFF00"/>
                        </a:highlight>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solidFill>
                        <a:schemeClr val="accent3"/>
                      </a:solidFill>
                      <a:prstDash val="solid"/>
                      <a:round/>
                      <a:headEnd type="none" w="med" len="med"/>
                      <a:tailEnd type="none" w="med" len="med"/>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054530"/>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計</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solidFill>
                        <a:schemeClr val="accent3"/>
                      </a:solidFill>
                      <a:prstDash val="solid"/>
                      <a:round/>
                      <a:headEnd type="none" w="med" len="med"/>
                      <a:tailEnd type="none" w="med" len="med"/>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dirty="0">
                          <a:solidFill>
                            <a:schemeClr val="accent5"/>
                          </a:solidFill>
                          <a:latin typeface="Yu Gothic UI" panose="020B0500000000000000" pitchFamily="50" charset="-128"/>
                          <a:ea typeface="Yu Gothic UI" panose="020B0500000000000000" pitchFamily="50" charset="-128"/>
                        </a:rPr>
                        <a:t>（</a:t>
                      </a:r>
                      <a:r>
                        <a:rPr kumimoji="1" lang="en-US" altLang="ja-JP" sz="1200" dirty="0">
                          <a:solidFill>
                            <a:schemeClr val="accent5"/>
                          </a:solidFill>
                          <a:latin typeface="Yu Gothic UI" panose="020B0500000000000000" pitchFamily="50" charset="-128"/>
                          <a:ea typeface="Yu Gothic UI" panose="020B0500000000000000" pitchFamily="50" charset="-128"/>
                        </a:rPr>
                        <a:t>t-CO</a:t>
                      </a:r>
                      <a:r>
                        <a:rPr kumimoji="1" lang="en-US" altLang="ja-JP" sz="1200" baseline="-25000" dirty="0">
                          <a:solidFill>
                            <a:schemeClr val="accent5"/>
                          </a:solidFill>
                          <a:latin typeface="Yu Gothic UI" panose="020B0500000000000000" pitchFamily="50" charset="-128"/>
                          <a:ea typeface="Yu Gothic UI" panose="020B0500000000000000" pitchFamily="50" charset="-128"/>
                        </a:rPr>
                        <a:t>2</a:t>
                      </a:r>
                      <a:r>
                        <a:rPr kumimoji="1" lang="ja-JP" altLang="en-US" sz="1200" dirty="0">
                          <a:solidFill>
                            <a:schemeClr val="accent5"/>
                          </a:solidFill>
                          <a:latin typeface="Yu Gothic UI" panose="020B0500000000000000" pitchFamily="50" charset="-128"/>
                          <a:ea typeface="Yu Gothic UI" panose="020B0500000000000000" pitchFamily="50" charset="-128"/>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3909042"/>
                  </a:ext>
                </a:extLst>
              </a:tr>
            </a:tbl>
          </a:graphicData>
        </a:graphic>
      </p:graphicFrame>
      <p:sp>
        <p:nvSpPr>
          <p:cNvPr id="2" name="タイトル 1">
            <a:extLst>
              <a:ext uri="{FF2B5EF4-FFF2-40B4-BE49-F238E27FC236}">
                <a16:creationId xmlns:a16="http://schemas.microsoft.com/office/drawing/2014/main" id="{5B2E14AB-A577-45ED-8247-39259D1CEBC4}"/>
              </a:ext>
            </a:extLst>
          </p:cNvPr>
          <p:cNvSpPr>
            <a:spLocks noGrp="1"/>
          </p:cNvSpPr>
          <p:nvPr>
            <p:ph type="title"/>
          </p:nvPr>
        </p:nvSpPr>
        <p:spPr/>
        <p:txBody>
          <a:bodyPr vert="horz" lIns="91440" tIns="45720" rIns="91440" bIns="45720" rtlCol="0" anchor="ctr">
            <a:noAutofit/>
          </a:bodyPr>
          <a:lstStyle/>
          <a:p>
            <a:r>
              <a:rPr lang="en-US" altLang="ja-JP" sz="2000" dirty="0"/>
              <a:t>【</a:t>
            </a:r>
            <a:r>
              <a:rPr lang="ja-JP" altLang="en-US" sz="2000" dirty="0"/>
              <a:t>計画提案概要</a:t>
            </a:r>
            <a:r>
              <a:rPr lang="en-US" altLang="ja-JP" sz="2000" dirty="0"/>
              <a:t>】 </a:t>
            </a:r>
            <a:endParaRPr lang="ja-JP" altLang="en-US" sz="2000" dirty="0"/>
          </a:p>
        </p:txBody>
      </p:sp>
      <p:sp>
        <p:nvSpPr>
          <p:cNvPr id="16" name="スライド番号プレースホルダー 15">
            <a:extLst>
              <a:ext uri="{FF2B5EF4-FFF2-40B4-BE49-F238E27FC236}">
                <a16:creationId xmlns:a16="http://schemas.microsoft.com/office/drawing/2014/main" id="{349D46AC-FC51-6A31-3846-43B379D7E1FF}"/>
              </a:ext>
            </a:extLst>
          </p:cNvPr>
          <p:cNvSpPr>
            <a:spLocks noGrp="1"/>
          </p:cNvSpPr>
          <p:nvPr>
            <p:ph type="sldNum" sz="quarter" idx="12"/>
          </p:nvPr>
        </p:nvSpPr>
        <p:spPr/>
        <p:txBody>
          <a:bodyPr/>
          <a:lstStyle/>
          <a:p>
            <a:fld id="{F1318789-6D13-4837-B31B-63BA5D39B425}" type="slidenum">
              <a:rPr lang="ja-JP" altLang="en-US" smtClean="0"/>
              <a:pPr/>
              <a:t>6</a:t>
            </a:fld>
            <a:endParaRPr lang="ja-JP" altLang="en-US"/>
          </a:p>
        </p:txBody>
      </p:sp>
      <p:sp>
        <p:nvSpPr>
          <p:cNvPr id="17" name="テキスト ボックス 1">
            <a:extLst>
              <a:ext uri="{FF2B5EF4-FFF2-40B4-BE49-F238E27FC236}">
                <a16:creationId xmlns:a16="http://schemas.microsoft.com/office/drawing/2014/main" id="{1ADA0093-D05A-E9CF-1F68-0C71F63001B1}"/>
              </a:ext>
            </a:extLst>
          </p:cNvPr>
          <p:cNvSpPr txBox="1">
            <a:spLocks noChangeArrowheads="1"/>
          </p:cNvSpPr>
          <p:nvPr/>
        </p:nvSpPr>
        <p:spPr bwMode="auto">
          <a:xfrm>
            <a:off x="335360" y="765909"/>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b="1" dirty="0">
                <a:solidFill>
                  <a:schemeClr val="tx1"/>
                </a:solidFill>
                <a:latin typeface="+mn-ea"/>
              </a:rPr>
              <a:t>計画提案の概要を記載してください</a:t>
            </a:r>
            <a:r>
              <a:rPr kumimoji="0" lang="ja-JP" altLang="en-US" b="1" i="0" strike="noStrike" kern="0" cap="none" spc="0" normalizeH="0" baseline="0" noProof="0" dirty="0">
                <a:ln>
                  <a:noFill/>
                </a:ln>
                <a:solidFill>
                  <a:schemeClr val="tx1"/>
                </a:solidFill>
                <a:effectLst/>
                <a:uLnTx/>
                <a:uFillTx/>
                <a:latin typeface="+mn-ea"/>
                <a:cs typeface="+mn-cs"/>
              </a:rPr>
              <a:t>。</a:t>
            </a:r>
            <a:endParaRPr kumimoji="0" lang="en-US" altLang="ja-JP" b="1" i="0" strike="noStrike" kern="0" cap="none" spc="0" normalizeH="0" baseline="0" noProof="0" dirty="0">
              <a:ln>
                <a:noFill/>
              </a:ln>
              <a:solidFill>
                <a:schemeClr val="tx1"/>
              </a:solidFill>
              <a:effectLst/>
              <a:uLnTx/>
              <a:uFillTx/>
              <a:latin typeface="+mn-ea"/>
              <a:cs typeface="+mn-cs"/>
            </a:endParaRPr>
          </a:p>
        </p:txBody>
      </p:sp>
      <p:graphicFrame>
        <p:nvGraphicFramePr>
          <p:cNvPr id="26" name="Group 72">
            <a:extLst>
              <a:ext uri="{FF2B5EF4-FFF2-40B4-BE49-F238E27FC236}">
                <a16:creationId xmlns:a16="http://schemas.microsoft.com/office/drawing/2014/main" id="{67C8DC8D-356C-493F-6317-46C7E5E2A60A}"/>
              </a:ext>
            </a:extLst>
          </p:cNvPr>
          <p:cNvGraphicFramePr>
            <a:graphicFrameLocks noGrp="1"/>
          </p:cNvGraphicFramePr>
          <p:nvPr>
            <p:extLst>
              <p:ext uri="{D42A27DB-BD31-4B8C-83A1-F6EECF244321}">
                <p14:modId xmlns:p14="http://schemas.microsoft.com/office/powerpoint/2010/main" val="2709564257"/>
              </p:ext>
            </p:extLst>
          </p:nvPr>
        </p:nvGraphicFramePr>
        <p:xfrm>
          <a:off x="335360" y="4941909"/>
          <a:ext cx="5688000" cy="1584000"/>
        </p:xfrm>
        <a:graphic>
          <a:graphicData uri="http://schemas.openxmlformats.org/drawingml/2006/table">
            <a:tbl>
              <a:tblPr/>
              <a:tblGrid>
                <a:gridCol w="360000">
                  <a:extLst>
                    <a:ext uri="{9D8B030D-6E8A-4147-A177-3AD203B41FA5}">
                      <a16:colId xmlns:a16="http://schemas.microsoft.com/office/drawing/2014/main" val="337351624"/>
                    </a:ext>
                  </a:extLst>
                </a:gridCol>
                <a:gridCol w="2592000">
                  <a:extLst>
                    <a:ext uri="{9D8B030D-6E8A-4147-A177-3AD203B41FA5}">
                      <a16:colId xmlns:a16="http://schemas.microsoft.com/office/drawing/2014/main" val="20002"/>
                    </a:ext>
                  </a:extLst>
                </a:gridCol>
                <a:gridCol w="2736000">
                  <a:extLst>
                    <a:ext uri="{9D8B030D-6E8A-4147-A177-3AD203B41FA5}">
                      <a16:colId xmlns:a16="http://schemas.microsoft.com/office/drawing/2014/main" val="1880155529"/>
                    </a:ext>
                  </a:extLst>
                </a:gridCol>
              </a:tblGrid>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2030</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年までの達成目標</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KPI</a:t>
                      </a: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78282725"/>
                  </a:ext>
                </a:extLst>
              </a:tr>
              <a:tr h="432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業務部門への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PV</a:t>
                      </a:r>
                      <a:r>
                        <a:rPr kumimoji="1" lang="ja-JP" altLang="en-US" sz="1200" dirty="0">
                          <a:solidFill>
                            <a:schemeClr val="accent5"/>
                          </a:solidFill>
                          <a:latin typeface="Yu Gothic UI" panose="020B0500000000000000" pitchFamily="50" charset="-128"/>
                          <a:ea typeface="Yu Gothic UI" panose="020B0500000000000000" pitchFamily="50" charset="-128"/>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MW</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a:t>
                      </a:r>
                      <a:endPar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導入容量（</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MW</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718618"/>
                  </a:ext>
                </a:extLst>
              </a:tr>
              <a:tr h="432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2</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a:spcBef>
                          <a:spcPts val="600"/>
                        </a:spcBef>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公共施設</a:t>
                      </a:r>
                      <a:r>
                        <a:rPr kumimoji="1" lang="ja-JP" altLang="en-US" sz="1200" dirty="0">
                          <a:solidFill>
                            <a:schemeClr val="accent5"/>
                          </a:solidFill>
                          <a:latin typeface="Yu Gothic UI" panose="020B0500000000000000" pitchFamily="50" charset="-128"/>
                          <a:ea typeface="Yu Gothic UI" panose="020B0500000000000000" pitchFamily="50" charset="-128"/>
                        </a:rPr>
                        <a:t>●棟</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ZEB</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化</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dirty="0">
                          <a:solidFill>
                            <a:schemeClr val="accent5"/>
                          </a:solidFill>
                          <a:latin typeface="Yu Gothic UI" panose="020B0500000000000000" pitchFamily="50" charset="-128"/>
                          <a:ea typeface="Yu Gothic UI" panose="020B0500000000000000" pitchFamily="50" charset="-128"/>
                        </a:rPr>
                        <a:t>ZEB Ready</a:t>
                      </a:r>
                      <a:r>
                        <a:rPr kumimoji="1" lang="ja-JP" altLang="en-US" sz="1200" dirty="0">
                          <a:solidFill>
                            <a:schemeClr val="accent5"/>
                          </a:solidFill>
                          <a:latin typeface="Yu Gothic UI" panose="020B0500000000000000" pitchFamily="50" charset="-128"/>
                          <a:ea typeface="Yu Gothic UI" panose="020B0500000000000000" pitchFamily="50" charset="-128"/>
                        </a:rPr>
                        <a:t>以上の公共施設数（施設）</a:t>
                      </a:r>
                      <a:endParaRPr kumimoji="1" lang="en-US" altLang="ja-JP"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3</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b="0" i="0" u="none" strike="noStrike" kern="1200" cap="none" spc="0" normalizeH="0" baseline="0" dirty="0">
                          <a:ln>
                            <a:noFill/>
                          </a:ln>
                          <a:solidFill>
                            <a:schemeClr val="accent5"/>
                          </a:solidFill>
                          <a:effectLst/>
                          <a:uLnTx/>
                          <a:uFillTx/>
                          <a:latin typeface="Yu Gothic UI" panose="020B0500000000000000" pitchFamily="50" charset="-128"/>
                          <a:ea typeface="Yu Gothic UI" panose="020B0500000000000000" pitchFamily="50" charset="-128"/>
                          <a:cs typeface="+mn-cs"/>
                        </a:rPr>
                        <a:t>●事業所へのエネマネ実施</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kern="1200" cap="none" spc="0" normalizeH="0" baseline="0" dirty="0">
                          <a:ln>
                            <a:noFill/>
                          </a:ln>
                          <a:solidFill>
                            <a:schemeClr val="accent5"/>
                          </a:solidFill>
                          <a:effectLst/>
                          <a:uLnTx/>
                          <a:uFillTx/>
                          <a:latin typeface="Yu Gothic UI" panose="020B0500000000000000" pitchFamily="50" charset="-128"/>
                          <a:ea typeface="Yu Gothic UI" panose="020B0500000000000000" pitchFamily="50" charset="-128"/>
                          <a:cs typeface="+mn-cs"/>
                        </a:rPr>
                        <a:t>エネマネ対象事業者数（事業所）</a:t>
                      </a:r>
                      <a:endParaRPr kumimoji="1" lang="en-US" altLang="ja-JP" sz="1200" b="0" i="0" u="none" strike="noStrike" kern="1200" cap="none" spc="0" normalizeH="0" baseline="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30408"/>
                  </a:ext>
                </a:extLst>
              </a:tr>
            </a:tbl>
          </a:graphicData>
        </a:graphic>
      </p:graphicFrame>
      <p:sp>
        <p:nvSpPr>
          <p:cNvPr id="25" name="正方形/長方形 24">
            <a:extLst>
              <a:ext uri="{FF2B5EF4-FFF2-40B4-BE49-F238E27FC236}">
                <a16:creationId xmlns:a16="http://schemas.microsoft.com/office/drawing/2014/main" id="{FABE6625-EDDC-79DC-0183-7D84B896968E}"/>
              </a:ext>
            </a:extLst>
          </p:cNvPr>
          <p:cNvSpPr/>
          <p:nvPr/>
        </p:nvSpPr>
        <p:spPr>
          <a:xfrm>
            <a:off x="4403360" y="3893464"/>
            <a:ext cx="1080000" cy="360000"/>
          </a:xfrm>
          <a:prstGeom prst="rect">
            <a:avLst/>
          </a:pr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400" err="1">
              <a:solidFill>
                <a:schemeClr val="accent2"/>
              </a:solidFill>
              <a:latin typeface="Yu Gothic UI" panose="020B0500000000000000" pitchFamily="50" charset="-128"/>
              <a:ea typeface="Yu Gothic UI" panose="020B0500000000000000" pitchFamily="50" charset="-128"/>
            </a:endParaRPr>
          </a:p>
        </p:txBody>
      </p:sp>
      <p:sp>
        <p:nvSpPr>
          <p:cNvPr id="29" name="正方形/長方形 28">
            <a:extLst>
              <a:ext uri="{FF2B5EF4-FFF2-40B4-BE49-F238E27FC236}">
                <a16:creationId xmlns:a16="http://schemas.microsoft.com/office/drawing/2014/main" id="{1339056A-C14D-2F86-5075-9464ABC86DC9}"/>
              </a:ext>
            </a:extLst>
          </p:cNvPr>
          <p:cNvSpPr/>
          <p:nvPr/>
        </p:nvSpPr>
        <p:spPr>
          <a:xfrm>
            <a:off x="6239359" y="1269909"/>
            <a:ext cx="5616000" cy="288000"/>
          </a:xfrm>
          <a:prstGeom prst="rect">
            <a:avLst/>
          </a:prstGeom>
          <a:solidFill>
            <a:schemeClr val="tx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600"/>
              </a:spcBef>
            </a:pPr>
            <a:r>
              <a:rPr kumimoji="1" lang="en-US" altLang="ja-JP" sz="1200" dirty="0">
                <a:solidFill>
                  <a:schemeClr val="bg1"/>
                </a:solidFill>
                <a:latin typeface="Yu Gothic UI" panose="020B0500000000000000" pitchFamily="50" charset="-128"/>
                <a:ea typeface="Yu Gothic UI" panose="020B0500000000000000" pitchFamily="50" charset="-128"/>
              </a:rPr>
              <a:t>GHG</a:t>
            </a:r>
            <a:r>
              <a:rPr kumimoji="1" lang="ja-JP" altLang="en-US" sz="1200" dirty="0">
                <a:solidFill>
                  <a:schemeClr val="bg1"/>
                </a:solidFill>
                <a:latin typeface="Yu Gothic UI" panose="020B0500000000000000" pitchFamily="50" charset="-128"/>
                <a:ea typeface="Yu Gothic UI" panose="020B0500000000000000" pitchFamily="50" charset="-128"/>
              </a:rPr>
              <a:t>削減目標</a:t>
            </a:r>
            <a:endParaRPr kumimoji="1" lang="en-US" altLang="ja-JP" sz="1200" dirty="0">
              <a:solidFill>
                <a:schemeClr val="bg1"/>
              </a:solidFill>
              <a:latin typeface="Yu Gothic UI" panose="020B0500000000000000" pitchFamily="50" charset="-128"/>
              <a:ea typeface="Yu Gothic UI" panose="020B0500000000000000" pitchFamily="50" charset="-128"/>
            </a:endParaRPr>
          </a:p>
        </p:txBody>
      </p:sp>
      <p:sp>
        <p:nvSpPr>
          <p:cNvPr id="3" name="正方形/長方形 2">
            <a:extLst>
              <a:ext uri="{FF2B5EF4-FFF2-40B4-BE49-F238E27FC236}">
                <a16:creationId xmlns:a16="http://schemas.microsoft.com/office/drawing/2014/main" id="{EA5C212B-BBDA-3CFD-9961-97E6214125AE}"/>
              </a:ext>
            </a:extLst>
          </p:cNvPr>
          <p:cNvSpPr/>
          <p:nvPr/>
        </p:nvSpPr>
        <p:spPr>
          <a:xfrm>
            <a:off x="335360" y="1269909"/>
            <a:ext cx="5544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mn-ea"/>
              </a:rPr>
              <a:t>表</a:t>
            </a:r>
            <a:r>
              <a:rPr lang="en-US" altLang="ja-JP" sz="1600" b="1" dirty="0">
                <a:solidFill>
                  <a:schemeClr val="tx1"/>
                </a:solidFill>
                <a:latin typeface="+mn-ea"/>
              </a:rPr>
              <a:t>1-1</a:t>
            </a:r>
            <a:r>
              <a:rPr lang="ja-JP" altLang="en-US" sz="1600" b="1" dirty="0">
                <a:solidFill>
                  <a:schemeClr val="tx1"/>
                </a:solidFill>
                <a:latin typeface="+mn-ea"/>
              </a:rPr>
              <a:t>：対象施設の内訳、</a:t>
            </a:r>
            <a:r>
              <a:rPr lang="en-US" altLang="ja-JP" sz="1600" b="1" dirty="0">
                <a:solidFill>
                  <a:schemeClr val="tx1"/>
                </a:solidFill>
                <a:latin typeface="+mn-ea"/>
              </a:rPr>
              <a:t>GHG</a:t>
            </a:r>
            <a:r>
              <a:rPr lang="ja-JP" altLang="en-US" sz="1600" b="1" dirty="0">
                <a:solidFill>
                  <a:schemeClr val="tx1"/>
                </a:solidFill>
                <a:latin typeface="+mn-ea"/>
              </a:rPr>
              <a:t>排出量の直近値</a:t>
            </a:r>
            <a:endParaRPr kumimoji="1" lang="ja-JP" altLang="en-US" sz="1600" b="1" dirty="0">
              <a:solidFill>
                <a:schemeClr val="tx1"/>
              </a:solidFill>
              <a:latin typeface="+mn-ea"/>
            </a:endParaRPr>
          </a:p>
        </p:txBody>
      </p:sp>
      <p:sp>
        <p:nvSpPr>
          <p:cNvPr id="4" name="正方形/長方形 3">
            <a:extLst>
              <a:ext uri="{FF2B5EF4-FFF2-40B4-BE49-F238E27FC236}">
                <a16:creationId xmlns:a16="http://schemas.microsoft.com/office/drawing/2014/main" id="{C9EA6B5C-FBCE-4F3A-EC9D-8FC302362352}"/>
              </a:ext>
            </a:extLst>
          </p:cNvPr>
          <p:cNvSpPr/>
          <p:nvPr/>
        </p:nvSpPr>
        <p:spPr>
          <a:xfrm>
            <a:off x="335360" y="4581909"/>
            <a:ext cx="5544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mn-ea"/>
              </a:rPr>
              <a:t>表</a:t>
            </a:r>
            <a:r>
              <a:rPr lang="en-US" altLang="ja-JP" sz="1600" b="1" dirty="0">
                <a:solidFill>
                  <a:schemeClr val="tx1"/>
                </a:solidFill>
                <a:latin typeface="+mn-ea"/>
              </a:rPr>
              <a:t>1-2</a:t>
            </a:r>
            <a:r>
              <a:rPr lang="ja-JP" altLang="en-US" sz="1600" b="1" dirty="0">
                <a:solidFill>
                  <a:schemeClr val="tx1"/>
                </a:solidFill>
                <a:latin typeface="+mn-ea"/>
              </a:rPr>
              <a:t>：主な</a:t>
            </a:r>
            <a:r>
              <a:rPr lang="en-US" altLang="ja-JP" sz="1600" b="1" dirty="0">
                <a:solidFill>
                  <a:schemeClr val="tx1"/>
                </a:solidFill>
                <a:latin typeface="+mn-ea"/>
              </a:rPr>
              <a:t>KPI</a:t>
            </a:r>
            <a:endParaRPr kumimoji="1" lang="ja-JP" altLang="en-US" sz="1600" b="1" dirty="0">
              <a:solidFill>
                <a:schemeClr val="tx1"/>
              </a:solidFill>
              <a:latin typeface="+mn-ea"/>
            </a:endParaRPr>
          </a:p>
        </p:txBody>
      </p:sp>
      <p:sp>
        <p:nvSpPr>
          <p:cNvPr id="11" name="正方形/長方形 10">
            <a:extLst>
              <a:ext uri="{FF2B5EF4-FFF2-40B4-BE49-F238E27FC236}">
                <a16:creationId xmlns:a16="http://schemas.microsoft.com/office/drawing/2014/main" id="{AF29B554-A114-D769-CA80-891F3852BCDC}"/>
              </a:ext>
            </a:extLst>
          </p:cNvPr>
          <p:cNvSpPr/>
          <p:nvPr/>
        </p:nvSpPr>
        <p:spPr>
          <a:xfrm>
            <a:off x="7162476" y="4590133"/>
            <a:ext cx="3973524" cy="262143"/>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kumimoji="1" lang="ja-JP" altLang="en-US" sz="1100" dirty="0">
                <a:solidFill>
                  <a:schemeClr val="tx1"/>
                </a:solidFill>
                <a:highlight>
                  <a:srgbClr val="FFFF00"/>
                </a:highlight>
                <a:latin typeface="Yu Gothic UI" panose="020B0500000000000000" pitchFamily="50" charset="-128"/>
                <a:ea typeface="Yu Gothic UI" panose="020B0500000000000000" pitchFamily="50" charset="-128"/>
              </a:rPr>
              <a:t>・９ページ下部にあるような千表を入れて、イメージ示す形にしてください。</a:t>
            </a:r>
          </a:p>
        </p:txBody>
      </p:sp>
      <p:grpSp>
        <p:nvGrpSpPr>
          <p:cNvPr id="36" name="グループ化 35">
            <a:extLst>
              <a:ext uri="{FF2B5EF4-FFF2-40B4-BE49-F238E27FC236}">
                <a16:creationId xmlns:a16="http://schemas.microsoft.com/office/drawing/2014/main" id="{6E258B4C-2AF5-9287-1649-845F70220742}"/>
              </a:ext>
            </a:extLst>
          </p:cNvPr>
          <p:cNvGrpSpPr/>
          <p:nvPr/>
        </p:nvGrpSpPr>
        <p:grpSpPr>
          <a:xfrm>
            <a:off x="6199721" y="1590051"/>
            <a:ext cx="5616000" cy="2374574"/>
            <a:chOff x="6269097" y="1590051"/>
            <a:chExt cx="5723999" cy="2374574"/>
          </a:xfrm>
        </p:grpSpPr>
        <p:graphicFrame>
          <p:nvGraphicFramePr>
            <p:cNvPr id="24" name="グラフ 23">
              <a:extLst>
                <a:ext uri="{FF2B5EF4-FFF2-40B4-BE49-F238E27FC236}">
                  <a16:creationId xmlns:a16="http://schemas.microsoft.com/office/drawing/2014/main" id="{31F75F6F-747E-8832-93FA-895836A5DBA1}"/>
                </a:ext>
              </a:extLst>
            </p:cNvPr>
            <p:cNvGraphicFramePr/>
            <p:nvPr>
              <p:extLst>
                <p:ext uri="{D42A27DB-BD31-4B8C-83A1-F6EECF244321}">
                  <p14:modId xmlns:p14="http://schemas.microsoft.com/office/powerpoint/2010/main" val="1747731083"/>
                </p:ext>
              </p:extLst>
            </p:nvPr>
          </p:nvGraphicFramePr>
          <p:xfrm>
            <a:off x="6269097" y="1590051"/>
            <a:ext cx="5723999" cy="2374574"/>
          </p:xfrm>
          <a:graphic>
            <a:graphicData uri="http://schemas.openxmlformats.org/drawingml/2006/chart">
              <c:chart xmlns:c="http://schemas.openxmlformats.org/drawingml/2006/chart" xmlns:r="http://schemas.openxmlformats.org/officeDocument/2006/relationships" r:id="rId6"/>
            </a:graphicData>
          </a:graphic>
        </p:graphicFrame>
        <p:grpSp>
          <p:nvGrpSpPr>
            <p:cNvPr id="23" name="グループ化 22">
              <a:extLst>
                <a:ext uri="{FF2B5EF4-FFF2-40B4-BE49-F238E27FC236}">
                  <a16:creationId xmlns:a16="http://schemas.microsoft.com/office/drawing/2014/main" id="{4F59CD40-981A-ACE0-2D24-1D2ABB33ADDC}"/>
                </a:ext>
              </a:extLst>
            </p:cNvPr>
            <p:cNvGrpSpPr/>
            <p:nvPr/>
          </p:nvGrpSpPr>
          <p:grpSpPr>
            <a:xfrm>
              <a:off x="6600000" y="3285000"/>
              <a:ext cx="5323421" cy="216000"/>
              <a:chOff x="6600000" y="3285000"/>
              <a:chExt cx="5323421" cy="216000"/>
            </a:xfrm>
          </p:grpSpPr>
          <p:sp>
            <p:nvSpPr>
              <p:cNvPr id="14" name="正方形/長方形 13">
                <a:extLst>
                  <a:ext uri="{FF2B5EF4-FFF2-40B4-BE49-F238E27FC236}">
                    <a16:creationId xmlns:a16="http://schemas.microsoft.com/office/drawing/2014/main" id="{D648AAD8-2037-C89E-BD9D-FEA51D5798D9}"/>
                  </a:ext>
                </a:extLst>
              </p:cNvPr>
              <p:cNvSpPr/>
              <p:nvPr/>
            </p:nvSpPr>
            <p:spPr>
              <a:xfrm>
                <a:off x="6600000" y="3285000"/>
                <a:ext cx="432000"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b="1" dirty="0">
                    <a:solidFill>
                      <a:schemeClr val="tx1"/>
                    </a:solidFill>
                  </a:rPr>
                  <a:t>2023</a:t>
                </a:r>
                <a:endParaRPr kumimoji="1" lang="ja-JP" altLang="en-US" sz="1200" b="1" dirty="0">
                  <a:solidFill>
                    <a:schemeClr val="tx1"/>
                  </a:solidFill>
                </a:endParaRPr>
              </a:p>
            </p:txBody>
          </p:sp>
          <p:sp>
            <p:nvSpPr>
              <p:cNvPr id="20" name="正方形/長方形 19">
                <a:extLst>
                  <a:ext uri="{FF2B5EF4-FFF2-40B4-BE49-F238E27FC236}">
                    <a16:creationId xmlns:a16="http://schemas.microsoft.com/office/drawing/2014/main" id="{70125AF2-6152-A67E-E545-6BD494C84D95}"/>
                  </a:ext>
                </a:extLst>
              </p:cNvPr>
              <p:cNvSpPr/>
              <p:nvPr/>
            </p:nvSpPr>
            <p:spPr>
              <a:xfrm>
                <a:off x="7922993" y="3285000"/>
                <a:ext cx="432000"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b="1" dirty="0">
                    <a:solidFill>
                      <a:schemeClr val="tx1"/>
                    </a:solidFill>
                  </a:rPr>
                  <a:t>2030</a:t>
                </a:r>
                <a:endParaRPr kumimoji="1" lang="ja-JP" altLang="en-US" sz="1200" b="1" dirty="0">
                  <a:solidFill>
                    <a:schemeClr val="tx1"/>
                  </a:solidFill>
                </a:endParaRPr>
              </a:p>
            </p:txBody>
          </p:sp>
          <p:sp>
            <p:nvSpPr>
              <p:cNvPr id="21" name="正方形/長方形 20">
                <a:extLst>
                  <a:ext uri="{FF2B5EF4-FFF2-40B4-BE49-F238E27FC236}">
                    <a16:creationId xmlns:a16="http://schemas.microsoft.com/office/drawing/2014/main" id="{3B7C108C-5328-712C-9C3B-E13CF85283F3}"/>
                  </a:ext>
                </a:extLst>
              </p:cNvPr>
              <p:cNvSpPr/>
              <p:nvPr/>
            </p:nvSpPr>
            <p:spPr>
              <a:xfrm>
                <a:off x="8832000" y="3285000"/>
                <a:ext cx="432000"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b="1" dirty="0">
                    <a:solidFill>
                      <a:schemeClr val="tx1"/>
                    </a:solidFill>
                  </a:rPr>
                  <a:t>2035</a:t>
                </a:r>
                <a:endParaRPr kumimoji="1" lang="ja-JP" altLang="en-US" sz="1200" b="1" dirty="0">
                  <a:solidFill>
                    <a:schemeClr val="tx1"/>
                  </a:solidFill>
                </a:endParaRPr>
              </a:p>
            </p:txBody>
          </p:sp>
          <p:sp>
            <p:nvSpPr>
              <p:cNvPr id="22" name="正方形/長方形 21">
                <a:extLst>
                  <a:ext uri="{FF2B5EF4-FFF2-40B4-BE49-F238E27FC236}">
                    <a16:creationId xmlns:a16="http://schemas.microsoft.com/office/drawing/2014/main" id="{18856540-3FF2-8892-7937-ECAB940467A4}"/>
                  </a:ext>
                </a:extLst>
              </p:cNvPr>
              <p:cNvSpPr/>
              <p:nvPr/>
            </p:nvSpPr>
            <p:spPr>
              <a:xfrm>
                <a:off x="11491421" y="3285000"/>
                <a:ext cx="432000"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b="1" dirty="0">
                    <a:solidFill>
                      <a:schemeClr val="tx1"/>
                    </a:solidFill>
                  </a:rPr>
                  <a:t>2050</a:t>
                </a:r>
                <a:endParaRPr kumimoji="1" lang="ja-JP" altLang="en-US" sz="1200" b="1" dirty="0">
                  <a:solidFill>
                    <a:schemeClr val="tx1"/>
                  </a:solidFill>
                </a:endParaRPr>
              </a:p>
            </p:txBody>
          </p:sp>
        </p:grpSp>
      </p:grpSp>
      <p:graphicFrame>
        <p:nvGraphicFramePr>
          <p:cNvPr id="39" name="表 38">
            <a:extLst>
              <a:ext uri="{FF2B5EF4-FFF2-40B4-BE49-F238E27FC236}">
                <a16:creationId xmlns:a16="http://schemas.microsoft.com/office/drawing/2014/main" id="{9E4087A9-E325-1284-431A-A422FDBF9582}"/>
              </a:ext>
            </a:extLst>
          </p:cNvPr>
          <p:cNvGraphicFramePr>
            <a:graphicFrameLocks noGrp="1"/>
          </p:cNvGraphicFramePr>
          <p:nvPr>
            <p:extLst>
              <p:ext uri="{D42A27DB-BD31-4B8C-83A1-F6EECF244321}">
                <p14:modId xmlns:p14="http://schemas.microsoft.com/office/powerpoint/2010/main" val="4130546285"/>
              </p:ext>
            </p:extLst>
          </p:nvPr>
        </p:nvGraphicFramePr>
        <p:xfrm>
          <a:off x="6239359" y="4293909"/>
          <a:ext cx="5616000" cy="2232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3094619093"/>
                    </a:ext>
                  </a:extLst>
                </a:gridCol>
                <a:gridCol w="936000">
                  <a:extLst>
                    <a:ext uri="{9D8B030D-6E8A-4147-A177-3AD203B41FA5}">
                      <a16:colId xmlns:a16="http://schemas.microsoft.com/office/drawing/2014/main" val="1013584971"/>
                    </a:ext>
                  </a:extLst>
                </a:gridCol>
                <a:gridCol w="936000">
                  <a:extLst>
                    <a:ext uri="{9D8B030D-6E8A-4147-A177-3AD203B41FA5}">
                      <a16:colId xmlns:a16="http://schemas.microsoft.com/office/drawing/2014/main" val="3532417423"/>
                    </a:ext>
                  </a:extLst>
                </a:gridCol>
                <a:gridCol w="936000">
                  <a:extLst>
                    <a:ext uri="{9D8B030D-6E8A-4147-A177-3AD203B41FA5}">
                      <a16:colId xmlns:a16="http://schemas.microsoft.com/office/drawing/2014/main" val="932680018"/>
                    </a:ext>
                  </a:extLst>
                </a:gridCol>
                <a:gridCol w="936000">
                  <a:extLst>
                    <a:ext uri="{9D8B030D-6E8A-4147-A177-3AD203B41FA5}">
                      <a16:colId xmlns:a16="http://schemas.microsoft.com/office/drawing/2014/main" val="3517026936"/>
                    </a:ext>
                  </a:extLst>
                </a:gridCol>
                <a:gridCol w="936000">
                  <a:extLst>
                    <a:ext uri="{9D8B030D-6E8A-4147-A177-3AD203B41FA5}">
                      <a16:colId xmlns:a16="http://schemas.microsoft.com/office/drawing/2014/main" val="3714768260"/>
                    </a:ext>
                  </a:extLst>
                </a:gridCol>
              </a:tblGrid>
              <a:tr h="288000">
                <a:tc gridSpan="6">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200" b="0" dirty="0">
                          <a:solidFill>
                            <a:schemeClr val="bg1"/>
                          </a:solidFill>
                          <a:latin typeface="+mn-ea"/>
                        </a:rPr>
                        <a:t>全体スケジュール</a:t>
                      </a:r>
                      <a:endParaRPr kumimoji="1" lang="en-US" altLang="ja-JP" sz="1200" b="0" dirty="0">
                        <a:solidFill>
                          <a:schemeClr val="bg1"/>
                        </a:solidFill>
                        <a:latin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594109673"/>
                  </a:ext>
                </a:extLst>
              </a:tr>
              <a:tr h="28800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2025</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2026</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2027</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2028</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2029</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2030</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extLst>
                  <a:ext uri="{0D108BD9-81ED-4DB2-BD59-A6C34878D82A}">
                    <a16:rowId xmlns:a16="http://schemas.microsoft.com/office/drawing/2014/main" val="2332149632"/>
                  </a:ext>
                </a:extLst>
              </a:tr>
              <a:tr h="165600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extLst>
                  <a:ext uri="{0D108BD9-81ED-4DB2-BD59-A6C34878D82A}">
                    <a16:rowId xmlns:a16="http://schemas.microsoft.com/office/drawing/2014/main" val="3254799411"/>
                  </a:ext>
                </a:extLst>
              </a:tr>
            </a:tbl>
          </a:graphicData>
        </a:graphic>
      </p:graphicFrame>
      <p:sp>
        <p:nvSpPr>
          <p:cNvPr id="28" name="矢印: 右 27">
            <a:extLst>
              <a:ext uri="{FF2B5EF4-FFF2-40B4-BE49-F238E27FC236}">
                <a16:creationId xmlns:a16="http://schemas.microsoft.com/office/drawing/2014/main" id="{0187D99A-6BF6-FE74-ECCB-EB0EDC763B70}"/>
              </a:ext>
            </a:extLst>
          </p:cNvPr>
          <p:cNvSpPr/>
          <p:nvPr/>
        </p:nvSpPr>
        <p:spPr>
          <a:xfrm rot="18981082">
            <a:off x="4877098" y="2849999"/>
            <a:ext cx="2566756" cy="288235"/>
          </a:xfrm>
          <a:prstGeom prst="rightArrow">
            <a:avLst>
              <a:gd name="adj1" fmla="val 50000"/>
              <a:gd name="adj2" fmla="val 74914"/>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400" dirty="0">
              <a:solidFill>
                <a:schemeClr val="accent2"/>
              </a:solidFill>
              <a:latin typeface="Yu Gothic UI" panose="020B0500000000000000" pitchFamily="50" charset="-128"/>
              <a:ea typeface="Yu Gothic UI" panose="020B0500000000000000" pitchFamily="50" charset="-128"/>
            </a:endParaRPr>
          </a:p>
        </p:txBody>
      </p:sp>
      <p:sp>
        <p:nvSpPr>
          <p:cNvPr id="42" name="矢印: 五方向 41">
            <a:extLst>
              <a:ext uri="{FF2B5EF4-FFF2-40B4-BE49-F238E27FC236}">
                <a16:creationId xmlns:a16="http://schemas.microsoft.com/office/drawing/2014/main" id="{506727A7-7B14-17ED-A8CB-BE0429690DC0}"/>
              </a:ext>
            </a:extLst>
          </p:cNvPr>
          <p:cNvSpPr/>
          <p:nvPr/>
        </p:nvSpPr>
        <p:spPr>
          <a:xfrm>
            <a:off x="7248912" y="4923797"/>
            <a:ext cx="2591087"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ビル</a:t>
            </a:r>
            <a:r>
              <a:rPr lang="ja-JP" altLang="en-US" sz="1000" dirty="0">
                <a:solidFill>
                  <a:schemeClr val="tx1"/>
                </a:solidFill>
                <a:latin typeface="Yu Gothic UI" panose="020B0500000000000000" pitchFamily="50" charset="-128"/>
                <a:ea typeface="Yu Gothic UI" panose="020B0500000000000000" pitchFamily="50" charset="-128"/>
              </a:rPr>
              <a:t>●</a:t>
            </a:r>
            <a:r>
              <a:rPr kumimoji="1" lang="ja-JP" altLang="en-US" sz="1000" dirty="0">
                <a:solidFill>
                  <a:schemeClr val="tx1"/>
                </a:solidFill>
                <a:latin typeface="Yu Gothic UI" panose="020B0500000000000000" pitchFamily="50" charset="-128"/>
                <a:ea typeface="Yu Gothic UI" panose="020B0500000000000000" pitchFamily="50" charset="-128"/>
              </a:rPr>
              <a:t>棟への</a:t>
            </a:r>
            <a:r>
              <a:rPr kumimoji="1" lang="en-US" altLang="ja-JP" sz="1000" dirty="0">
                <a:solidFill>
                  <a:schemeClr val="tx1"/>
                </a:solidFill>
                <a:latin typeface="Yu Gothic UI" panose="020B0500000000000000" pitchFamily="50" charset="-128"/>
                <a:ea typeface="Yu Gothic UI" panose="020B0500000000000000" pitchFamily="50" charset="-128"/>
              </a:rPr>
              <a:t>PV</a:t>
            </a:r>
            <a:r>
              <a:rPr kumimoji="1" lang="ja-JP" altLang="en-US" sz="1000" dirty="0">
                <a:solidFill>
                  <a:schemeClr val="tx1"/>
                </a:solidFill>
                <a:latin typeface="Yu Gothic UI" panose="020B0500000000000000" pitchFamily="50" charset="-128"/>
                <a:ea typeface="Yu Gothic UI" panose="020B0500000000000000" pitchFamily="50" charset="-128"/>
              </a:rPr>
              <a:t>設置</a:t>
            </a:r>
          </a:p>
        </p:txBody>
      </p:sp>
      <p:sp>
        <p:nvSpPr>
          <p:cNvPr id="43" name="矢印: 五方向 42">
            <a:extLst>
              <a:ext uri="{FF2B5EF4-FFF2-40B4-BE49-F238E27FC236}">
                <a16:creationId xmlns:a16="http://schemas.microsoft.com/office/drawing/2014/main" id="{CEA5B664-C76F-F5EF-BEF7-EEF7F67628DA}"/>
              </a:ext>
            </a:extLst>
          </p:cNvPr>
          <p:cNvSpPr/>
          <p:nvPr/>
        </p:nvSpPr>
        <p:spPr>
          <a:xfrm>
            <a:off x="6312000" y="5262178"/>
            <a:ext cx="1727999"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化の設計</a:t>
            </a:r>
          </a:p>
        </p:txBody>
      </p:sp>
      <p:sp>
        <p:nvSpPr>
          <p:cNvPr id="9" name="AutoShape 10">
            <a:extLst>
              <a:ext uri="{FF2B5EF4-FFF2-40B4-BE49-F238E27FC236}">
                <a16:creationId xmlns:a16="http://schemas.microsoft.com/office/drawing/2014/main" id="{D971EC64-AAD7-D30A-FBB6-AD6318C9F67A}"/>
              </a:ext>
            </a:extLst>
          </p:cNvPr>
          <p:cNvSpPr>
            <a:spLocks noChangeArrowheads="1"/>
          </p:cNvSpPr>
          <p:nvPr/>
        </p:nvSpPr>
        <p:spPr bwMode="auto">
          <a:xfrm>
            <a:off x="6311359" y="1616192"/>
            <a:ext cx="5472000" cy="2880000"/>
          </a:xfrm>
          <a:prstGeom prst="rect">
            <a:avLst/>
          </a:prstGeom>
          <a:solidFill>
            <a:srgbClr val="DAE3F3"/>
          </a:solidFill>
          <a:ln w="19050">
            <a:solidFill>
              <a:sysClr val="windowText" lastClr="000000"/>
            </a:solidFill>
            <a:round/>
            <a:headEnd/>
            <a:tailEnd/>
          </a:ln>
          <a:effectLst/>
        </p:spPr>
        <p:txBody>
          <a:bodyPr lIns="36000" tIns="0" rIns="36000" bIns="0" anchor="ctr"/>
          <a:lstStyle/>
          <a:p>
            <a:pPr defTabSz="457200">
              <a:spcBef>
                <a:spcPts val="300"/>
              </a:spcBef>
              <a:defRPr/>
            </a:pPr>
            <a:r>
              <a:rPr kumimoji="1" lang="ja-JP" altLang="en-US" sz="1200" dirty="0">
                <a:latin typeface="Yu Gothic UI" panose="020B0500000000000000" pitchFamily="50" charset="-128"/>
                <a:ea typeface="Yu Gothic UI" panose="020B0500000000000000" pitchFamily="50" charset="-128"/>
              </a:rPr>
              <a:t>以下の手順に沿ってグラフを作成してください。その際に、</a:t>
            </a:r>
            <a:r>
              <a:rPr kumimoji="1" lang="en-US" altLang="ja-JP" sz="1200" dirty="0">
                <a:latin typeface="Yu Gothic UI" panose="020B0500000000000000" pitchFamily="50" charset="-128"/>
                <a:ea typeface="Yu Gothic UI" panose="020B0500000000000000" pitchFamily="50" charset="-128"/>
              </a:rPr>
              <a:t>2030</a:t>
            </a:r>
            <a:r>
              <a:rPr kumimoji="1" lang="ja-JP" altLang="en-US" sz="1200" dirty="0">
                <a:latin typeface="Yu Gothic UI" panose="020B0500000000000000" pitchFamily="50" charset="-128"/>
                <a:ea typeface="Yu Gothic UI" panose="020B0500000000000000" pitchFamily="50" charset="-128"/>
              </a:rPr>
              <a:t>年度・</a:t>
            </a:r>
            <a:r>
              <a:rPr kumimoji="1" lang="en-US" altLang="ja-JP" sz="1200" dirty="0">
                <a:latin typeface="Yu Gothic UI" panose="020B0500000000000000" pitchFamily="50" charset="-128"/>
                <a:ea typeface="Yu Gothic UI" panose="020B0500000000000000" pitchFamily="50" charset="-128"/>
              </a:rPr>
              <a:t>2035</a:t>
            </a:r>
            <a:r>
              <a:rPr kumimoji="1" lang="ja-JP" altLang="en-US" sz="1200" dirty="0">
                <a:latin typeface="Yu Gothic UI" panose="020B0500000000000000" pitchFamily="50" charset="-128"/>
                <a:ea typeface="Yu Gothic UI" panose="020B0500000000000000" pitchFamily="50" charset="-128"/>
              </a:rPr>
              <a:t>年度目標が想定推移（青色の実線）よりも下回るようにしてください</a:t>
            </a:r>
            <a:endParaRPr kumimoji="1" lang="en-US" altLang="ja-JP" sz="1200" dirty="0">
              <a:latin typeface="Yu Gothic UI" panose="020B0500000000000000" pitchFamily="50" charset="-128"/>
              <a:ea typeface="Yu Gothic UI" panose="020B0500000000000000" pitchFamily="50" charset="-128"/>
            </a:endParaRPr>
          </a:p>
          <a:p>
            <a:pPr marL="228600" indent="-228600" defTabSz="457200">
              <a:spcBef>
                <a:spcPts val="300"/>
              </a:spcBef>
              <a:buFont typeface="+mj-lt"/>
              <a:buAutoNum type="arabicPeriod"/>
              <a:defRPr/>
            </a:pPr>
            <a:r>
              <a:rPr kumimoji="1" lang="ja-JP" altLang="en-US" sz="1200" dirty="0">
                <a:latin typeface="Yu Gothic UI" panose="020B0500000000000000" pitchFamily="50" charset="-128"/>
                <a:ea typeface="Yu Gothic UI" panose="020B0500000000000000" pitchFamily="50" charset="-128"/>
              </a:rPr>
              <a:t>グラフをクリックして選択</a:t>
            </a:r>
            <a:endParaRPr kumimoji="1" lang="en-US" altLang="ja-JP" sz="1200" dirty="0">
              <a:latin typeface="Yu Gothic UI" panose="020B0500000000000000" pitchFamily="50" charset="-128"/>
              <a:ea typeface="Yu Gothic UI" panose="020B0500000000000000" pitchFamily="50" charset="-128"/>
            </a:endParaRPr>
          </a:p>
          <a:p>
            <a:pPr marL="228600" indent="-228600" defTabSz="457200">
              <a:spcBef>
                <a:spcPts val="300"/>
              </a:spcBef>
              <a:buFont typeface="+mj-lt"/>
              <a:buAutoNum type="arabicPeriod"/>
              <a:defRPr/>
            </a:pPr>
            <a:r>
              <a:rPr kumimoji="1" lang="ja-JP" altLang="en-US" sz="1200" dirty="0">
                <a:latin typeface="Yu Gothic UI" panose="020B0500000000000000" pitchFamily="50" charset="-128"/>
                <a:ea typeface="Yu Gothic UI" panose="020B0500000000000000" pitchFamily="50" charset="-128"/>
              </a:rPr>
              <a:t>パワーポイントタブの「グラフのデザイン」をクリック</a:t>
            </a:r>
            <a:endParaRPr kumimoji="1" lang="en-US" altLang="ja-JP" sz="1200" dirty="0">
              <a:latin typeface="Yu Gothic UI" panose="020B0500000000000000" pitchFamily="50" charset="-128"/>
              <a:ea typeface="Yu Gothic UI" panose="020B0500000000000000" pitchFamily="50" charset="-128"/>
            </a:endParaRPr>
          </a:p>
          <a:p>
            <a:pPr marL="228600" indent="-228600" defTabSz="457200">
              <a:spcBef>
                <a:spcPts val="300"/>
              </a:spcBef>
              <a:buFont typeface="+mj-lt"/>
              <a:buAutoNum type="arabicPeriod"/>
              <a:defRPr/>
            </a:pPr>
            <a:r>
              <a:rPr kumimoji="1" lang="ja-JP" altLang="en-US" sz="1200" dirty="0">
                <a:latin typeface="Yu Gothic UI" panose="020B0500000000000000" pitchFamily="50" charset="-128"/>
                <a:ea typeface="Yu Gothic UI" panose="020B0500000000000000" pitchFamily="50" charset="-128"/>
              </a:rPr>
              <a:t>「データの編集」をクリック</a:t>
            </a:r>
            <a:endParaRPr kumimoji="1" lang="en-US" altLang="ja-JP" sz="1200" dirty="0">
              <a:latin typeface="Yu Gothic UI" panose="020B0500000000000000" pitchFamily="50" charset="-128"/>
              <a:ea typeface="Yu Gothic UI" panose="020B0500000000000000" pitchFamily="50" charset="-128"/>
            </a:endParaRPr>
          </a:p>
          <a:p>
            <a:pPr marL="228600" indent="-228600" defTabSz="457200">
              <a:spcBef>
                <a:spcPts val="300"/>
              </a:spcBef>
              <a:buFont typeface="+mj-lt"/>
              <a:buAutoNum type="arabicPeriod"/>
              <a:defRPr/>
            </a:pPr>
            <a:r>
              <a:rPr kumimoji="1" lang="ja-JP" altLang="en-US" sz="1200" dirty="0">
                <a:latin typeface="Yu Gothic UI" panose="020B0500000000000000" pitchFamily="50" charset="-128"/>
                <a:ea typeface="Yu Gothic UI" panose="020B0500000000000000" pitchFamily="50" charset="-128"/>
              </a:rPr>
              <a:t>「</a:t>
            </a:r>
            <a:r>
              <a:rPr kumimoji="1" lang="en-US" altLang="ja-JP" sz="1200" dirty="0">
                <a:latin typeface="Yu Gothic UI" panose="020B0500000000000000" pitchFamily="50" charset="-128"/>
                <a:ea typeface="Yu Gothic UI" panose="020B0500000000000000" pitchFamily="50" charset="-128"/>
              </a:rPr>
              <a:t>Microsoft </a:t>
            </a:r>
            <a:r>
              <a:rPr kumimoji="1" lang="en-US" altLang="ja-JP" sz="1200" dirty="0" err="1">
                <a:latin typeface="Yu Gothic UI" panose="020B0500000000000000" pitchFamily="50" charset="-128"/>
                <a:ea typeface="Yu Gothic UI" panose="020B0500000000000000" pitchFamily="50" charset="-128"/>
              </a:rPr>
              <a:t>Powerpoint</a:t>
            </a:r>
            <a:r>
              <a:rPr kumimoji="1" lang="ja-JP" altLang="en-US" sz="1200" dirty="0">
                <a:latin typeface="Yu Gothic UI" panose="020B0500000000000000" pitchFamily="50" charset="-128"/>
                <a:ea typeface="Yu Gothic UI" panose="020B0500000000000000" pitchFamily="50" charset="-128"/>
              </a:rPr>
              <a:t>内のグラフ」シート</a:t>
            </a:r>
            <a:r>
              <a:rPr lang="ja-JP" altLang="en-US" sz="1200" dirty="0">
                <a:latin typeface="Yu Gothic UI" panose="020B0500000000000000" pitchFamily="50" charset="-128"/>
                <a:ea typeface="Yu Gothic UI" panose="020B0500000000000000" pitchFamily="50" charset="-128"/>
              </a:rPr>
              <a:t>で黄色にハイライトされたセル</a:t>
            </a:r>
            <a:r>
              <a:rPr kumimoji="1" lang="ja-JP" altLang="en-US" sz="1200" dirty="0">
                <a:latin typeface="Yu Gothic UI" panose="020B0500000000000000" pitchFamily="50" charset="-128"/>
                <a:ea typeface="Yu Gothic UI" panose="020B0500000000000000" pitchFamily="50" charset="-128"/>
              </a:rPr>
              <a:t>に、それぞれ下記の数値を入力</a:t>
            </a:r>
            <a:endParaRPr kumimoji="1" lang="en-US" altLang="ja-JP" sz="1200" dirty="0">
              <a:latin typeface="Yu Gothic UI" panose="020B0500000000000000" pitchFamily="50" charset="-128"/>
              <a:ea typeface="Yu Gothic UI" panose="020B0500000000000000" pitchFamily="50" charset="-128"/>
            </a:endParaRPr>
          </a:p>
          <a:p>
            <a:pPr marL="628650" lvl="1" indent="-171450" defTabSz="457200">
              <a:spcBef>
                <a:spcPts val="300"/>
              </a:spcBef>
              <a:buFont typeface="Arial" panose="020B0604020202020204" pitchFamily="34" charset="0"/>
              <a:buChar char="•"/>
              <a:defRPr/>
            </a:pPr>
            <a:r>
              <a:rPr lang="ja-JP" altLang="en-US" sz="1200" dirty="0">
                <a:latin typeface="Yu Gothic UI" panose="020B0500000000000000" pitchFamily="50" charset="-128"/>
                <a:ea typeface="Yu Gothic UI" panose="020B0500000000000000" pitchFamily="50" charset="-128"/>
              </a:rPr>
              <a:t>基準年度の</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排出量（基準年度を原則</a:t>
            </a:r>
            <a:r>
              <a:rPr lang="en-US" altLang="ja-JP" sz="1200" dirty="0">
                <a:latin typeface="Yu Gothic UI" panose="020B0500000000000000" pitchFamily="50" charset="-128"/>
                <a:ea typeface="Yu Gothic UI" panose="020B0500000000000000" pitchFamily="50" charset="-128"/>
              </a:rPr>
              <a:t>2023</a:t>
            </a:r>
            <a:r>
              <a:rPr lang="ja-JP" altLang="en-US" sz="1200" dirty="0">
                <a:latin typeface="Yu Gothic UI" panose="020B0500000000000000" pitchFamily="50" charset="-128"/>
                <a:ea typeface="Yu Gothic UI" panose="020B0500000000000000" pitchFamily="50" charset="-128"/>
              </a:rPr>
              <a:t>年度として、</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排出量の合計を入力してください）</a:t>
            </a:r>
            <a:endParaRPr lang="en-US" altLang="ja-JP" sz="1200" dirty="0">
              <a:latin typeface="Yu Gothic UI" panose="020B0500000000000000" pitchFamily="50" charset="-128"/>
              <a:ea typeface="Yu Gothic UI" panose="020B0500000000000000" pitchFamily="50" charset="-128"/>
            </a:endParaRPr>
          </a:p>
          <a:p>
            <a:pPr marL="628650" lvl="1" indent="-171450" defTabSz="457200">
              <a:spcBef>
                <a:spcPts val="300"/>
              </a:spcBef>
              <a:buFont typeface="Arial" panose="020B0604020202020204" pitchFamily="34" charset="0"/>
              <a:buChar char="•"/>
              <a:defRPr/>
            </a:pPr>
            <a:r>
              <a:rPr kumimoji="1" lang="en-US" altLang="ja-JP" sz="1200" dirty="0">
                <a:latin typeface="Yu Gothic UI" panose="020B0500000000000000" pitchFamily="50" charset="-128"/>
                <a:ea typeface="Yu Gothic UI" panose="020B0500000000000000" pitchFamily="50" charset="-128"/>
              </a:rPr>
              <a:t>2030</a:t>
            </a:r>
            <a:r>
              <a:rPr kumimoji="1" lang="ja-JP" altLang="en-US" sz="1200" dirty="0">
                <a:latin typeface="Yu Gothic UI" panose="020B0500000000000000" pitchFamily="50" charset="-128"/>
                <a:ea typeface="Yu Gothic UI" panose="020B0500000000000000" pitchFamily="50" charset="-128"/>
              </a:rPr>
              <a:t>年の</a:t>
            </a:r>
            <a:r>
              <a:rPr kumimoji="1" lang="en-US" altLang="ja-JP" sz="1200" dirty="0">
                <a:latin typeface="Yu Gothic UI" panose="020B0500000000000000" pitchFamily="50" charset="-128"/>
                <a:ea typeface="Yu Gothic UI" panose="020B0500000000000000" pitchFamily="50" charset="-128"/>
              </a:rPr>
              <a:t>GHG</a:t>
            </a:r>
            <a:r>
              <a:rPr kumimoji="1" lang="ja-JP" altLang="en-US" sz="1200" dirty="0">
                <a:latin typeface="Yu Gothic UI" panose="020B0500000000000000" pitchFamily="50" charset="-128"/>
                <a:ea typeface="Yu Gothic UI" panose="020B0500000000000000" pitchFamily="50" charset="-128"/>
              </a:rPr>
              <a:t>排出量目標</a:t>
            </a:r>
            <a:br>
              <a:rPr lang="en-US" altLang="ja-JP" sz="1200" dirty="0">
                <a:latin typeface="Yu Gothic UI" panose="020B0500000000000000" pitchFamily="50" charset="-128"/>
                <a:ea typeface="Yu Gothic UI" panose="020B0500000000000000" pitchFamily="50" charset="-128"/>
              </a:rPr>
            </a:br>
            <a:r>
              <a:rPr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表</a:t>
            </a:r>
            <a:r>
              <a:rPr kumimoji="1" lang="en-US" altLang="ja-JP" sz="1200" dirty="0">
                <a:latin typeface="Yu Gothic UI" panose="020B0500000000000000" pitchFamily="50" charset="-128"/>
                <a:ea typeface="Yu Gothic UI" panose="020B0500000000000000" pitchFamily="50" charset="-128"/>
              </a:rPr>
              <a:t>5-1</a:t>
            </a:r>
            <a:r>
              <a:rPr kumimoji="1" lang="ja-JP" altLang="en-US" sz="1200" dirty="0">
                <a:latin typeface="Yu Gothic UI" panose="020B0500000000000000" pitchFamily="50" charset="-128"/>
                <a:ea typeface="Yu Gothic UI" panose="020B0500000000000000" pitchFamily="50" charset="-128"/>
              </a:rPr>
              <a:t>で算出した以下の数値を記載してください。</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直近年度の</a:t>
            </a:r>
            <a:r>
              <a:rPr kumimoji="1" lang="en-US" altLang="ja-JP" sz="1200" dirty="0">
                <a:latin typeface="Yu Gothic UI" panose="020B0500000000000000" pitchFamily="50" charset="-128"/>
                <a:ea typeface="Yu Gothic UI" panose="020B0500000000000000" pitchFamily="50" charset="-128"/>
              </a:rPr>
              <a:t>GHG</a:t>
            </a:r>
            <a:r>
              <a:rPr kumimoji="1" lang="ja-JP" altLang="en-US" sz="1200" dirty="0">
                <a:latin typeface="Yu Gothic UI" panose="020B0500000000000000" pitchFamily="50" charset="-128"/>
                <a:ea typeface="Yu Gothic UI" panose="020B0500000000000000" pitchFamily="50" charset="-128"/>
              </a:rPr>
              <a:t>排出量－</a:t>
            </a:r>
            <a:r>
              <a:rPr kumimoji="1" lang="en-US" altLang="ja-JP" sz="1200" dirty="0">
                <a:latin typeface="Yu Gothic UI" panose="020B0500000000000000" pitchFamily="50" charset="-128"/>
                <a:ea typeface="Yu Gothic UI" panose="020B0500000000000000" pitchFamily="50" charset="-128"/>
              </a:rPr>
              <a:t>2030</a:t>
            </a:r>
            <a:r>
              <a:rPr kumimoji="1" lang="ja-JP" altLang="en-US" sz="1200" dirty="0">
                <a:latin typeface="Yu Gothic UI" panose="020B0500000000000000" pitchFamily="50" charset="-128"/>
                <a:ea typeface="Yu Gothic UI" panose="020B0500000000000000" pitchFamily="50" charset="-128"/>
              </a:rPr>
              <a:t>年までの</a:t>
            </a:r>
            <a:r>
              <a:rPr kumimoji="1" lang="en-US" altLang="ja-JP" sz="1200" dirty="0">
                <a:latin typeface="Yu Gothic UI" panose="020B0500000000000000" pitchFamily="50" charset="-128"/>
                <a:ea typeface="Yu Gothic UI" panose="020B0500000000000000" pitchFamily="50" charset="-128"/>
              </a:rPr>
              <a:t>GHG</a:t>
            </a:r>
            <a:r>
              <a:rPr kumimoji="1" lang="ja-JP" altLang="en-US" sz="1200" dirty="0">
                <a:latin typeface="Yu Gothic UI" panose="020B0500000000000000" pitchFamily="50" charset="-128"/>
                <a:ea typeface="Yu Gothic UI" panose="020B0500000000000000" pitchFamily="50" charset="-128"/>
              </a:rPr>
              <a:t>削減量</a:t>
            </a:r>
            <a:endParaRPr kumimoji="1" lang="en-US" altLang="ja-JP" sz="1200" dirty="0">
              <a:latin typeface="Yu Gothic UI" panose="020B0500000000000000" pitchFamily="50" charset="-128"/>
              <a:ea typeface="Yu Gothic UI" panose="020B0500000000000000" pitchFamily="50" charset="-128"/>
            </a:endParaRPr>
          </a:p>
          <a:p>
            <a:pPr marL="628650" lvl="1" indent="-171450" defTabSz="457200">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2035</a:t>
            </a:r>
            <a:r>
              <a:rPr lang="ja-JP" altLang="en-US" sz="1200" dirty="0">
                <a:latin typeface="Yu Gothic UI" panose="020B0500000000000000" pitchFamily="50" charset="-128"/>
                <a:ea typeface="Yu Gothic UI" panose="020B0500000000000000" pitchFamily="50" charset="-128"/>
              </a:rPr>
              <a:t>年の</a:t>
            </a:r>
            <a:r>
              <a:rPr kumimoji="1"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排出量目標</a:t>
            </a:r>
            <a:endParaRPr kumimoji="1" lang="en-US" altLang="ja-JP" sz="1200" baseline="30000" dirty="0">
              <a:latin typeface="Yu Gothic UI" panose="020B0500000000000000" pitchFamily="50" charset="-128"/>
              <a:ea typeface="Yu Gothic UI" panose="020B0500000000000000" pitchFamily="50" charset="-128"/>
            </a:endParaRPr>
          </a:p>
          <a:p>
            <a:pPr marL="228600" indent="-228600" defTabSz="457200">
              <a:spcBef>
                <a:spcPts val="300"/>
              </a:spcBef>
              <a:buFont typeface="+mj-lt"/>
              <a:buAutoNum type="arabicPeriod"/>
              <a:defRPr/>
            </a:pPr>
            <a:r>
              <a:rPr kumimoji="1" lang="ja-JP" altLang="en-US" sz="1200" dirty="0">
                <a:latin typeface="Yu Gothic UI" panose="020B0500000000000000" pitchFamily="50" charset="-128"/>
                <a:ea typeface="Yu Gothic UI" panose="020B0500000000000000" pitchFamily="50" charset="-128"/>
              </a:rPr>
              <a:t>右上の</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ボタンでシートを閉じる</a:t>
            </a:r>
            <a:endParaRPr kumimoji="1" lang="en-US" altLang="ja-JP" sz="1200" dirty="0">
              <a:highlight>
                <a:srgbClr val="FFC000"/>
              </a:highlight>
              <a:latin typeface="Yu Gothic UI" panose="020B0500000000000000" pitchFamily="50" charset="-128"/>
              <a:ea typeface="Yu Gothic UI" panose="020B0500000000000000" pitchFamily="50" charset="-128"/>
            </a:endParaRPr>
          </a:p>
        </p:txBody>
      </p:sp>
      <p:sp>
        <p:nvSpPr>
          <p:cNvPr id="45" name="矢印: 五方向 44">
            <a:extLst>
              <a:ext uri="{FF2B5EF4-FFF2-40B4-BE49-F238E27FC236}">
                <a16:creationId xmlns:a16="http://schemas.microsoft.com/office/drawing/2014/main" id="{8F3E5F3B-D6ED-A200-B1E2-3CE7D7DC7793}"/>
              </a:ext>
            </a:extLst>
          </p:cNvPr>
          <p:cNvSpPr/>
          <p:nvPr/>
        </p:nvSpPr>
        <p:spPr>
          <a:xfrm>
            <a:off x="8126434" y="5262622"/>
            <a:ext cx="2721565"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00" dirty="0">
                <a:solidFill>
                  <a:schemeClr val="tx1"/>
                </a:solidFill>
                <a:latin typeface="Yu Gothic UI" panose="020B0500000000000000" pitchFamily="50" charset="-128"/>
                <a:ea typeface="Yu Gothic UI" panose="020B0500000000000000" pitchFamily="50" charset="-128"/>
              </a:rPr>
              <a:t>ビル●棟</a:t>
            </a:r>
            <a:r>
              <a:rPr kumimoji="1" lang="ja-JP" altLang="en-US" sz="1000" dirty="0">
                <a:solidFill>
                  <a:schemeClr val="tx1"/>
                </a:solidFill>
                <a:latin typeface="Yu Gothic UI" panose="020B0500000000000000" pitchFamily="50" charset="-128"/>
                <a:ea typeface="Yu Gothic UI" panose="020B0500000000000000" pitchFamily="50" charset="-128"/>
              </a:rPr>
              <a:t>の</a:t>
            </a: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46" name="矢印: 五方向 45">
            <a:extLst>
              <a:ext uri="{FF2B5EF4-FFF2-40B4-BE49-F238E27FC236}">
                <a16:creationId xmlns:a16="http://schemas.microsoft.com/office/drawing/2014/main" id="{CC338D98-FEBB-C2ED-D7AC-FF9B9EB0F922}"/>
              </a:ext>
            </a:extLst>
          </p:cNvPr>
          <p:cNvSpPr/>
          <p:nvPr/>
        </p:nvSpPr>
        <p:spPr>
          <a:xfrm>
            <a:off x="7230462" y="5601448"/>
            <a:ext cx="1728000"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00" dirty="0">
                <a:solidFill>
                  <a:schemeClr val="tx1"/>
                </a:solidFill>
                <a:latin typeface="Yu Gothic UI" panose="020B0500000000000000" pitchFamily="50" charset="-128"/>
                <a:ea typeface="Yu Gothic UI" panose="020B0500000000000000" pitchFamily="50" charset="-128"/>
              </a:rPr>
              <a:t>●事業所への</a:t>
            </a:r>
            <a:r>
              <a:rPr lang="en-US" altLang="ja-JP" sz="1000" dirty="0">
                <a:solidFill>
                  <a:schemeClr val="tx1"/>
                </a:solidFill>
                <a:latin typeface="Yu Gothic UI" panose="020B0500000000000000" pitchFamily="50" charset="-128"/>
                <a:ea typeface="Yu Gothic UI" panose="020B0500000000000000" pitchFamily="50" charset="-128"/>
              </a:rPr>
              <a:t>EMS</a:t>
            </a:r>
            <a:r>
              <a:rPr lang="ja-JP" altLang="en-US" sz="1000" dirty="0">
                <a:solidFill>
                  <a:schemeClr val="tx1"/>
                </a:solidFill>
                <a:latin typeface="Yu Gothic UI" panose="020B0500000000000000" pitchFamily="50" charset="-128"/>
                <a:ea typeface="Yu Gothic UI" panose="020B0500000000000000" pitchFamily="50" charset="-128"/>
              </a:rPr>
              <a:t>導入</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47" name="AutoShape 10">
            <a:extLst>
              <a:ext uri="{FF2B5EF4-FFF2-40B4-BE49-F238E27FC236}">
                <a16:creationId xmlns:a16="http://schemas.microsoft.com/office/drawing/2014/main" id="{3FEB04C9-11E8-1012-03E7-1074061A17D3}"/>
              </a:ext>
            </a:extLst>
          </p:cNvPr>
          <p:cNvSpPr>
            <a:spLocks noChangeArrowheads="1"/>
          </p:cNvSpPr>
          <p:nvPr/>
        </p:nvSpPr>
        <p:spPr bwMode="auto">
          <a:xfrm>
            <a:off x="6329679" y="6000073"/>
            <a:ext cx="5435361" cy="473196"/>
          </a:xfrm>
          <a:prstGeom prst="wedgeRectCallout">
            <a:avLst>
              <a:gd name="adj1" fmla="val -20510"/>
              <a:gd name="adj2" fmla="val -83429"/>
            </a:avLst>
          </a:prstGeom>
          <a:solidFill>
            <a:schemeClr val="accent5">
              <a:lumMod val="20000"/>
              <a:lumOff val="80000"/>
            </a:schemeClr>
          </a:solidFill>
          <a:ln w="19050">
            <a:solidFill>
              <a:schemeClr val="tx1"/>
            </a:solidFill>
            <a:round/>
            <a:headEnd/>
            <a:tailEnd/>
          </a:ln>
          <a:effectLst/>
        </p:spPr>
        <p:txBody>
          <a:bodyPr lIns="36000" tIns="0" rIns="36000" bIns="0" anchor="ctr"/>
          <a:lstStyle/>
          <a:p>
            <a:pPr defTabSz="457200">
              <a:spcBef>
                <a:spcPts val="600"/>
              </a:spcBef>
              <a:defRPr/>
            </a:pPr>
            <a:r>
              <a:rPr lang="ja-JP" altLang="en-US" sz="1200" dirty="0">
                <a:latin typeface="Yu Gothic UI" panose="020B0500000000000000" pitchFamily="50" charset="-128"/>
                <a:ea typeface="Yu Gothic UI" panose="020B0500000000000000" pitchFamily="50" charset="-128"/>
              </a:rPr>
              <a:t>目標達成に向けた、</a:t>
            </a:r>
            <a:r>
              <a:rPr lang="en-US" altLang="ja-JP" sz="1200" dirty="0">
                <a:latin typeface="Yu Gothic UI" panose="020B0500000000000000" pitchFamily="50" charset="-128"/>
                <a:ea typeface="Yu Gothic UI" panose="020B0500000000000000" pitchFamily="50" charset="-128"/>
              </a:rPr>
              <a:t>2030</a:t>
            </a:r>
            <a:r>
              <a:rPr lang="ja-JP" altLang="en-US" sz="1200" dirty="0">
                <a:latin typeface="Yu Gothic UI" panose="020B0500000000000000" pitchFamily="50" charset="-128"/>
                <a:ea typeface="Yu Gothic UI" panose="020B0500000000000000" pitchFamily="50" charset="-128"/>
              </a:rPr>
              <a:t>年までの各年の実施事項として、「</a:t>
            </a:r>
            <a:r>
              <a:rPr lang="en-US" altLang="ja-JP" sz="1200" dirty="0">
                <a:latin typeface="Yu Gothic UI" panose="020B0500000000000000" pitchFamily="50" charset="-128"/>
                <a:ea typeface="Yu Gothic UI" panose="020B0500000000000000" pitchFamily="50" charset="-128"/>
              </a:rPr>
              <a:t>3</a:t>
            </a:r>
            <a:r>
              <a:rPr lang="ja-JP" altLang="en-US" sz="1200" dirty="0">
                <a:latin typeface="Yu Gothic UI" panose="020B0500000000000000" pitchFamily="50" charset="-128"/>
                <a:ea typeface="Yu Gothic UI" panose="020B0500000000000000" pitchFamily="50" charset="-128"/>
              </a:rPr>
              <a:t>．取組の詳細」の事業スケジュールの概略版を記載してください</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endParaRPr>
          </a:p>
        </p:txBody>
      </p:sp>
      <p:sp>
        <p:nvSpPr>
          <p:cNvPr id="48" name="矢印: 五方向 47">
            <a:extLst>
              <a:ext uri="{FF2B5EF4-FFF2-40B4-BE49-F238E27FC236}">
                <a16:creationId xmlns:a16="http://schemas.microsoft.com/office/drawing/2014/main" id="{29FC84C3-3C7A-34E0-A7C1-9A14322F07F3}"/>
              </a:ext>
            </a:extLst>
          </p:cNvPr>
          <p:cNvSpPr/>
          <p:nvPr/>
        </p:nvSpPr>
        <p:spPr>
          <a:xfrm>
            <a:off x="6312001" y="4923797"/>
            <a:ext cx="850476"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PV</a:t>
            </a:r>
            <a:r>
              <a:rPr kumimoji="1" lang="ja-JP" altLang="en-US" sz="1000" dirty="0">
                <a:solidFill>
                  <a:schemeClr val="tx1"/>
                </a:solidFill>
                <a:latin typeface="Yu Gothic UI" panose="020B0500000000000000" pitchFamily="50" charset="-128"/>
                <a:ea typeface="Yu Gothic UI" panose="020B0500000000000000" pitchFamily="50" charset="-128"/>
              </a:rPr>
              <a:t>導入</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可能性調査</a:t>
            </a:r>
          </a:p>
        </p:txBody>
      </p:sp>
      <p:sp>
        <p:nvSpPr>
          <p:cNvPr id="49" name="矢印: 五方向 48">
            <a:extLst>
              <a:ext uri="{FF2B5EF4-FFF2-40B4-BE49-F238E27FC236}">
                <a16:creationId xmlns:a16="http://schemas.microsoft.com/office/drawing/2014/main" id="{1F05A6AD-19D1-5428-7D77-615C46C07D1E}"/>
              </a:ext>
            </a:extLst>
          </p:cNvPr>
          <p:cNvSpPr/>
          <p:nvPr/>
        </p:nvSpPr>
        <p:spPr>
          <a:xfrm>
            <a:off x="6312001" y="5600560"/>
            <a:ext cx="850476"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EMS</a:t>
            </a:r>
            <a:r>
              <a:rPr kumimoji="1" lang="ja-JP" altLang="en-US" sz="1000" dirty="0">
                <a:solidFill>
                  <a:schemeClr val="tx1"/>
                </a:solidFill>
                <a:latin typeface="Yu Gothic UI" panose="020B0500000000000000" pitchFamily="50" charset="-128"/>
                <a:ea typeface="Yu Gothic UI" panose="020B0500000000000000" pitchFamily="50" charset="-128"/>
              </a:rPr>
              <a:t>導入</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可能性調査</a:t>
            </a:r>
          </a:p>
        </p:txBody>
      </p:sp>
      <p:sp>
        <p:nvSpPr>
          <p:cNvPr id="18" name="AutoShape 10">
            <a:extLst>
              <a:ext uri="{FF2B5EF4-FFF2-40B4-BE49-F238E27FC236}">
                <a16:creationId xmlns:a16="http://schemas.microsoft.com/office/drawing/2014/main" id="{6213F049-9D96-4A7E-7BB8-8CB97FB1F803}"/>
              </a:ext>
            </a:extLst>
          </p:cNvPr>
          <p:cNvSpPr>
            <a:spLocks noChangeArrowheads="1"/>
          </p:cNvSpPr>
          <p:nvPr/>
        </p:nvSpPr>
        <p:spPr bwMode="auto">
          <a:xfrm>
            <a:off x="3503360" y="5373909"/>
            <a:ext cx="2304000" cy="1008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a:spcBef>
                <a:spcPts val="600"/>
              </a:spcBef>
            </a:pPr>
            <a:r>
              <a:rPr kumimoji="0" lang="en-US" altLang="ja-JP" sz="1200" dirty="0">
                <a:latin typeface="Yu Gothic UI" panose="020B0500000000000000" pitchFamily="50" charset="-128"/>
                <a:ea typeface="Yu Gothic UI" panose="020B0500000000000000" pitchFamily="50" charset="-128"/>
                <a:cs typeface="Cascadia Code SemiBold" panose="020B0609020000020004" pitchFamily="49" charset="0"/>
              </a:rPr>
              <a:t>2030</a:t>
            </a:r>
            <a:r>
              <a:rPr kumimoji="0" lang="ja-JP" altLang="en-US" sz="1200" dirty="0">
                <a:latin typeface="Yu Gothic UI" panose="020B0500000000000000" pitchFamily="50" charset="-128"/>
                <a:ea typeface="Yu Gothic UI" panose="020B0500000000000000" pitchFamily="50" charset="-128"/>
                <a:cs typeface="Cascadia Code SemiBold" panose="020B0609020000020004" pitchFamily="49" charset="0"/>
              </a:rPr>
              <a:t>年までの達成目標の進捗を測るためにモニタリングすべき事項と単位を記載してください</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p:txBody>
      </p:sp>
      <p:sp>
        <p:nvSpPr>
          <p:cNvPr id="27" name="AutoShape 10">
            <a:extLst>
              <a:ext uri="{FF2B5EF4-FFF2-40B4-BE49-F238E27FC236}">
                <a16:creationId xmlns:a16="http://schemas.microsoft.com/office/drawing/2014/main" id="{2C316545-F7AA-3943-CAB1-B819925FFBF6}"/>
              </a:ext>
            </a:extLst>
          </p:cNvPr>
          <p:cNvSpPr>
            <a:spLocks noChangeArrowheads="1"/>
          </p:cNvSpPr>
          <p:nvPr/>
        </p:nvSpPr>
        <p:spPr bwMode="auto">
          <a:xfrm>
            <a:off x="839680" y="5373909"/>
            <a:ext cx="2304000" cy="1008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a:spcBef>
                <a:spcPts val="600"/>
              </a:spcBef>
            </a:pPr>
            <a:r>
              <a:rPr kumimoji="1" lang="ja-JP" altLang="en-US" sz="1200" dirty="0">
                <a:solidFill>
                  <a:schemeClr val="tx1"/>
                </a:solidFill>
                <a:latin typeface="Yu Gothic UI" panose="020B0500000000000000" pitchFamily="50" charset="-128"/>
                <a:ea typeface="Yu Gothic UI" panose="020B0500000000000000" pitchFamily="50" charset="-128"/>
              </a:rPr>
              <a:t>ゼロエミ地区エリア内における、</a:t>
            </a:r>
            <a:r>
              <a:rPr kumimoji="1" lang="en-US" altLang="ja-JP" sz="1200" dirty="0">
                <a:solidFill>
                  <a:schemeClr val="tx1"/>
                </a:solidFill>
                <a:latin typeface="Yu Gothic UI" panose="020B0500000000000000" pitchFamily="50" charset="-128"/>
                <a:ea typeface="Yu Gothic UI" panose="020B0500000000000000" pitchFamily="50" charset="-128"/>
              </a:rPr>
              <a:t>2030</a:t>
            </a:r>
            <a:r>
              <a:rPr kumimoji="1" lang="ja-JP" altLang="en-US" sz="1200" dirty="0">
                <a:solidFill>
                  <a:schemeClr val="tx1"/>
                </a:solidFill>
                <a:latin typeface="Yu Gothic UI" panose="020B0500000000000000" pitchFamily="50" charset="-128"/>
                <a:ea typeface="Yu Gothic UI" panose="020B0500000000000000" pitchFamily="50" charset="-128"/>
              </a:rPr>
              <a:t>年までの達成目標を記載してください</a:t>
            </a:r>
          </a:p>
        </p:txBody>
      </p:sp>
      <p:sp>
        <p:nvSpPr>
          <p:cNvPr id="38" name="AutoShape 10">
            <a:extLst>
              <a:ext uri="{FF2B5EF4-FFF2-40B4-BE49-F238E27FC236}">
                <a16:creationId xmlns:a16="http://schemas.microsoft.com/office/drawing/2014/main" id="{2BB55C13-480F-0333-A577-E4BC3FEC6FAB}"/>
              </a:ext>
            </a:extLst>
          </p:cNvPr>
          <p:cNvSpPr>
            <a:spLocks noChangeArrowheads="1"/>
          </p:cNvSpPr>
          <p:nvPr/>
        </p:nvSpPr>
        <p:spPr bwMode="auto">
          <a:xfrm>
            <a:off x="2171360" y="1989909"/>
            <a:ext cx="3600000" cy="2160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defTabSz="457200">
              <a:spcBef>
                <a:spcPts val="600"/>
              </a:spcBef>
              <a:defRPr/>
            </a:pPr>
            <a:r>
              <a:rPr lang="ja-JP" altLang="en-US" sz="1200" dirty="0">
                <a:latin typeface="Yu Gothic UI" panose="020B0500000000000000" pitchFamily="50" charset="-128"/>
                <a:ea typeface="Yu Gothic UI" panose="020B0500000000000000" pitchFamily="50" charset="-128"/>
              </a:rPr>
              <a:t>表中に、各部門の数量、</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排出量の直近値を記載してください</a:t>
            </a:r>
            <a:endParaRPr lang="en-US" altLang="ja-JP" sz="1200" dirty="0">
              <a:latin typeface="Yu Gothic UI" panose="020B0500000000000000" pitchFamily="50" charset="-128"/>
              <a:ea typeface="Yu Gothic UI" panose="020B0500000000000000" pitchFamily="50" charset="-128"/>
            </a:endParaRPr>
          </a:p>
          <a:p>
            <a:pPr defTabSz="457200">
              <a:spcBef>
                <a:spcPts val="600"/>
              </a:spcBef>
              <a:defRPr/>
            </a:pPr>
            <a:r>
              <a:rPr lang="ja-JP" altLang="en-US" sz="1200" dirty="0">
                <a:latin typeface="Yu Gothic UI" panose="020B0500000000000000" pitchFamily="50" charset="-128"/>
                <a:ea typeface="Yu Gothic UI" panose="020B0500000000000000" pitchFamily="50" charset="-128"/>
              </a:rPr>
              <a:t>なお、「</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排出量・削減量算出ツール」を使用し、</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排出量を算出し、「</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排出現状（様式</a:t>
            </a:r>
            <a:r>
              <a:rPr lang="en-US" altLang="ja-JP" sz="1200" dirty="0">
                <a:latin typeface="Yu Gothic UI" panose="020B0500000000000000" pitchFamily="50" charset="-128"/>
                <a:ea typeface="Yu Gothic UI" panose="020B0500000000000000" pitchFamily="50" charset="-128"/>
              </a:rPr>
              <a:t>2</a:t>
            </a:r>
            <a:r>
              <a:rPr lang="ja-JP" altLang="en-US" sz="1200" dirty="0">
                <a:latin typeface="Yu Gothic UI" panose="020B0500000000000000" pitchFamily="50" charset="-128"/>
                <a:ea typeface="Yu Gothic UI" panose="020B0500000000000000" pitchFamily="50" charset="-128"/>
              </a:rPr>
              <a:t>貼り付け）シート」の「表</a:t>
            </a:r>
            <a:r>
              <a:rPr lang="en-US" altLang="ja-JP" sz="1200" dirty="0">
                <a:latin typeface="Yu Gothic UI" panose="020B0500000000000000" pitchFamily="50" charset="-128"/>
                <a:ea typeface="Yu Gothic UI" panose="020B0500000000000000" pitchFamily="50" charset="-128"/>
              </a:rPr>
              <a:t>1-1</a:t>
            </a:r>
            <a:r>
              <a:rPr lang="ja-JP" altLang="en-US" sz="1200" dirty="0">
                <a:latin typeface="Yu Gothic UI" panose="020B0500000000000000" pitchFamily="50" charset="-128"/>
                <a:ea typeface="Yu Gothic UI" panose="020B0500000000000000" pitchFamily="50" charset="-128"/>
              </a:rPr>
              <a:t>：対象施設の内訳、</a:t>
            </a:r>
            <a:r>
              <a:rPr lang="en-US" altLang="ja-JP" sz="1200" dirty="0">
                <a:latin typeface="Yu Gothic UI" panose="020B0500000000000000" pitchFamily="50" charset="-128"/>
                <a:ea typeface="Yu Gothic UI" panose="020B0500000000000000" pitchFamily="50" charset="-128"/>
              </a:rPr>
              <a:t>GHG</a:t>
            </a:r>
            <a:r>
              <a:rPr lang="ja-JP" altLang="en-US" sz="1200" dirty="0">
                <a:latin typeface="Yu Gothic UI" panose="020B0500000000000000" pitchFamily="50" charset="-128"/>
                <a:ea typeface="Yu Gothic UI" panose="020B0500000000000000" pitchFamily="50" charset="-128"/>
              </a:rPr>
              <a:t>排出量の直近値」をコピーして、貼り付けることも可能です</a:t>
            </a:r>
            <a:endParaRPr lang="en-US" altLang="ja-JP" sz="1200" dirty="0">
              <a:latin typeface="Yu Gothic UI" panose="020B0500000000000000" pitchFamily="50" charset="-128"/>
              <a:ea typeface="Yu Gothic UI" panose="020B0500000000000000" pitchFamily="50" charset="-128"/>
            </a:endParaRPr>
          </a:p>
          <a:p>
            <a:pPr defTabSz="457200">
              <a:spcBef>
                <a:spcPts val="600"/>
              </a:spcBef>
              <a:defRPr/>
            </a:pPr>
            <a:r>
              <a:rPr lang="ja-JP" altLang="en-US" sz="1200" dirty="0">
                <a:latin typeface="Yu Gothic UI" panose="020B0500000000000000" pitchFamily="50" charset="-128"/>
                <a:ea typeface="Yu Gothic UI" panose="020B0500000000000000" pitchFamily="50" charset="-128"/>
              </a:rPr>
              <a:t>ゼロエミ地区のエリア内に産業、業務、公共施設、家庭、フロンが含まれる場合は必ず記載してください。</a:t>
            </a:r>
            <a:endParaRPr lang="ja-JP" altLang="en-US" sz="1200" strike="sngStrike"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16188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AB87D-7F07-158C-DB1A-9A1BCCD8D734}"/>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7553EB1-3301-9900-138F-D0A4D1B96F3F}"/>
              </a:ext>
            </a:extLst>
          </p:cNvPr>
          <p:cNvGraphicFramePr>
            <a:graphicFrameLocks noChangeAspect="1"/>
          </p:cNvGraphicFramePr>
          <p:nvPr>
            <p:custDataLst>
              <p:tags r:id="rId1"/>
            </p:custDataLst>
            <p:extLst>
              <p:ext uri="{D42A27DB-BD31-4B8C-83A1-F6EECF244321}">
                <p14:modId xmlns:p14="http://schemas.microsoft.com/office/powerpoint/2010/main" val="3436660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B7553EB1-3301-9900-138F-D0A4D1B96F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323BDB5-B847-B4D8-27E1-356FD55F88E6}"/>
              </a:ext>
            </a:extLst>
          </p:cNvPr>
          <p:cNvSpPr>
            <a:spLocks noGrp="1"/>
          </p:cNvSpPr>
          <p:nvPr>
            <p:ph type="sldNum" sz="quarter" idx="12"/>
          </p:nvPr>
        </p:nvSpPr>
        <p:spPr/>
        <p:txBody>
          <a:bodyPr/>
          <a:lstStyle/>
          <a:p>
            <a:fld id="{F1318789-6D13-4837-B31B-63BA5D39B425}" type="slidenum">
              <a:rPr lang="ja-JP" altLang="en-US" smtClean="0"/>
              <a:pPr/>
              <a:t>7</a:t>
            </a:fld>
            <a:endParaRPr lang="ja-JP" altLang="en-US"/>
          </a:p>
        </p:txBody>
      </p:sp>
      <p:sp>
        <p:nvSpPr>
          <p:cNvPr id="7" name="AutoShape 10">
            <a:extLst>
              <a:ext uri="{FF2B5EF4-FFF2-40B4-BE49-F238E27FC236}">
                <a16:creationId xmlns:a16="http://schemas.microsoft.com/office/drawing/2014/main" id="{AE4F9116-AC25-8F17-0377-405E25F5DF84}"/>
              </a:ext>
            </a:extLst>
          </p:cNvPr>
          <p:cNvSpPr>
            <a:spLocks noChangeArrowheads="1"/>
          </p:cNvSpPr>
          <p:nvPr/>
        </p:nvSpPr>
        <p:spPr bwMode="auto">
          <a:xfrm>
            <a:off x="1236000" y="4149909"/>
            <a:ext cx="4393094" cy="1800000"/>
          </a:xfrm>
          <a:prstGeom prst="rect">
            <a:avLst/>
          </a:prstGeom>
          <a:solidFill>
            <a:schemeClr val="accent5">
              <a:lumMod val="20000"/>
              <a:lumOff val="80000"/>
            </a:schemeClr>
          </a:solidFill>
          <a:ln w="19050">
            <a:solidFill>
              <a:sysClr val="windowText" lastClr="000000"/>
            </a:solidFill>
            <a:round/>
            <a:headEnd/>
            <a:tailEnd/>
          </a:ln>
          <a:effectLst/>
        </p:spPr>
        <p:txBody>
          <a:bodyPr anchor="ctr"/>
          <a:lstStyle/>
          <a:p>
            <a:pPr defTabSz="457200">
              <a:spcBef>
                <a:spcPts val="600"/>
              </a:spcBef>
              <a:defRPr/>
            </a:pPr>
            <a:r>
              <a:rPr lang="ja-JP" altLang="en-US" sz="1200" dirty="0">
                <a:latin typeface="Yu Gothic UI" panose="020B0500000000000000" pitchFamily="50" charset="-128"/>
                <a:ea typeface="Yu Gothic UI" panose="020B0500000000000000" pitchFamily="50" charset="-128"/>
              </a:rPr>
              <a:t>本章については</a:t>
            </a:r>
            <a:r>
              <a:rPr kumimoji="1" lang="ja-JP" altLang="en-US" sz="1200" dirty="0">
                <a:latin typeface="Yu Gothic UI" panose="020B0500000000000000" pitchFamily="50" charset="-128"/>
                <a:ea typeface="Yu Gothic UI" panose="020B0500000000000000" pitchFamily="50" charset="-128"/>
              </a:rPr>
              <a:t>、取組の全体像が分かる資料（</a:t>
            </a:r>
            <a:r>
              <a:rPr kumimoji="1" lang="en-US" altLang="ja-JP" sz="1200" dirty="0">
                <a:latin typeface="Yu Gothic UI" panose="020B0500000000000000" pitchFamily="50" charset="-128"/>
                <a:ea typeface="Yu Gothic UI" panose="020B0500000000000000" pitchFamily="50" charset="-128"/>
              </a:rPr>
              <a:t>ppt</a:t>
            </a:r>
            <a:r>
              <a:rPr kumimoji="1" lang="ja-JP" altLang="en-US" sz="1200" dirty="0">
                <a:latin typeface="Yu Gothic UI" panose="020B0500000000000000" pitchFamily="50" charset="-128"/>
                <a:ea typeface="Yu Gothic UI" panose="020B0500000000000000" pitchFamily="50" charset="-128"/>
              </a:rPr>
              <a:t>形式）を作成し、本計画提案書と合わせ</a:t>
            </a:r>
            <a:r>
              <a:rPr lang="ja-JP" altLang="en-US" sz="1200" dirty="0">
                <a:latin typeface="Yu Gothic UI" panose="020B0500000000000000" pitchFamily="50" charset="-128"/>
                <a:ea typeface="Yu Gothic UI" panose="020B0500000000000000" pitchFamily="50" charset="-128"/>
              </a:rPr>
              <a:t>て、</a:t>
            </a:r>
            <a:r>
              <a:rPr kumimoji="1" lang="ja-JP" altLang="en-US" sz="1200" dirty="0">
                <a:latin typeface="Yu Gothic UI" panose="020B0500000000000000" pitchFamily="50" charset="-128"/>
                <a:ea typeface="Yu Gothic UI" panose="020B0500000000000000" pitchFamily="50" charset="-128"/>
              </a:rPr>
              <a:t>別紙で提出してください</a:t>
            </a:r>
          </a:p>
        </p:txBody>
      </p:sp>
      <p:sp>
        <p:nvSpPr>
          <p:cNvPr id="8" name="タイトル 3">
            <a:extLst>
              <a:ext uri="{FF2B5EF4-FFF2-40B4-BE49-F238E27FC236}">
                <a16:creationId xmlns:a16="http://schemas.microsoft.com/office/drawing/2014/main" id="{0F311CF6-2632-494B-975D-136A99BB8573}"/>
              </a:ext>
            </a:extLst>
          </p:cNvPr>
          <p:cNvSpPr txBox="1">
            <a:spLocks/>
          </p:cNvSpPr>
          <p:nvPr/>
        </p:nvSpPr>
        <p:spPr>
          <a:xfrm>
            <a:off x="1236000" y="2925908"/>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2</a:t>
            </a:r>
            <a:r>
              <a:rPr lang="ja-JP" altLang="en-US" dirty="0"/>
              <a:t>．取組の全体像</a:t>
            </a:r>
          </a:p>
        </p:txBody>
      </p:sp>
    </p:spTree>
    <p:extLst>
      <p:ext uri="{BB962C8B-B14F-4D97-AF65-F5344CB8AC3E}">
        <p14:creationId xmlns:p14="http://schemas.microsoft.com/office/powerpoint/2010/main" val="429076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36C82-C9DC-0395-5FD1-06068B57B27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FF32D25-0214-7A5F-D3D4-D64DAA570AA7}"/>
              </a:ext>
            </a:extLst>
          </p:cNvPr>
          <p:cNvGraphicFramePr>
            <a:graphicFrameLocks noChangeAspect="1"/>
          </p:cNvGraphicFramePr>
          <p:nvPr>
            <p:custDataLst>
              <p:tags r:id="rId1"/>
            </p:custDataLst>
            <p:extLst>
              <p:ext uri="{D42A27DB-BD31-4B8C-83A1-F6EECF244321}">
                <p14:modId xmlns:p14="http://schemas.microsoft.com/office/powerpoint/2010/main" val="2584213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2FF32D25-0214-7A5F-D3D4-D64DAA570A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35A6DFD7-DEC3-9E55-0028-BC6BC8E589C3}"/>
              </a:ext>
            </a:extLst>
          </p:cNvPr>
          <p:cNvSpPr>
            <a:spLocks noGrp="1"/>
          </p:cNvSpPr>
          <p:nvPr>
            <p:ph type="sldNum" sz="quarter" idx="12"/>
          </p:nvPr>
        </p:nvSpPr>
        <p:spPr/>
        <p:txBody>
          <a:bodyPr/>
          <a:lstStyle/>
          <a:p>
            <a:fld id="{F1318789-6D13-4837-B31B-63BA5D39B425}" type="slidenum">
              <a:rPr lang="ja-JP" altLang="en-US" smtClean="0"/>
              <a:pPr/>
              <a:t>8</a:t>
            </a:fld>
            <a:endParaRPr lang="ja-JP" altLang="en-US"/>
          </a:p>
        </p:txBody>
      </p:sp>
      <p:sp>
        <p:nvSpPr>
          <p:cNvPr id="3" name="タイトル 3">
            <a:extLst>
              <a:ext uri="{FF2B5EF4-FFF2-40B4-BE49-F238E27FC236}">
                <a16:creationId xmlns:a16="http://schemas.microsoft.com/office/drawing/2014/main" id="{CC48DF05-1A18-0ABB-B909-322E5C610D38}"/>
              </a:ext>
            </a:extLst>
          </p:cNvPr>
          <p:cNvSpPr txBox="1">
            <a:spLocks/>
          </p:cNvSpPr>
          <p:nvPr/>
        </p:nvSpPr>
        <p:spPr>
          <a:xfrm>
            <a:off x="1236000" y="2925908"/>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3</a:t>
            </a:r>
            <a:r>
              <a:rPr lang="ja-JP" altLang="en-US" dirty="0"/>
              <a:t>．取組の詳細</a:t>
            </a:r>
          </a:p>
        </p:txBody>
      </p:sp>
    </p:spTree>
    <p:extLst>
      <p:ext uri="{BB962C8B-B14F-4D97-AF65-F5344CB8AC3E}">
        <p14:creationId xmlns:p14="http://schemas.microsoft.com/office/powerpoint/2010/main" val="344561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7664426-84C0-0038-A980-3A2D1FAE0B9D}"/>
              </a:ext>
            </a:extLst>
          </p:cNvPr>
          <p:cNvGraphicFramePr>
            <a:graphicFrameLocks noChangeAspect="1"/>
          </p:cNvGraphicFramePr>
          <p:nvPr>
            <p:custDataLst>
              <p:tags r:id="rId1"/>
            </p:custDataLst>
            <p:extLst>
              <p:ext uri="{D42A27DB-BD31-4B8C-83A1-F6EECF244321}">
                <p14:modId xmlns:p14="http://schemas.microsoft.com/office/powerpoint/2010/main" val="4104862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6" name="think-cell data - do not delete" hidden="1">
                        <a:extLst>
                          <a:ext uri="{FF2B5EF4-FFF2-40B4-BE49-F238E27FC236}">
                            <a16:creationId xmlns:a16="http://schemas.microsoft.com/office/drawing/2014/main" id="{57664426-84C0-0038-A980-3A2D1FAE0B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5" name="表 4">
            <a:extLst>
              <a:ext uri="{FF2B5EF4-FFF2-40B4-BE49-F238E27FC236}">
                <a16:creationId xmlns:a16="http://schemas.microsoft.com/office/drawing/2014/main" id="{8E25B25E-DEBC-F924-EEE1-ED968A7F6FAF}"/>
              </a:ext>
            </a:extLst>
          </p:cNvPr>
          <p:cNvGraphicFramePr>
            <a:graphicFrameLocks noGrp="1"/>
          </p:cNvGraphicFramePr>
          <p:nvPr>
            <p:extLst>
              <p:ext uri="{D42A27DB-BD31-4B8C-83A1-F6EECF244321}">
                <p14:modId xmlns:p14="http://schemas.microsoft.com/office/powerpoint/2010/main" val="3688873756"/>
              </p:ext>
            </p:extLst>
          </p:nvPr>
        </p:nvGraphicFramePr>
        <p:xfrm>
          <a:off x="480000" y="1269909"/>
          <a:ext cx="11232000" cy="5436000"/>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3094619093"/>
                    </a:ext>
                  </a:extLst>
                </a:gridCol>
                <a:gridCol w="1872000">
                  <a:extLst>
                    <a:ext uri="{9D8B030D-6E8A-4147-A177-3AD203B41FA5}">
                      <a16:colId xmlns:a16="http://schemas.microsoft.com/office/drawing/2014/main" val="1013584971"/>
                    </a:ext>
                  </a:extLst>
                </a:gridCol>
                <a:gridCol w="936000">
                  <a:extLst>
                    <a:ext uri="{9D8B030D-6E8A-4147-A177-3AD203B41FA5}">
                      <a16:colId xmlns:a16="http://schemas.microsoft.com/office/drawing/2014/main" val="3532417423"/>
                    </a:ext>
                  </a:extLst>
                </a:gridCol>
                <a:gridCol w="936000">
                  <a:extLst>
                    <a:ext uri="{9D8B030D-6E8A-4147-A177-3AD203B41FA5}">
                      <a16:colId xmlns:a16="http://schemas.microsoft.com/office/drawing/2014/main" val="121410066"/>
                    </a:ext>
                  </a:extLst>
                </a:gridCol>
                <a:gridCol w="1152320">
                  <a:extLst>
                    <a:ext uri="{9D8B030D-6E8A-4147-A177-3AD203B41FA5}">
                      <a16:colId xmlns:a16="http://schemas.microsoft.com/office/drawing/2014/main" val="932680018"/>
                    </a:ext>
                  </a:extLst>
                </a:gridCol>
                <a:gridCol w="719680">
                  <a:extLst>
                    <a:ext uri="{9D8B030D-6E8A-4147-A177-3AD203B41FA5}">
                      <a16:colId xmlns:a16="http://schemas.microsoft.com/office/drawing/2014/main" val="2655245908"/>
                    </a:ext>
                  </a:extLst>
                </a:gridCol>
                <a:gridCol w="1368320">
                  <a:extLst>
                    <a:ext uri="{9D8B030D-6E8A-4147-A177-3AD203B41FA5}">
                      <a16:colId xmlns:a16="http://schemas.microsoft.com/office/drawing/2014/main" val="3517026936"/>
                    </a:ext>
                  </a:extLst>
                </a:gridCol>
                <a:gridCol w="503680">
                  <a:extLst>
                    <a:ext uri="{9D8B030D-6E8A-4147-A177-3AD203B41FA5}">
                      <a16:colId xmlns:a16="http://schemas.microsoft.com/office/drawing/2014/main" val="2230857836"/>
                    </a:ext>
                  </a:extLst>
                </a:gridCol>
                <a:gridCol w="1872000">
                  <a:extLst>
                    <a:ext uri="{9D8B030D-6E8A-4147-A177-3AD203B41FA5}">
                      <a16:colId xmlns:a16="http://schemas.microsoft.com/office/drawing/2014/main" val="3714768260"/>
                    </a:ext>
                  </a:extLst>
                </a:gridCol>
              </a:tblGrid>
              <a:tr h="288000">
                <a:tc rowSpan="2" gridSpan="3">
                  <a:txBody>
                    <a:bodyPr/>
                    <a:lstStyle/>
                    <a:p>
                      <a:r>
                        <a:rPr kumimoji="1" lang="en-US" altLang="ja-JP" sz="1200" b="0" dirty="0">
                          <a:solidFill>
                            <a:schemeClr val="bg1"/>
                          </a:solidFill>
                          <a:latin typeface="+mn-ea"/>
                        </a:rPr>
                        <a:t>【</a:t>
                      </a:r>
                      <a:r>
                        <a:rPr kumimoji="1" lang="ja-JP" altLang="en-US" sz="1200" b="0" dirty="0">
                          <a:solidFill>
                            <a:schemeClr val="bg1"/>
                          </a:solidFill>
                          <a:latin typeface="+mn-ea"/>
                        </a:rPr>
                        <a:t>取組事項①</a:t>
                      </a:r>
                      <a:r>
                        <a:rPr kumimoji="1" lang="en-US" altLang="ja-JP" sz="1200" b="0" dirty="0">
                          <a:solidFill>
                            <a:schemeClr val="bg1"/>
                          </a:solidFill>
                          <a:latin typeface="+mn-ea"/>
                        </a:rPr>
                        <a:t>】</a:t>
                      </a:r>
                    </a:p>
                    <a:p>
                      <a:r>
                        <a:rPr kumimoji="1" lang="ja-JP" altLang="en-US" sz="1200" b="0" dirty="0">
                          <a:solidFill>
                            <a:schemeClr val="bg1"/>
                          </a:solidFill>
                          <a:latin typeface="+mn-ea"/>
                        </a:rPr>
                        <a:t>〇〇〇〇〇〇〇〇〇〇</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2">
                  <a:txBody>
                    <a:bodyPr/>
                    <a:lstStyle/>
                    <a:p>
                      <a:pPr algn="ctr"/>
                      <a:r>
                        <a:rPr kumimoji="1" lang="en-US" altLang="ja-JP" sz="1200" b="0" dirty="0"/>
                        <a:t>10</a:t>
                      </a:r>
                      <a:r>
                        <a:rPr kumimoji="1" lang="ja-JP" altLang="en-US" sz="1200" b="0" dirty="0"/>
                        <a:t>の政策</a:t>
                      </a:r>
                      <a:endParaRPr kumimoji="1" lang="ja-JP" altLang="en-US" b="0" dirty="0"/>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2">
                  <a:txBody>
                    <a:bodyPr/>
                    <a:lstStyle/>
                    <a:p>
                      <a:pPr algn="ctr"/>
                      <a:r>
                        <a:rPr kumimoji="1" lang="ja-JP" altLang="en-US" sz="1200" b="0" dirty="0"/>
                        <a:t>３つの理念</a:t>
                      </a:r>
                      <a:endParaRPr kumimoji="1" lang="ja-JP" altLang="en-US" b="0" dirty="0"/>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pPr algn="ctr"/>
                      <a:r>
                        <a:rPr kumimoji="1" lang="ja-JP" altLang="en-US" sz="1200" dirty="0"/>
                        <a:t>３つの理念</a:t>
                      </a:r>
                      <a:endParaRPr kumimoji="1" lang="ja-JP" altLang="en-US" dirty="0"/>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gridSpan="2">
                  <a:txBody>
                    <a:bodyPr/>
                    <a:lstStyle/>
                    <a:p>
                      <a:pPr algn="ctr"/>
                      <a:r>
                        <a:rPr kumimoji="1" lang="ja-JP" altLang="en-US" sz="1200" b="0" dirty="0"/>
                        <a:t>５つのアプローチ</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a:p>
                  </a:txBody>
                  <a:tcPr/>
                </a:tc>
                <a:extLst>
                  <a:ext uri="{0D108BD9-81ED-4DB2-BD59-A6C34878D82A}">
                    <a16:rowId xmlns:a16="http://schemas.microsoft.com/office/drawing/2014/main" val="972649066"/>
                  </a:ext>
                </a:extLst>
              </a:tr>
              <a:tr h="288000">
                <a:tc gridSpan="3" vMerge="1">
                  <a:txBody>
                    <a:bodyPr/>
                    <a:lstStyle/>
                    <a:p>
                      <a:endParaRPr kumimoji="1" lang="ja-JP" altLang="en-US" sz="1200" dirty="0">
                        <a:solidFill>
                          <a:schemeClr val="bg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tx2"/>
                    </a:solidFill>
                  </a:tcPr>
                </a:tc>
                <a:tc hMerge="1" vMerge="1">
                  <a:txBody>
                    <a:bodyPr/>
                    <a:lstStyle/>
                    <a:p>
                      <a:endParaRPr kumimoji="1" lang="ja-JP" altLang="en-US"/>
                    </a:p>
                  </a:txBody>
                  <a:tcPr/>
                </a:tc>
                <a:tc hMerge="1" v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2">
                  <a:txBody>
                    <a:bodyPr/>
                    <a:lstStyle/>
                    <a:p>
                      <a:pPr algn="ctr"/>
                      <a:r>
                        <a:rPr kumimoji="1" lang="en-US" altLang="ja-JP" sz="1200" b="1" kern="1200" dirty="0">
                          <a:solidFill>
                            <a:schemeClr val="accent5"/>
                          </a:solidFill>
                          <a:latin typeface="+mn-lt"/>
                          <a:ea typeface="+mn-ea"/>
                          <a:cs typeface="+mn-cs"/>
                        </a:rPr>
                        <a:t>1,2,5</a:t>
                      </a:r>
                      <a:endParaRPr kumimoji="1" lang="ja-JP" altLang="en-US" dirty="0">
                        <a:solidFill>
                          <a:schemeClr val="accent5"/>
                        </a:solidFill>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2">
                  <a:txBody>
                    <a:bodyPr/>
                    <a:lstStyle/>
                    <a:p>
                      <a:pPr algn="ctr"/>
                      <a:r>
                        <a:rPr kumimoji="1" lang="en-US" altLang="ja-JP" sz="1200" b="1" kern="1200" dirty="0">
                          <a:solidFill>
                            <a:schemeClr val="accent5"/>
                          </a:solidFill>
                          <a:latin typeface="+mn-lt"/>
                          <a:ea typeface="+mn-ea"/>
                          <a:cs typeface="+mn-cs"/>
                        </a:rPr>
                        <a:t>1</a:t>
                      </a:r>
                      <a:endParaRPr kumimoji="1" lang="ja-JP" altLang="en-US" dirty="0">
                        <a:solidFill>
                          <a:schemeClr val="accent5"/>
                        </a:solidFill>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hMerge="1">
                  <a:txBody>
                    <a:bodyPr/>
                    <a:lstStyle/>
                    <a:p>
                      <a:pPr algn="ctr"/>
                      <a:r>
                        <a:rPr kumimoji="1" lang="en-US" altLang="ja-JP" sz="1200" b="1" kern="1200" dirty="0">
                          <a:solidFill>
                            <a:schemeClr val="accent5"/>
                          </a:solidFill>
                          <a:latin typeface="+mn-lt"/>
                          <a:ea typeface="+mn-ea"/>
                          <a:cs typeface="+mn-cs"/>
                        </a:rPr>
                        <a:t>1</a:t>
                      </a:r>
                      <a:endParaRPr kumimoji="1" lang="ja-JP" altLang="en-US" dirty="0">
                        <a:solidFill>
                          <a:schemeClr val="accent5"/>
                        </a:solidFill>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gridSpan="2">
                  <a:txBody>
                    <a:bodyPr/>
                    <a:lstStyle/>
                    <a:p>
                      <a:pPr algn="ctr"/>
                      <a:r>
                        <a:rPr kumimoji="1" lang="en-US" altLang="ja-JP" sz="1200" b="1" kern="1200" dirty="0">
                          <a:solidFill>
                            <a:schemeClr val="accent5"/>
                          </a:solidFill>
                          <a:latin typeface="+mn-lt"/>
                          <a:ea typeface="+mn-ea"/>
                          <a:cs typeface="+mn-cs"/>
                        </a:rPr>
                        <a:t>1,3</a:t>
                      </a:r>
                      <a:endParaRPr kumimoji="1" lang="ja-JP" altLang="en-US" sz="1200" b="1" kern="1200" dirty="0">
                        <a:solidFill>
                          <a:schemeClr val="accent5"/>
                        </a:solidFill>
                        <a:latin typeface="+mn-lt"/>
                        <a:ea typeface="+mn-ea"/>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842723672"/>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rPr>
                        <a:t>取組詳細</a:t>
                      </a:r>
                      <a:endParaRPr kumimoji="1" lang="en-US" altLang="ja-JP" sz="1200" b="0" dirty="0">
                        <a:solidFill>
                          <a:schemeClr val="tx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mn-ea"/>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kumimoji="1" lang="ja-JP" altLang="en-US" sz="1200" dirty="0">
                        <a:solidFill>
                          <a:schemeClr val="tx1"/>
                        </a:solidFill>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tcPr>
                </a:tc>
                <a:tc hMerge="1">
                  <a:txBody>
                    <a:bodyPr/>
                    <a:lstStyle/>
                    <a:p>
                      <a:pPr algn="ctr"/>
                      <a:endParaRPr kumimoji="1" lang="ja-JP" alt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noFill/>
                      <a:prstDash val="solid"/>
                      <a:round/>
                      <a:headEnd type="none" w="med" len="med"/>
                      <a:tailEnd type="none" w="med" len="med"/>
                    </a:lnL>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4236924103"/>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rPr>
                        <a:t>都の重点施策との一体性</a:t>
                      </a:r>
                      <a:endParaRPr kumimoji="1" lang="en-US" altLang="ja-JP" sz="1200" b="0" dirty="0">
                        <a:solidFill>
                          <a:schemeClr val="tx1"/>
                        </a:solidFill>
                        <a:latin typeface="+mn-ea"/>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kumimoji="1" lang="ja-JP" altLang="en-US" sz="1200" dirty="0">
                        <a:solidFill>
                          <a:schemeClr val="tx1"/>
                        </a:solidFill>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lnT w="12700" cap="flat" cmpd="sng" algn="ctr">
                      <a:solidFill>
                        <a:schemeClr val="bg2">
                          <a:lumMod val="75000"/>
                        </a:schemeClr>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2262496441"/>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rPr>
                        <a:t>先進的な技術等の活用</a:t>
                      </a:r>
                      <a:br>
                        <a:rPr kumimoji="1" lang="en-US" altLang="ja-JP" sz="1200" b="0" dirty="0">
                          <a:solidFill>
                            <a:schemeClr val="tx1"/>
                          </a:solidFill>
                          <a:latin typeface="+mn-ea"/>
                        </a:rPr>
                      </a:br>
                      <a:r>
                        <a:rPr kumimoji="1" lang="ja-JP" altLang="en-US" sz="1200" b="0" dirty="0">
                          <a:solidFill>
                            <a:schemeClr val="tx1"/>
                          </a:solidFill>
                          <a:latin typeface="+mn-ea"/>
                        </a:rPr>
                        <a:t>（任意）</a:t>
                      </a:r>
                      <a:endParaRPr kumimoji="1" lang="en-US" altLang="ja-JP" sz="1200" b="0" dirty="0">
                        <a:solidFill>
                          <a:schemeClr val="tx1"/>
                        </a:solidFill>
                        <a:latin typeface="+mn-ea"/>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kumimoji="1" lang="ja-JP" altLang="en-US" sz="1200" dirty="0">
                        <a:solidFill>
                          <a:schemeClr val="tx1"/>
                        </a:solidFill>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52266684"/>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n-ea"/>
                        </a:rPr>
                        <a:t>2030</a:t>
                      </a:r>
                      <a:r>
                        <a:rPr kumimoji="1" lang="ja-JP" altLang="en-US" sz="1200" b="0" dirty="0">
                          <a:solidFill>
                            <a:schemeClr val="tx1"/>
                          </a:solidFill>
                          <a:latin typeface="+mn-ea"/>
                        </a:rPr>
                        <a:t>年までの定性的、</a:t>
                      </a:r>
                      <a:br>
                        <a:rPr kumimoji="1" lang="en-US" altLang="ja-JP" sz="1200" b="0" dirty="0">
                          <a:solidFill>
                            <a:schemeClr val="tx1"/>
                          </a:solidFill>
                          <a:latin typeface="+mn-ea"/>
                        </a:rPr>
                      </a:br>
                      <a:r>
                        <a:rPr kumimoji="1" lang="ja-JP" altLang="en-US" sz="1200" b="0" dirty="0">
                          <a:solidFill>
                            <a:schemeClr val="tx1"/>
                          </a:solidFill>
                          <a:latin typeface="+mn-ea"/>
                        </a:rPr>
                        <a:t>定量的な効果、</a:t>
                      </a:r>
                      <a:br>
                        <a:rPr kumimoji="1" lang="en-US" altLang="ja-JP" sz="1200" b="0" dirty="0">
                          <a:solidFill>
                            <a:schemeClr val="tx1"/>
                          </a:solidFill>
                          <a:latin typeface="+mn-ea"/>
                        </a:rPr>
                      </a:br>
                      <a:r>
                        <a:rPr kumimoji="1" lang="en-US" altLang="ja-JP" sz="1200" b="0" dirty="0">
                          <a:solidFill>
                            <a:schemeClr val="tx1"/>
                          </a:solidFill>
                          <a:latin typeface="+mn-ea"/>
                        </a:rPr>
                        <a:t>2035</a:t>
                      </a:r>
                      <a:r>
                        <a:rPr kumimoji="1" lang="ja-JP" altLang="en-US" sz="1200" b="0" dirty="0">
                          <a:solidFill>
                            <a:schemeClr val="tx1"/>
                          </a:solidFill>
                          <a:latin typeface="+mn-ea"/>
                        </a:rPr>
                        <a:t>・</a:t>
                      </a:r>
                      <a:r>
                        <a:rPr kumimoji="1" lang="en-US" altLang="ja-JP" sz="1200" b="0" dirty="0">
                          <a:solidFill>
                            <a:schemeClr val="tx1"/>
                          </a:solidFill>
                          <a:latin typeface="+mn-ea"/>
                        </a:rPr>
                        <a:t>2050</a:t>
                      </a:r>
                      <a:r>
                        <a:rPr kumimoji="1" lang="ja-JP" altLang="en-US" sz="1200" b="0" dirty="0">
                          <a:solidFill>
                            <a:schemeClr val="tx1"/>
                          </a:solidFill>
                          <a:latin typeface="+mn-ea"/>
                        </a:rPr>
                        <a:t>への展開</a:t>
                      </a:r>
                      <a:endParaRPr kumimoji="1" lang="en-US" altLang="ja-JP" sz="1200" b="0" dirty="0">
                        <a:solidFill>
                          <a:schemeClr val="tx1"/>
                        </a:solidFill>
                        <a:latin typeface="+mn-ea"/>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kumimoji="1" lang="ja-JP" altLang="en-US" sz="1200" dirty="0">
                        <a:solidFill>
                          <a:schemeClr val="tx1"/>
                        </a:solidFill>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84220928"/>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rPr>
                        <a:t>他地域への波及</a:t>
                      </a:r>
                      <a:endParaRPr kumimoji="1" lang="en-US" altLang="ja-JP" sz="1200" b="0" dirty="0">
                        <a:solidFill>
                          <a:schemeClr val="tx1"/>
                        </a:solidFill>
                        <a:latin typeface="+mn-ea"/>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kumimoji="1" lang="ja-JP" altLang="en-US" sz="1200" dirty="0">
                        <a:solidFill>
                          <a:schemeClr val="tx1"/>
                        </a:solidFill>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34290792"/>
                  </a:ext>
                </a:extLst>
              </a:tr>
              <a:tr h="28800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n-ea"/>
                        </a:rPr>
                        <a:t>2030</a:t>
                      </a:r>
                      <a:r>
                        <a:rPr kumimoji="1" lang="ja-JP" altLang="en-US" sz="1200" b="1" dirty="0">
                          <a:solidFill>
                            <a:schemeClr val="bg1"/>
                          </a:solidFill>
                          <a:latin typeface="+mn-ea"/>
                        </a:rPr>
                        <a:t>年までの</a:t>
                      </a:r>
                      <a:r>
                        <a:rPr kumimoji="1" lang="ja-JP" altLang="en-US" sz="1200" b="0" dirty="0">
                          <a:solidFill>
                            <a:schemeClr val="bg1"/>
                          </a:solidFill>
                          <a:latin typeface="+mn-ea"/>
                        </a:rPr>
                        <a:t>スケジュール</a:t>
                      </a:r>
                      <a:endParaRPr kumimoji="1" lang="en-US" altLang="ja-JP" sz="1200" b="0" dirty="0">
                        <a:solidFill>
                          <a:schemeClr val="bg1"/>
                        </a:solidFill>
                        <a:latin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94109673"/>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2025</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2026</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2027</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bg1"/>
                        </a:solidFill>
                        <a:latin typeface="+mn-ea"/>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2028</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bg1"/>
                        </a:solidFill>
                        <a:latin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2029</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hMerge="1">
                  <a:txBody>
                    <a:bodyPr/>
                    <a:lstStyle/>
                    <a:p>
                      <a:endParaRPr kumimoji="1" lang="ja-JP" altLang="en-US" dirty="0"/>
                    </a:p>
                  </a:txBody>
                  <a:tcPr>
                    <a:lnL w="12700" cap="flat" cmpd="sng" algn="ctr">
                      <a:solidFill>
                        <a:schemeClr val="bg2">
                          <a:lumMod val="75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2030</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2332149632"/>
                  </a:ext>
                </a:extLst>
              </a:tr>
              <a:tr h="93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4799411"/>
                  </a:ext>
                </a:extLst>
              </a:tr>
            </a:tbl>
          </a:graphicData>
        </a:graphic>
      </p:graphicFrame>
      <p:sp>
        <p:nvSpPr>
          <p:cNvPr id="2" name="タイトル 1">
            <a:extLst>
              <a:ext uri="{FF2B5EF4-FFF2-40B4-BE49-F238E27FC236}">
                <a16:creationId xmlns:a16="http://schemas.microsoft.com/office/drawing/2014/main" id="{A9708473-A5B9-4FE9-3283-883F1AF25F11}"/>
              </a:ext>
            </a:extLst>
          </p:cNvPr>
          <p:cNvSpPr>
            <a:spLocks noGrp="1"/>
          </p:cNvSpPr>
          <p:nvPr>
            <p:ph type="title"/>
          </p:nvPr>
        </p:nvSpPr>
        <p:spPr/>
        <p:txBody>
          <a:bodyPr vert="horz"/>
          <a:lstStyle/>
          <a:p>
            <a:r>
              <a:rPr kumimoji="1" lang="en-US" altLang="ja-JP" sz="2400" dirty="0"/>
              <a:t>【</a:t>
            </a:r>
            <a:r>
              <a:rPr kumimoji="1" lang="ja-JP" altLang="en-US" sz="2400" dirty="0"/>
              <a:t>個別の取組事項、都の方針との整合性</a:t>
            </a:r>
            <a:r>
              <a:rPr kumimoji="1" lang="en-US" altLang="ja-JP" sz="2400" dirty="0"/>
              <a:t>】</a:t>
            </a:r>
            <a:endParaRPr kumimoji="1" lang="ja-JP" altLang="en-US" sz="2400" dirty="0"/>
          </a:p>
        </p:txBody>
      </p:sp>
      <p:sp>
        <p:nvSpPr>
          <p:cNvPr id="7" name="AutoShape 10">
            <a:extLst>
              <a:ext uri="{FF2B5EF4-FFF2-40B4-BE49-F238E27FC236}">
                <a16:creationId xmlns:a16="http://schemas.microsoft.com/office/drawing/2014/main" id="{9E981CD6-321E-DEC6-E9EC-2834933F6B63}"/>
              </a:ext>
            </a:extLst>
          </p:cNvPr>
          <p:cNvSpPr>
            <a:spLocks noChangeArrowheads="1"/>
          </p:cNvSpPr>
          <p:nvPr/>
        </p:nvSpPr>
        <p:spPr bwMode="auto">
          <a:xfrm>
            <a:off x="6194565" y="1935455"/>
            <a:ext cx="2340825" cy="3636000"/>
          </a:xfrm>
          <a:prstGeom prst="wedgeRectCallout">
            <a:avLst>
              <a:gd name="adj1" fmla="val -8984"/>
              <a:gd name="adj2" fmla="val -55079"/>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defTabSz="457200">
              <a:spcBef>
                <a:spcPts val="300"/>
              </a:spcBef>
              <a:defRPr/>
            </a:pPr>
            <a:r>
              <a:rPr lang="ja-JP" altLang="en-US" sz="1200" u="sng" dirty="0">
                <a:latin typeface="Yu Gothic UI" panose="020B0500000000000000" pitchFamily="50" charset="-128"/>
                <a:ea typeface="Yu Gothic UI" panose="020B0500000000000000" pitchFamily="50" charset="-128"/>
              </a:rPr>
              <a:t>政策</a:t>
            </a:r>
            <a:r>
              <a:rPr lang="en-US" altLang="ja-JP" sz="1200" u="sng" dirty="0">
                <a:latin typeface="Yu Gothic UI" panose="020B0500000000000000" pitchFamily="50" charset="-128"/>
                <a:ea typeface="Yu Gothic UI" panose="020B0500000000000000" pitchFamily="50" charset="-128"/>
              </a:rPr>
              <a:t>1</a:t>
            </a:r>
            <a:r>
              <a:rPr lang="ja-JP" altLang="en-US" sz="1200" u="sng" dirty="0">
                <a:latin typeface="Yu Gothic UI" panose="020B0500000000000000" pitchFamily="50" charset="-128"/>
                <a:ea typeface="Yu Gothic UI" panose="020B0500000000000000" pitchFamily="50" charset="-128"/>
              </a:rPr>
              <a:t>～</a:t>
            </a:r>
            <a:r>
              <a:rPr lang="en-US" altLang="ja-JP" sz="1200" u="sng" dirty="0">
                <a:latin typeface="Yu Gothic UI" panose="020B0500000000000000" pitchFamily="50" charset="-128"/>
                <a:ea typeface="Yu Gothic UI" panose="020B0500000000000000" pitchFamily="50" charset="-128"/>
              </a:rPr>
              <a:t>10</a:t>
            </a:r>
            <a:r>
              <a:rPr lang="ja-JP" altLang="en-US" sz="1200" dirty="0">
                <a:latin typeface="Yu Gothic UI" panose="020B0500000000000000" pitchFamily="50" charset="-128"/>
                <a:ea typeface="Yu Gothic UI" panose="020B0500000000000000" pitchFamily="50" charset="-128"/>
              </a:rPr>
              <a:t>について、</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ゼロエミッション東京戦略 </a:t>
            </a:r>
            <a:r>
              <a:rPr lang="en-US" altLang="ja-JP" sz="1200" dirty="0">
                <a:latin typeface="Yu Gothic UI" panose="020B0500000000000000" pitchFamily="50" charset="-128"/>
                <a:ea typeface="Yu Gothic UI" panose="020B0500000000000000" pitchFamily="50" charset="-128"/>
              </a:rPr>
              <a:t>Beyond </a:t>
            </a:r>
            <a:r>
              <a:rPr lang="ja-JP" altLang="en-US" sz="1200" dirty="0">
                <a:latin typeface="Yu Gothic UI" panose="020B0500000000000000" pitchFamily="50" charset="-128"/>
                <a:ea typeface="Yu Gothic UI" panose="020B0500000000000000" pitchFamily="50" charset="-128"/>
              </a:rPr>
              <a:t>カーボンハーフ</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の取組強化の方向性を参照し、提案する取組事項が整合する政策番号を記載してください</a:t>
            </a:r>
            <a:r>
              <a:rPr lang="en-US" altLang="ja-JP" sz="1200" dirty="0">
                <a:latin typeface="Yu Gothic UI" panose="020B0500000000000000" pitchFamily="50" charset="-128"/>
                <a:ea typeface="Yu Gothic UI" panose="020B0500000000000000" pitchFamily="50" charset="-128"/>
              </a:rPr>
              <a:t> (</a:t>
            </a:r>
            <a:r>
              <a:rPr lang="ja-JP" altLang="en-US" sz="1200" dirty="0">
                <a:latin typeface="Yu Gothic UI" panose="020B0500000000000000" pitchFamily="50" charset="-128"/>
                <a:ea typeface="Yu Gothic UI" panose="020B0500000000000000" pitchFamily="50" charset="-128"/>
              </a:rPr>
              <a:t>複数選択可</a:t>
            </a:r>
            <a:r>
              <a:rPr lang="en-US" altLang="ja-JP" sz="1200" dirty="0">
                <a:latin typeface="Yu Gothic UI" panose="020B0500000000000000" pitchFamily="50" charset="-128"/>
                <a:ea typeface="Yu Gothic UI" panose="020B0500000000000000" pitchFamily="50" charset="-128"/>
              </a:rPr>
              <a:t>)</a:t>
            </a:r>
          </a:p>
          <a:p>
            <a:pPr defTabSz="457200">
              <a:spcBef>
                <a:spcPts val="300"/>
              </a:spcBef>
              <a:spcAft>
                <a:spcPts val="300"/>
              </a:spcAft>
              <a:defRPr/>
            </a:pPr>
            <a:r>
              <a:rPr lang="ja-JP" altLang="en-US" sz="1200" dirty="0">
                <a:latin typeface="Yu Gothic UI" panose="020B0500000000000000" pitchFamily="50" charset="-128"/>
                <a:ea typeface="Yu Gothic UI" panose="020B0500000000000000" pitchFamily="50" charset="-128"/>
              </a:rPr>
              <a:t>（参考）</a:t>
            </a:r>
            <a:r>
              <a:rPr lang="en-US" altLang="ja-JP" sz="1200" dirty="0">
                <a:latin typeface="Yu Gothic UI" panose="020B0500000000000000" pitchFamily="50" charset="-128"/>
                <a:ea typeface="Yu Gothic UI" panose="020B0500000000000000" pitchFamily="50" charset="-128"/>
              </a:rPr>
              <a:t>10</a:t>
            </a:r>
            <a:r>
              <a:rPr lang="ja-JP" altLang="en-US" sz="1200" dirty="0">
                <a:latin typeface="Yu Gothic UI" panose="020B0500000000000000" pitchFamily="50" charset="-128"/>
                <a:ea typeface="Yu Gothic UI" panose="020B0500000000000000" pitchFamily="50" charset="-128"/>
              </a:rPr>
              <a:t>の政策</a:t>
            </a:r>
            <a:endParaRPr lang="en-US" altLang="ja-JP" sz="1200" dirty="0">
              <a:latin typeface="Yu Gothic UI" panose="020B0500000000000000" pitchFamily="50" charset="-128"/>
              <a:ea typeface="Yu Gothic UI" panose="020B0500000000000000" pitchFamily="50" charset="-128"/>
            </a:endParaRPr>
          </a:p>
          <a:p>
            <a:pPr marL="171450" indent="-171450" defTabSz="452438">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01</a:t>
            </a:r>
            <a:r>
              <a:rPr lang="ja-JP" altLang="en-US" sz="1200" dirty="0">
                <a:latin typeface="Yu Gothic UI" panose="020B0500000000000000" pitchFamily="50" charset="-128"/>
                <a:ea typeface="Yu Gothic UI" panose="020B0500000000000000" pitchFamily="50" charset="-128"/>
              </a:rPr>
              <a:t>：再エネの基幹エネルギー化</a:t>
            </a:r>
            <a:endParaRPr lang="en-US" altLang="ja-JP" sz="1200" dirty="0">
              <a:latin typeface="Yu Gothic UI" panose="020B0500000000000000" pitchFamily="50" charset="-128"/>
              <a:ea typeface="Yu Gothic UI" panose="020B0500000000000000" pitchFamily="50" charset="-128"/>
            </a:endParaRPr>
          </a:p>
          <a:p>
            <a:pPr marL="171450" indent="-171450" defTabSz="452438">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02</a:t>
            </a:r>
            <a:r>
              <a:rPr lang="ja-JP" altLang="en-US" sz="1200" dirty="0">
                <a:latin typeface="Yu Gothic UI" panose="020B0500000000000000" pitchFamily="50" charset="-128"/>
                <a:ea typeface="Yu Gothic UI" panose="020B0500000000000000" pitchFamily="50" charset="-128"/>
              </a:rPr>
              <a:t>：ゼロエミッションビル拡大</a:t>
            </a:r>
            <a:endParaRPr lang="en-US" altLang="ja-JP" sz="1200" dirty="0">
              <a:latin typeface="Yu Gothic UI" panose="020B0500000000000000" pitchFamily="50" charset="-128"/>
              <a:ea typeface="Yu Gothic UI" panose="020B0500000000000000" pitchFamily="50" charset="-128"/>
            </a:endParaRPr>
          </a:p>
          <a:p>
            <a:pPr marL="171450" indent="-171450" defTabSz="452438">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03</a:t>
            </a:r>
            <a:r>
              <a:rPr lang="ja-JP" altLang="en-US" sz="1200" dirty="0">
                <a:latin typeface="Yu Gothic UI" panose="020B0500000000000000" pitchFamily="50" charset="-128"/>
                <a:ea typeface="Yu Gothic UI" panose="020B0500000000000000" pitchFamily="50" charset="-128"/>
              </a:rPr>
              <a:t>：ゼロエミッションモビリティ推進</a:t>
            </a:r>
            <a:endParaRPr lang="en-US" altLang="ja-JP" sz="1200" dirty="0">
              <a:latin typeface="Yu Gothic UI" panose="020B0500000000000000" pitchFamily="50" charset="-128"/>
              <a:ea typeface="Yu Gothic UI" panose="020B0500000000000000" pitchFamily="50" charset="-128"/>
            </a:endParaRPr>
          </a:p>
          <a:p>
            <a:pPr marL="171450" indent="-171450" defTabSz="452438">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04</a:t>
            </a:r>
            <a:r>
              <a:rPr lang="ja-JP" altLang="en-US" sz="1200" dirty="0">
                <a:latin typeface="Yu Gothic UI" panose="020B0500000000000000" pitchFamily="50" charset="-128"/>
                <a:ea typeface="Yu Gothic UI" panose="020B0500000000000000" pitchFamily="50" charset="-128"/>
              </a:rPr>
              <a:t>：水素普及拡大</a:t>
            </a:r>
            <a:endParaRPr lang="en-US" altLang="ja-JP" sz="1200" dirty="0">
              <a:latin typeface="Yu Gothic UI" panose="020B0500000000000000" pitchFamily="50" charset="-128"/>
              <a:ea typeface="Yu Gothic UI" panose="020B0500000000000000" pitchFamily="50" charset="-128"/>
            </a:endParaRPr>
          </a:p>
          <a:p>
            <a:pPr marL="171450" indent="-171450" defTabSz="452438">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05</a:t>
            </a:r>
            <a:r>
              <a:rPr lang="ja-JP" altLang="en-US" sz="1200" dirty="0">
                <a:latin typeface="Yu Gothic UI" panose="020B0500000000000000" pitchFamily="50" charset="-128"/>
                <a:ea typeface="Yu Gothic UI" panose="020B0500000000000000" pitchFamily="50" charset="-128"/>
              </a:rPr>
              <a:t>：サーキュラーエコノミーへの移行</a:t>
            </a:r>
            <a:endParaRPr lang="en-US" altLang="ja-JP" sz="1200" dirty="0">
              <a:latin typeface="Yu Gothic UI" panose="020B0500000000000000" pitchFamily="50" charset="-128"/>
              <a:ea typeface="Yu Gothic UI" panose="020B0500000000000000" pitchFamily="50" charset="-128"/>
            </a:endParaRPr>
          </a:p>
          <a:p>
            <a:pPr marL="171450" indent="-171450" defTabSz="452438">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06</a:t>
            </a:r>
            <a:r>
              <a:rPr lang="ja-JP" altLang="en-US" sz="1200" dirty="0">
                <a:latin typeface="Yu Gothic UI" panose="020B0500000000000000" pitchFamily="50" charset="-128"/>
                <a:ea typeface="Yu Gothic UI" panose="020B0500000000000000" pitchFamily="50" charset="-128"/>
              </a:rPr>
              <a:t>：フロン対策</a:t>
            </a:r>
            <a:endParaRPr lang="en-US" altLang="ja-JP" sz="1200" dirty="0">
              <a:latin typeface="Yu Gothic UI" panose="020B0500000000000000" pitchFamily="50" charset="-128"/>
              <a:ea typeface="Yu Gothic UI" panose="020B0500000000000000" pitchFamily="50" charset="-128"/>
            </a:endParaRPr>
          </a:p>
          <a:p>
            <a:pPr marL="171450" indent="-171450" defTabSz="452438">
              <a:spcBef>
                <a:spcPts val="300"/>
              </a:spcBef>
              <a:buFont typeface="Arial" panose="020B0604020202020204" pitchFamily="34" charset="0"/>
              <a:buChar char="•"/>
              <a:defRPr/>
            </a:pPr>
            <a:r>
              <a:rPr lang="en-US" altLang="zh-TW" sz="1200" dirty="0">
                <a:latin typeface="Yu Gothic UI" panose="020B0500000000000000" pitchFamily="50" charset="-128"/>
                <a:ea typeface="Yu Gothic UI" panose="020B0500000000000000" pitchFamily="50" charset="-128"/>
              </a:rPr>
              <a:t>07</a:t>
            </a:r>
            <a:r>
              <a:rPr lang="ja-JP" altLang="en-US" sz="1200" dirty="0">
                <a:latin typeface="Yu Gothic UI" panose="020B0500000000000000" pitchFamily="50" charset="-128"/>
                <a:ea typeface="Yu Gothic UI" panose="020B0500000000000000" pitchFamily="50" charset="-128"/>
              </a:rPr>
              <a:t>：</a:t>
            </a:r>
            <a:r>
              <a:rPr lang="zh-TW" altLang="en-US" sz="1200" dirty="0">
                <a:latin typeface="Yu Gothic UI" panose="020B0500000000000000" pitchFamily="50" charset="-128"/>
                <a:ea typeface="Yu Gothic UI" panose="020B0500000000000000" pitchFamily="50" charset="-128"/>
              </a:rPr>
              <a:t>気候変動</a:t>
            </a:r>
            <a:r>
              <a:rPr lang="ja-JP" altLang="en-US" sz="1200" dirty="0">
                <a:latin typeface="Yu Gothic UI" panose="020B0500000000000000" pitchFamily="50" charset="-128"/>
                <a:ea typeface="Yu Gothic UI" panose="020B0500000000000000" pitchFamily="50" charset="-128"/>
              </a:rPr>
              <a:t>適応策の推進</a:t>
            </a:r>
            <a:endParaRPr lang="en-US" altLang="zh-TW" sz="1200" dirty="0">
              <a:latin typeface="Yu Gothic UI" panose="020B0500000000000000" pitchFamily="50" charset="-128"/>
              <a:ea typeface="Yu Gothic UI" panose="020B0500000000000000" pitchFamily="50" charset="-128"/>
            </a:endParaRPr>
          </a:p>
          <a:p>
            <a:pPr marL="171450" indent="-171450" defTabSz="452438">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08</a:t>
            </a:r>
            <a:r>
              <a:rPr lang="ja-JP" altLang="en-US" sz="1200" dirty="0">
                <a:latin typeface="Yu Gothic UI" panose="020B0500000000000000" pitchFamily="50" charset="-128"/>
                <a:ea typeface="Yu Gothic UI" panose="020B0500000000000000" pitchFamily="50" charset="-128"/>
              </a:rPr>
              <a:t>：公共施設等の率先行動</a:t>
            </a:r>
            <a:endParaRPr lang="en-US" altLang="ja-JP" sz="1200" dirty="0">
              <a:latin typeface="Yu Gothic UI" panose="020B0500000000000000" pitchFamily="50" charset="-128"/>
              <a:ea typeface="Yu Gothic UI" panose="020B0500000000000000" pitchFamily="50" charset="-128"/>
            </a:endParaRPr>
          </a:p>
          <a:p>
            <a:pPr marL="171450" indent="-171450" defTabSz="452438">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09</a:t>
            </a:r>
            <a:r>
              <a:rPr lang="ja-JP" altLang="en-US" sz="1200" dirty="0">
                <a:latin typeface="Yu Gothic UI" panose="020B0500000000000000" pitchFamily="50" charset="-128"/>
                <a:ea typeface="Yu Gothic UI" panose="020B0500000000000000" pitchFamily="50" charset="-128"/>
              </a:rPr>
              <a:t>：あらゆる主体との連携</a:t>
            </a:r>
            <a:endParaRPr lang="en-US" altLang="ja-JP" sz="1200" dirty="0">
              <a:latin typeface="Yu Gothic UI" panose="020B0500000000000000" pitchFamily="50" charset="-128"/>
              <a:ea typeface="Yu Gothic UI" panose="020B0500000000000000" pitchFamily="50" charset="-128"/>
            </a:endParaRPr>
          </a:p>
          <a:p>
            <a:pPr marL="171450" indent="-171450" defTabSz="452438">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10</a:t>
            </a:r>
            <a:r>
              <a:rPr lang="ja-JP" altLang="en-US" sz="1200" dirty="0">
                <a:latin typeface="Yu Gothic UI" panose="020B0500000000000000" pitchFamily="50" charset="-128"/>
                <a:ea typeface="Yu Gothic UI" panose="020B0500000000000000" pitchFamily="50" charset="-128"/>
              </a:rPr>
              <a:t>：基盤づくり（ファイナンス等）</a:t>
            </a:r>
            <a:endParaRPr lang="en-US" altLang="ja-JP" sz="1200" dirty="0">
              <a:latin typeface="Yu Gothic UI" panose="020B0500000000000000" pitchFamily="50" charset="-128"/>
              <a:ea typeface="Yu Gothic UI" panose="020B0500000000000000" pitchFamily="50" charset="-128"/>
            </a:endParaRPr>
          </a:p>
        </p:txBody>
      </p:sp>
      <p:sp>
        <p:nvSpPr>
          <p:cNvPr id="8" name="AutoShape 10">
            <a:extLst>
              <a:ext uri="{FF2B5EF4-FFF2-40B4-BE49-F238E27FC236}">
                <a16:creationId xmlns:a16="http://schemas.microsoft.com/office/drawing/2014/main" id="{2D99BEA4-BB99-F7C5-C4B2-82B8CF90EB7F}"/>
              </a:ext>
            </a:extLst>
          </p:cNvPr>
          <p:cNvSpPr>
            <a:spLocks noChangeArrowheads="1"/>
          </p:cNvSpPr>
          <p:nvPr/>
        </p:nvSpPr>
        <p:spPr bwMode="auto">
          <a:xfrm>
            <a:off x="10245804" y="1935455"/>
            <a:ext cx="1620000" cy="3636000"/>
          </a:xfrm>
          <a:prstGeom prst="wedgeRectCallout">
            <a:avLst>
              <a:gd name="adj1" fmla="val 1030"/>
              <a:gd name="adj2" fmla="val -55181"/>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defTabSz="457200">
              <a:spcBef>
                <a:spcPts val="300"/>
              </a:spcBef>
              <a:defRPr/>
            </a:pPr>
            <a:r>
              <a:rPr lang="ja-JP" altLang="en-US" sz="1200" u="sng" dirty="0">
                <a:latin typeface="Yu Gothic UI" panose="020B0500000000000000" pitchFamily="50" charset="-128"/>
                <a:ea typeface="Yu Gothic UI" panose="020B0500000000000000" pitchFamily="50" charset="-128"/>
              </a:rPr>
              <a:t>“施策の実効性を高める５つのアプローチ”</a:t>
            </a:r>
            <a:r>
              <a:rPr lang="ja-JP" altLang="en-US" sz="1200" dirty="0">
                <a:latin typeface="Yu Gothic UI" panose="020B0500000000000000" pitchFamily="50" charset="-128"/>
                <a:ea typeface="Yu Gothic UI" panose="020B0500000000000000" pitchFamily="50" charset="-128"/>
              </a:rPr>
              <a:t>について、</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ゼロエミッション東京戦略 </a:t>
            </a:r>
            <a:r>
              <a:rPr lang="en-US" altLang="ja-JP" sz="1200" dirty="0">
                <a:latin typeface="Yu Gothic UI" panose="020B0500000000000000" pitchFamily="50" charset="-128"/>
                <a:ea typeface="Yu Gothic UI" panose="020B0500000000000000" pitchFamily="50" charset="-128"/>
              </a:rPr>
              <a:t>Beyond </a:t>
            </a:r>
            <a:r>
              <a:rPr lang="ja-JP" altLang="en-US" sz="1200" dirty="0">
                <a:latin typeface="Yu Gothic UI" panose="020B0500000000000000" pitchFamily="50" charset="-128"/>
                <a:ea typeface="Yu Gothic UI" panose="020B0500000000000000" pitchFamily="50" charset="-128"/>
              </a:rPr>
              <a:t>カーボンハーフ</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を参照し、提案する取組事項が整合するアプローチ番号を記載してください（複数選択可）</a:t>
            </a:r>
            <a:endParaRPr lang="en-US" altLang="ja-JP" sz="1200" dirty="0">
              <a:latin typeface="Yu Gothic UI" panose="020B0500000000000000" pitchFamily="50" charset="-128"/>
              <a:ea typeface="Yu Gothic UI" panose="020B0500000000000000" pitchFamily="50" charset="-128"/>
            </a:endParaRPr>
          </a:p>
          <a:p>
            <a:pPr defTabSz="457200">
              <a:spcBef>
                <a:spcPts val="300"/>
              </a:spcBef>
              <a:spcAft>
                <a:spcPts val="300"/>
              </a:spcAft>
              <a:defRPr/>
            </a:pPr>
            <a:r>
              <a:rPr lang="ja-JP" altLang="en-US" sz="1200" dirty="0">
                <a:latin typeface="Yu Gothic UI" panose="020B0500000000000000" pitchFamily="50" charset="-128"/>
                <a:ea typeface="Yu Gothic UI" panose="020B0500000000000000" pitchFamily="50" charset="-128"/>
              </a:rPr>
              <a:t>（参考）各アプローチの概要</a:t>
            </a:r>
            <a:endParaRPr lang="en-US" altLang="ja-JP" sz="1200" dirty="0">
              <a:latin typeface="Yu Gothic UI" panose="020B0500000000000000" pitchFamily="50" charset="-128"/>
              <a:ea typeface="Yu Gothic UI" panose="020B0500000000000000" pitchFamily="50" charset="-128"/>
            </a:endParaRPr>
          </a:p>
          <a:p>
            <a:pPr marL="171450" indent="-171450" defTabSz="457200">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01</a:t>
            </a:r>
            <a:r>
              <a:rPr lang="ja-JP" altLang="en-US" sz="1200" dirty="0">
                <a:latin typeface="Yu Gothic UI" panose="020B0500000000000000" pitchFamily="50" charset="-128"/>
                <a:ea typeface="Yu Gothic UI" panose="020B0500000000000000" pitchFamily="50" charset="-128"/>
              </a:rPr>
              <a:t>：施策横断型</a:t>
            </a:r>
            <a:endParaRPr lang="en-US" altLang="ja-JP" sz="1200" dirty="0">
              <a:latin typeface="Yu Gothic UI" panose="020B0500000000000000" pitchFamily="50" charset="-128"/>
              <a:ea typeface="Yu Gothic UI" panose="020B0500000000000000" pitchFamily="50" charset="-128"/>
            </a:endParaRPr>
          </a:p>
          <a:p>
            <a:pPr marL="171450" indent="-171450" defTabSz="457200">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02</a:t>
            </a:r>
            <a:r>
              <a:rPr lang="ja-JP" altLang="en-US" sz="1200" dirty="0">
                <a:latin typeface="Yu Gothic UI" panose="020B0500000000000000" pitchFamily="50" charset="-128"/>
                <a:ea typeface="Yu Gothic UI" panose="020B0500000000000000" pitchFamily="50" charset="-128"/>
              </a:rPr>
              <a:t>：仕組みと支援策</a:t>
            </a:r>
            <a:endParaRPr lang="en-US" altLang="ja-JP" sz="1200" dirty="0">
              <a:latin typeface="Yu Gothic UI" panose="020B0500000000000000" pitchFamily="50" charset="-128"/>
              <a:ea typeface="Yu Gothic UI" panose="020B0500000000000000" pitchFamily="50" charset="-128"/>
            </a:endParaRPr>
          </a:p>
          <a:p>
            <a:pPr marL="171450" indent="-171450" defTabSz="457200">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03</a:t>
            </a:r>
            <a:r>
              <a:rPr lang="ja-JP" altLang="en-US" sz="1200" dirty="0">
                <a:latin typeface="Yu Gothic UI" panose="020B0500000000000000" pitchFamily="50" charset="-128"/>
                <a:ea typeface="Yu Gothic UI" panose="020B0500000000000000" pitchFamily="50" charset="-128"/>
              </a:rPr>
              <a:t>：技術活用</a:t>
            </a:r>
            <a:endParaRPr lang="en-US" altLang="ja-JP" sz="1200" dirty="0">
              <a:latin typeface="Yu Gothic UI" panose="020B0500000000000000" pitchFamily="50" charset="-128"/>
              <a:ea typeface="Yu Gothic UI" panose="020B0500000000000000" pitchFamily="50" charset="-128"/>
            </a:endParaRPr>
          </a:p>
          <a:p>
            <a:pPr marL="171450" indent="-171450" defTabSz="457200">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04</a:t>
            </a:r>
            <a:r>
              <a:rPr lang="ja-JP" altLang="en-US" sz="1200" dirty="0">
                <a:latin typeface="Yu Gothic UI" panose="020B0500000000000000" pitchFamily="50" charset="-128"/>
                <a:ea typeface="Yu Gothic UI" panose="020B0500000000000000" pitchFamily="50" charset="-128"/>
              </a:rPr>
              <a:t>：</a:t>
            </a:r>
            <a:r>
              <a:rPr lang="zh-TW" altLang="en-US" sz="1200" dirty="0">
                <a:latin typeface="Yu Gothic UI" panose="020B0500000000000000" pitchFamily="50" charset="-128"/>
                <a:ea typeface="Yu Gothic UI" panose="020B0500000000000000" pitchFamily="50" charset="-128"/>
              </a:rPr>
              <a:t>行動変容促進</a:t>
            </a:r>
            <a:endParaRPr lang="en-US" altLang="ja-JP" sz="1200" dirty="0">
              <a:latin typeface="Yu Gothic UI" panose="020B0500000000000000" pitchFamily="50" charset="-128"/>
              <a:ea typeface="Yu Gothic UI" panose="020B0500000000000000" pitchFamily="50" charset="-128"/>
            </a:endParaRPr>
          </a:p>
          <a:p>
            <a:pPr marL="171450" indent="-171450" defTabSz="457200">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05</a:t>
            </a:r>
            <a:r>
              <a:rPr lang="ja-JP" altLang="en-US" sz="1200" dirty="0">
                <a:latin typeface="Yu Gothic UI" panose="020B0500000000000000" pitchFamily="50" charset="-128"/>
                <a:ea typeface="Yu Gothic UI" panose="020B0500000000000000" pitchFamily="50" charset="-128"/>
              </a:rPr>
              <a:t>：人材育成等</a:t>
            </a:r>
            <a:endParaRPr lang="en-US" altLang="ja-JP" sz="1200" dirty="0">
              <a:latin typeface="Yu Gothic UI" panose="020B0500000000000000" pitchFamily="50" charset="-128"/>
              <a:ea typeface="Yu Gothic UI" panose="020B0500000000000000" pitchFamily="50" charset="-128"/>
            </a:endParaRPr>
          </a:p>
        </p:txBody>
      </p:sp>
      <p:sp>
        <p:nvSpPr>
          <p:cNvPr id="10" name="AutoShape 10">
            <a:extLst>
              <a:ext uri="{FF2B5EF4-FFF2-40B4-BE49-F238E27FC236}">
                <a16:creationId xmlns:a16="http://schemas.microsoft.com/office/drawing/2014/main" id="{ED27E7BC-EF81-DDF5-9422-E54DA5845E28}"/>
              </a:ext>
            </a:extLst>
          </p:cNvPr>
          <p:cNvSpPr>
            <a:spLocks noChangeArrowheads="1"/>
          </p:cNvSpPr>
          <p:nvPr/>
        </p:nvSpPr>
        <p:spPr bwMode="auto">
          <a:xfrm>
            <a:off x="8598597" y="1935455"/>
            <a:ext cx="1584000" cy="3636000"/>
          </a:xfrm>
          <a:prstGeom prst="wedgeRectCallout">
            <a:avLst>
              <a:gd name="adj1" fmla="val -18364"/>
              <a:gd name="adj2" fmla="val -55197"/>
            </a:avLst>
          </a:prstGeom>
          <a:solidFill>
            <a:schemeClr val="accent5">
              <a:lumMod val="20000"/>
              <a:lumOff val="80000"/>
            </a:schemeClr>
          </a:solidFill>
          <a:ln w="19050">
            <a:solidFill>
              <a:schemeClr val="tx1"/>
            </a:solidFill>
            <a:round/>
            <a:headEnd/>
            <a:tailEnd/>
          </a:ln>
          <a:effectLst/>
        </p:spPr>
        <p:txBody>
          <a:bodyPr lIns="36000" tIns="0" rIns="36000" bIns="0" anchor="ctr"/>
          <a:lstStyle/>
          <a:p>
            <a:pPr defTabSz="457200">
              <a:spcBef>
                <a:spcPts val="300"/>
              </a:spcBef>
              <a:defRPr/>
            </a:pPr>
            <a:r>
              <a:rPr lang="ja-JP" altLang="en-US" sz="1200" u="sng" dirty="0">
                <a:latin typeface="Yu Gothic UI" panose="020B0500000000000000" pitchFamily="50" charset="-128"/>
                <a:ea typeface="Yu Gothic UI" panose="020B0500000000000000" pitchFamily="50" charset="-128"/>
              </a:rPr>
              <a:t>“ゼロエミッションに向けた３つの理念”</a:t>
            </a:r>
            <a:r>
              <a:rPr lang="ja-JP" altLang="en-US" sz="1200" dirty="0">
                <a:latin typeface="Yu Gothic UI" panose="020B0500000000000000" pitchFamily="50" charset="-128"/>
                <a:ea typeface="Yu Gothic UI" panose="020B0500000000000000" pitchFamily="50" charset="-128"/>
              </a:rPr>
              <a:t>について、</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ゼロエミッション東京戦略 </a:t>
            </a:r>
            <a:r>
              <a:rPr lang="en-US" altLang="ja-JP" sz="1200" dirty="0">
                <a:latin typeface="Yu Gothic UI" panose="020B0500000000000000" pitchFamily="50" charset="-128"/>
                <a:ea typeface="Yu Gothic UI" panose="020B0500000000000000" pitchFamily="50" charset="-128"/>
              </a:rPr>
              <a:t>Beyond </a:t>
            </a:r>
            <a:r>
              <a:rPr lang="ja-JP" altLang="en-US" sz="1200" dirty="0">
                <a:latin typeface="Yu Gothic UI" panose="020B0500000000000000" pitchFamily="50" charset="-128"/>
                <a:ea typeface="Yu Gothic UI" panose="020B0500000000000000" pitchFamily="50" charset="-128"/>
              </a:rPr>
              <a:t>カーボンハーフ</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を参照し、当該取組が整合する理念番号を記載してください（複数選択可）</a:t>
            </a:r>
            <a:endParaRPr lang="en-US" altLang="ja-JP" sz="1200" dirty="0">
              <a:latin typeface="Yu Gothic UI" panose="020B0500000000000000" pitchFamily="50" charset="-128"/>
              <a:ea typeface="Yu Gothic UI" panose="020B0500000000000000" pitchFamily="50" charset="-128"/>
            </a:endParaRPr>
          </a:p>
          <a:p>
            <a:pPr defTabSz="457200">
              <a:spcBef>
                <a:spcPts val="300"/>
              </a:spcBef>
              <a:spcAft>
                <a:spcPts val="300"/>
              </a:spcAft>
              <a:defRPr/>
            </a:pPr>
            <a:r>
              <a:rPr lang="ja-JP" altLang="en-US" sz="1200" dirty="0">
                <a:latin typeface="Yu Gothic UI" panose="020B0500000000000000" pitchFamily="50" charset="-128"/>
                <a:ea typeface="Yu Gothic UI" panose="020B0500000000000000" pitchFamily="50" charset="-128"/>
              </a:rPr>
              <a:t>（参考）各理念の概要</a:t>
            </a:r>
            <a:endParaRPr lang="en-US" altLang="ja-JP" sz="1200" dirty="0">
              <a:latin typeface="Yu Gothic UI" panose="020B0500000000000000" pitchFamily="50" charset="-128"/>
              <a:ea typeface="Yu Gothic UI" panose="020B0500000000000000" pitchFamily="50" charset="-128"/>
            </a:endParaRPr>
          </a:p>
          <a:p>
            <a:pPr marL="171450" indent="-171450" defTabSz="457200">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01</a:t>
            </a:r>
            <a:r>
              <a:rPr lang="ja-JP" altLang="en-US" sz="1200" dirty="0">
                <a:latin typeface="Yu Gothic UI" panose="020B0500000000000000" pitchFamily="50" charset="-128"/>
                <a:ea typeface="Yu Gothic UI" panose="020B0500000000000000" pitchFamily="50" charset="-128"/>
              </a:rPr>
              <a:t>：分野間の相互連関</a:t>
            </a:r>
            <a:endParaRPr lang="en-US" altLang="ja-JP" sz="1200" dirty="0">
              <a:latin typeface="Yu Gothic UI" panose="020B0500000000000000" pitchFamily="50" charset="-128"/>
              <a:ea typeface="Yu Gothic UI" panose="020B0500000000000000" pitchFamily="50" charset="-128"/>
            </a:endParaRPr>
          </a:p>
          <a:p>
            <a:pPr marL="171450" indent="-171450" defTabSz="457200">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02</a:t>
            </a:r>
            <a:r>
              <a:rPr lang="ja-JP" altLang="en-US" sz="1200" dirty="0">
                <a:latin typeface="Yu Gothic UI" panose="020B0500000000000000" pitchFamily="50" charset="-128"/>
                <a:ea typeface="Yu Gothic UI" panose="020B0500000000000000" pitchFamily="50" charset="-128"/>
              </a:rPr>
              <a:t>：国内外</a:t>
            </a:r>
            <a:r>
              <a:rPr lang="en-US" altLang="ja-JP" sz="1200" dirty="0">
                <a:latin typeface="Yu Gothic UI" panose="020B0500000000000000" pitchFamily="50" charset="-128"/>
                <a:ea typeface="Yu Gothic UI" panose="020B0500000000000000" pitchFamily="50" charset="-128"/>
              </a:rPr>
              <a:t>CO</a:t>
            </a:r>
            <a:r>
              <a:rPr lang="en-US" altLang="ja-JP" sz="1200" baseline="-25000" dirty="0">
                <a:latin typeface="Yu Gothic UI" panose="020B0500000000000000" pitchFamily="50" charset="-128"/>
                <a:ea typeface="Yu Gothic UI" panose="020B0500000000000000" pitchFamily="50" charset="-128"/>
              </a:rPr>
              <a:t>2</a:t>
            </a:r>
            <a:r>
              <a:rPr lang="ja-JP" altLang="en-US" sz="1200" dirty="0">
                <a:latin typeface="Yu Gothic UI" panose="020B0500000000000000" pitchFamily="50" charset="-128"/>
                <a:ea typeface="Yu Gothic UI" panose="020B0500000000000000" pitchFamily="50" charset="-128"/>
              </a:rPr>
              <a:t>削減への貢献</a:t>
            </a:r>
            <a:endParaRPr lang="en-US" altLang="ja-JP" sz="1200" dirty="0">
              <a:latin typeface="Yu Gothic UI" panose="020B0500000000000000" pitchFamily="50" charset="-128"/>
              <a:ea typeface="Yu Gothic UI" panose="020B0500000000000000" pitchFamily="50" charset="-128"/>
            </a:endParaRPr>
          </a:p>
          <a:p>
            <a:pPr marL="171450" indent="-171450" defTabSz="457200">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03</a:t>
            </a:r>
            <a:r>
              <a:rPr lang="ja-JP" altLang="en-US" sz="1200" dirty="0">
                <a:latin typeface="Yu Gothic UI" panose="020B0500000000000000" pitchFamily="50" charset="-128"/>
                <a:ea typeface="Yu Gothic UI" panose="020B0500000000000000" pitchFamily="50" charset="-128"/>
              </a:rPr>
              <a:t>：あらゆる主体が団結して行動</a:t>
            </a:r>
            <a:endParaRPr lang="en-US" altLang="ja-JP" sz="1200" dirty="0">
              <a:latin typeface="Yu Gothic UI" panose="020B0500000000000000" pitchFamily="50" charset="-128"/>
              <a:ea typeface="Yu Gothic UI" panose="020B0500000000000000" pitchFamily="50" charset="-128"/>
            </a:endParaRPr>
          </a:p>
        </p:txBody>
      </p:sp>
      <p:sp>
        <p:nvSpPr>
          <p:cNvPr id="15" name="テキスト ボックス 1">
            <a:extLst>
              <a:ext uri="{FF2B5EF4-FFF2-40B4-BE49-F238E27FC236}">
                <a16:creationId xmlns:a16="http://schemas.microsoft.com/office/drawing/2014/main" id="{4D97AAAD-F41D-3365-E9A6-54E25A6020FF}"/>
              </a:ext>
            </a:extLst>
          </p:cNvPr>
          <p:cNvSpPr txBox="1">
            <a:spLocks noChangeArrowheads="1"/>
          </p:cNvSpPr>
          <p:nvPr/>
        </p:nvSpPr>
        <p:spPr bwMode="auto">
          <a:xfrm>
            <a:off x="335360" y="765909"/>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具体的な個別の取組事項について、都の</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10</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の政策・</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3</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つの理念・ </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5</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つの</a:t>
            </a:r>
            <a:r>
              <a:rPr lang="ja-JP" altLang="en-US" b="1" dirty="0">
                <a:solidFill>
                  <a:schemeClr val="tx1"/>
                </a:solidFill>
                <a:latin typeface="Yu Gothic UI" panose="020B0500000000000000" pitchFamily="50" charset="-128"/>
                <a:ea typeface="Yu Gothic UI" panose="020B0500000000000000" pitchFamily="50" charset="-128"/>
              </a:rPr>
              <a:t>アプローチと</a:t>
            </a:r>
            <a:r>
              <a:rPr kumimoji="0" lang="ja-JP" altLang="en-US" sz="1400" b="1" i="0" strike="noStrike" kern="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の整合性</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も含め記載</a:t>
            </a:r>
            <a:r>
              <a:rPr lang="ja-JP" altLang="en-US" b="1" dirty="0">
                <a:latin typeface="Yu Gothic UI" panose="020B0500000000000000" pitchFamily="50" charset="-128"/>
                <a:ea typeface="Yu Gothic UI" panose="020B0500000000000000" pitchFamily="50" charset="-128"/>
              </a:rPr>
              <a:t>してください。</a:t>
            </a:r>
            <a:endParaRPr lang="en-US" altLang="ja-JP" b="1" dirty="0">
              <a:latin typeface="Yu Gothic UI" panose="020B0500000000000000" pitchFamily="50" charset="-128"/>
              <a:ea typeface="Yu Gothic UI" panose="020B0500000000000000" pitchFamily="50" charset="-128"/>
            </a:endParaRPr>
          </a:p>
        </p:txBody>
      </p:sp>
      <p:sp>
        <p:nvSpPr>
          <p:cNvPr id="11" name="AutoShape 10">
            <a:extLst>
              <a:ext uri="{FF2B5EF4-FFF2-40B4-BE49-F238E27FC236}">
                <a16:creationId xmlns:a16="http://schemas.microsoft.com/office/drawing/2014/main" id="{D2E28A2A-5E23-B0AF-9FFC-446E2154BBD1}"/>
              </a:ext>
            </a:extLst>
          </p:cNvPr>
          <p:cNvSpPr>
            <a:spLocks noChangeArrowheads="1"/>
          </p:cNvSpPr>
          <p:nvPr/>
        </p:nvSpPr>
        <p:spPr bwMode="auto">
          <a:xfrm>
            <a:off x="2119502" y="1091729"/>
            <a:ext cx="4177502" cy="540000"/>
          </a:xfrm>
          <a:prstGeom prst="wedgeRectCallout">
            <a:avLst>
              <a:gd name="adj1" fmla="val -60773"/>
              <a:gd name="adj2" fmla="val 21630"/>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defTabSz="457200">
              <a:spcBef>
                <a:spcPts val="300"/>
              </a:spcBef>
              <a:spcAft>
                <a:spcPts val="600"/>
              </a:spcAft>
              <a:defRPr/>
            </a:pPr>
            <a:r>
              <a:rPr lang="ja-JP" altLang="en-US" sz="1200" dirty="0">
                <a:latin typeface="Yu Gothic UI" panose="020B0500000000000000" pitchFamily="50" charset="-128"/>
                <a:ea typeface="Yu Gothic UI" panose="020B0500000000000000" pitchFamily="50" charset="-128"/>
              </a:rPr>
              <a:t>ゼロエミを達成するために実施するそれぞれの取組について、取組名を記載ください。</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a:t>
            </a:r>
            <a:r>
              <a:rPr lang="ja-JP" altLang="en-US" sz="1200" dirty="0">
                <a:latin typeface="Yu Gothic UI" panose="020B0500000000000000" pitchFamily="50" charset="-128"/>
                <a:ea typeface="Yu Gothic UI" panose="020B0500000000000000" pitchFamily="50" charset="-128"/>
              </a:rPr>
              <a:t>取組事項ごとに適宜ページを複製して下さい</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endParaRPr>
          </a:p>
        </p:txBody>
      </p:sp>
      <p:sp>
        <p:nvSpPr>
          <p:cNvPr id="16" name="AutoShape 10">
            <a:extLst>
              <a:ext uri="{FF2B5EF4-FFF2-40B4-BE49-F238E27FC236}">
                <a16:creationId xmlns:a16="http://schemas.microsoft.com/office/drawing/2014/main" id="{EDFE35F1-B041-8C03-72C4-FEB13CA45C10}"/>
              </a:ext>
            </a:extLst>
          </p:cNvPr>
          <p:cNvSpPr>
            <a:spLocks noChangeArrowheads="1"/>
          </p:cNvSpPr>
          <p:nvPr/>
        </p:nvSpPr>
        <p:spPr bwMode="auto">
          <a:xfrm>
            <a:off x="6343436" y="1091729"/>
            <a:ext cx="5400000" cy="540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defTabSz="457200">
              <a:spcBef>
                <a:spcPts val="300"/>
              </a:spcBef>
              <a:defRPr/>
            </a:pPr>
            <a:r>
              <a:rPr lang="ja-JP" altLang="en-US" sz="1050" dirty="0">
                <a:latin typeface="Yu Gothic UI" panose="020B0500000000000000" pitchFamily="50" charset="-128"/>
                <a:ea typeface="Yu Gothic UI" panose="020B0500000000000000" pitchFamily="50" charset="-128"/>
              </a:rPr>
              <a:t>参考（</a:t>
            </a:r>
            <a:r>
              <a:rPr lang="en-US" altLang="ja-JP" sz="1050" dirty="0">
                <a:latin typeface="Yu Gothic UI" panose="020B0500000000000000" pitchFamily="50" charset="-128"/>
                <a:ea typeface="Yu Gothic UI" panose="020B0500000000000000" pitchFamily="50" charset="-128"/>
              </a:rPr>
              <a:t>10</a:t>
            </a:r>
            <a:r>
              <a:rPr lang="ja-JP" altLang="en-US" sz="1050" dirty="0">
                <a:latin typeface="Yu Gothic UI" panose="020B0500000000000000" pitchFamily="50" charset="-128"/>
                <a:ea typeface="Yu Gothic UI" panose="020B0500000000000000" pitchFamily="50" charset="-128"/>
              </a:rPr>
              <a:t>の政策、</a:t>
            </a:r>
            <a:r>
              <a:rPr lang="en-US" altLang="ja-JP" sz="1050" dirty="0">
                <a:latin typeface="Yu Gothic UI" panose="020B0500000000000000" pitchFamily="50" charset="-128"/>
                <a:ea typeface="Yu Gothic UI" panose="020B0500000000000000" pitchFamily="50" charset="-128"/>
              </a:rPr>
              <a:t>3</a:t>
            </a:r>
            <a:r>
              <a:rPr lang="ja-JP" altLang="en-US" sz="1050" dirty="0">
                <a:latin typeface="Yu Gothic UI" panose="020B0500000000000000" pitchFamily="50" charset="-128"/>
                <a:ea typeface="Yu Gothic UI" panose="020B0500000000000000" pitchFamily="50" charset="-128"/>
              </a:rPr>
              <a:t>つの理念、</a:t>
            </a:r>
            <a:r>
              <a:rPr lang="en-US" altLang="ja-JP" sz="1050" dirty="0">
                <a:latin typeface="Yu Gothic UI" panose="020B0500000000000000" pitchFamily="50" charset="-128"/>
                <a:ea typeface="Yu Gothic UI" panose="020B0500000000000000" pitchFamily="50" charset="-128"/>
              </a:rPr>
              <a:t>5</a:t>
            </a:r>
            <a:r>
              <a:rPr lang="ja-JP" altLang="en-US" sz="1050" dirty="0">
                <a:latin typeface="Yu Gothic UI" panose="020B0500000000000000" pitchFamily="50" charset="-128"/>
                <a:ea typeface="Yu Gothic UI" panose="020B0500000000000000" pitchFamily="50" charset="-128"/>
              </a:rPr>
              <a:t>つのアプローチ）</a:t>
            </a:r>
            <a:endParaRPr lang="en-US" altLang="ja-JP" sz="1050" dirty="0">
              <a:latin typeface="Yu Gothic UI" panose="020B0500000000000000" pitchFamily="50" charset="-128"/>
              <a:ea typeface="Yu Gothic UI" panose="020B0500000000000000" pitchFamily="50" charset="-128"/>
            </a:endParaRPr>
          </a:p>
          <a:p>
            <a:pPr defTabSz="457200" latinLnBrk="1">
              <a:spcBef>
                <a:spcPts val="300"/>
              </a:spcBef>
              <a:defRPr/>
            </a:pPr>
            <a:r>
              <a:rPr lang="ja-JP" altLang="en-US" sz="1050" dirty="0">
                <a:latin typeface="Yu Gothic UI" panose="020B0500000000000000" pitchFamily="50" charset="-128"/>
                <a:ea typeface="Yu Gothic UI" panose="020B0500000000000000" pitchFamily="50" charset="-128"/>
              </a:rPr>
              <a:t>ゼロエミッション東京戦略 </a:t>
            </a:r>
            <a:r>
              <a:rPr lang="en-US" altLang="ja-JP" sz="1050" dirty="0">
                <a:latin typeface="Yu Gothic UI" panose="020B0500000000000000" pitchFamily="50" charset="-128"/>
                <a:ea typeface="Yu Gothic UI" panose="020B0500000000000000" pitchFamily="50" charset="-128"/>
              </a:rPr>
              <a:t>Beyond </a:t>
            </a:r>
            <a:r>
              <a:rPr lang="ja-JP" altLang="en-US" sz="1050" dirty="0">
                <a:latin typeface="Yu Gothic UI" panose="020B0500000000000000" pitchFamily="50" charset="-128"/>
                <a:ea typeface="Yu Gothic UI" panose="020B0500000000000000" pitchFamily="50" charset="-128"/>
              </a:rPr>
              <a:t>カーボンハーフ　</a:t>
            </a:r>
            <a:br>
              <a:rPr lang="en-US" altLang="ja-JP" sz="1200" dirty="0">
                <a:latin typeface="Yu Gothic UI" panose="020B0500000000000000" pitchFamily="50" charset="-128"/>
                <a:ea typeface="Yu Gothic UI" panose="020B0500000000000000" pitchFamily="50" charset="-128"/>
              </a:rPr>
            </a:br>
            <a:r>
              <a:rPr lang="ja-JP" altLang="en-US" sz="900" dirty="0">
                <a:latin typeface="Yu Gothic UI" panose="020B0500000000000000" pitchFamily="50" charset="-128"/>
                <a:ea typeface="Yu Gothic UI" panose="020B0500000000000000" pitchFamily="50" charset="-128"/>
              </a:rPr>
              <a:t>（</a:t>
            </a:r>
            <a:r>
              <a:rPr lang="en-US" altLang="ja-JP" sz="900" dirty="0">
                <a:latin typeface="Yu Gothic UI" panose="020B0500000000000000" pitchFamily="50" charset="-128"/>
                <a:ea typeface="Yu Gothic UI" panose="020B0500000000000000" pitchFamily="50" charset="-128"/>
                <a:hlinkClick r:id="rId5"/>
              </a:rPr>
              <a:t>https://www.kankyo1.metro.Tokyo.lg.jp/dbook/202504/zeroemission-tokyo-beyond-carbon-half/</a:t>
            </a:r>
            <a:r>
              <a:rPr lang="ja-JP" altLang="en-US" sz="9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p:txBody>
      </p:sp>
      <p:sp>
        <p:nvSpPr>
          <p:cNvPr id="9" name="スライド番号プレースホルダー 4">
            <a:extLst>
              <a:ext uri="{FF2B5EF4-FFF2-40B4-BE49-F238E27FC236}">
                <a16:creationId xmlns:a16="http://schemas.microsoft.com/office/drawing/2014/main" id="{F5FDE984-6905-010C-81DC-3ABA0F0FD96F}"/>
              </a:ext>
            </a:extLst>
          </p:cNvPr>
          <p:cNvSpPr>
            <a:spLocks noGrp="1"/>
          </p:cNvSpPr>
          <p:nvPr>
            <p:ph type="sldNum" sz="quarter" idx="12"/>
          </p:nvPr>
        </p:nvSpPr>
        <p:spPr>
          <a:xfrm>
            <a:off x="9448800" y="6492874"/>
            <a:ext cx="2743200" cy="365125"/>
          </a:xfrm>
        </p:spPr>
        <p:txBody>
          <a:bodyPr/>
          <a:lstStyle/>
          <a:p>
            <a:fld id="{F1318789-6D13-4837-B31B-63BA5D39B425}" type="slidenum">
              <a:rPr lang="ja-JP" altLang="en-US" smtClean="0"/>
              <a:pPr/>
              <a:t>9</a:t>
            </a:fld>
            <a:endParaRPr lang="ja-JP" altLang="en-US"/>
          </a:p>
        </p:txBody>
      </p:sp>
      <p:sp>
        <p:nvSpPr>
          <p:cNvPr id="3" name="矢印: 五方向 2">
            <a:extLst>
              <a:ext uri="{FF2B5EF4-FFF2-40B4-BE49-F238E27FC236}">
                <a16:creationId xmlns:a16="http://schemas.microsoft.com/office/drawing/2014/main" id="{FC06BB8A-B8DA-57B8-C846-39361672669B}"/>
              </a:ext>
            </a:extLst>
          </p:cNvPr>
          <p:cNvSpPr/>
          <p:nvPr/>
        </p:nvSpPr>
        <p:spPr>
          <a:xfrm>
            <a:off x="477868" y="5805909"/>
            <a:ext cx="1728000"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PV</a:t>
            </a:r>
            <a:r>
              <a:rPr kumimoji="1" lang="ja-JP" altLang="en-US" sz="1000" dirty="0">
                <a:solidFill>
                  <a:schemeClr val="tx1"/>
                </a:solidFill>
                <a:latin typeface="Yu Gothic UI" panose="020B0500000000000000" pitchFamily="50" charset="-128"/>
                <a:ea typeface="Yu Gothic UI" panose="020B0500000000000000" pitchFamily="50" charset="-128"/>
              </a:rPr>
              <a:t>導入可能性調査</a:t>
            </a:r>
          </a:p>
        </p:txBody>
      </p:sp>
      <p:sp>
        <p:nvSpPr>
          <p:cNvPr id="4" name="矢印: 五方向 3">
            <a:extLst>
              <a:ext uri="{FF2B5EF4-FFF2-40B4-BE49-F238E27FC236}">
                <a16:creationId xmlns:a16="http://schemas.microsoft.com/office/drawing/2014/main" id="{8C7CBB3B-4887-AB0E-B183-DC30F5F44136}"/>
              </a:ext>
            </a:extLst>
          </p:cNvPr>
          <p:cNvSpPr/>
          <p:nvPr/>
        </p:nvSpPr>
        <p:spPr>
          <a:xfrm>
            <a:off x="6109130" y="5805909"/>
            <a:ext cx="1728527"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C</a:t>
            </a:r>
            <a:r>
              <a:rPr kumimoji="1" lang="ja-JP" altLang="en-US" sz="1000" dirty="0">
                <a:solidFill>
                  <a:schemeClr val="tx1"/>
                </a:solidFill>
                <a:latin typeface="Yu Gothic UI" panose="020B0500000000000000" pitchFamily="50" charset="-128"/>
                <a:ea typeface="Yu Gothic UI" panose="020B0500000000000000" pitchFamily="50" charset="-128"/>
              </a:rPr>
              <a:t>ビルの</a:t>
            </a:r>
            <a:r>
              <a:rPr kumimoji="1" lang="en-US" altLang="ja-JP" sz="1000" dirty="0">
                <a:solidFill>
                  <a:schemeClr val="tx1"/>
                </a:solidFill>
                <a:latin typeface="Yu Gothic UI" panose="020B0500000000000000" pitchFamily="50" charset="-128"/>
                <a:ea typeface="Yu Gothic UI" panose="020B0500000000000000" pitchFamily="50" charset="-128"/>
              </a:rPr>
              <a:t>PV</a:t>
            </a:r>
            <a:r>
              <a:rPr kumimoji="1" lang="ja-JP" altLang="en-US" sz="1000" dirty="0">
                <a:solidFill>
                  <a:schemeClr val="tx1"/>
                </a:solidFill>
                <a:latin typeface="Yu Gothic UI" panose="020B0500000000000000" pitchFamily="50" charset="-128"/>
                <a:ea typeface="Yu Gothic UI" panose="020B0500000000000000" pitchFamily="50" charset="-128"/>
              </a:rPr>
              <a:t>設置</a:t>
            </a:r>
          </a:p>
        </p:txBody>
      </p:sp>
      <p:sp>
        <p:nvSpPr>
          <p:cNvPr id="18" name="矢印: 五方向 17">
            <a:extLst>
              <a:ext uri="{FF2B5EF4-FFF2-40B4-BE49-F238E27FC236}">
                <a16:creationId xmlns:a16="http://schemas.microsoft.com/office/drawing/2014/main" id="{13A86E84-5FC4-8FE0-3185-15E9ADEBFE7A}"/>
              </a:ext>
            </a:extLst>
          </p:cNvPr>
          <p:cNvSpPr/>
          <p:nvPr/>
        </p:nvSpPr>
        <p:spPr>
          <a:xfrm>
            <a:off x="4215444" y="6111909"/>
            <a:ext cx="1868698"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D</a:t>
            </a:r>
            <a:r>
              <a:rPr kumimoji="1" lang="ja-JP" altLang="en-US" sz="1000" dirty="0">
                <a:solidFill>
                  <a:schemeClr val="tx1"/>
                </a:solidFill>
                <a:latin typeface="Yu Gothic UI" panose="020B0500000000000000" pitchFamily="50" charset="-128"/>
                <a:ea typeface="Yu Gothic UI" panose="020B0500000000000000" pitchFamily="50" charset="-128"/>
              </a:rPr>
              <a:t>ビルの</a:t>
            </a: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19" name="矢印: 五方向 18">
            <a:extLst>
              <a:ext uri="{FF2B5EF4-FFF2-40B4-BE49-F238E27FC236}">
                <a16:creationId xmlns:a16="http://schemas.microsoft.com/office/drawing/2014/main" id="{880FF978-878B-5A96-76ED-81DEA92F45ED}"/>
              </a:ext>
            </a:extLst>
          </p:cNvPr>
          <p:cNvSpPr/>
          <p:nvPr/>
        </p:nvSpPr>
        <p:spPr>
          <a:xfrm>
            <a:off x="6102499" y="6111909"/>
            <a:ext cx="3719106"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E</a:t>
            </a:r>
            <a:r>
              <a:rPr kumimoji="1" lang="ja-JP" altLang="en-US" sz="1000" dirty="0">
                <a:solidFill>
                  <a:schemeClr val="tx1"/>
                </a:solidFill>
                <a:latin typeface="Yu Gothic UI" panose="020B0500000000000000" pitchFamily="50" charset="-128"/>
                <a:ea typeface="Yu Gothic UI" panose="020B0500000000000000" pitchFamily="50" charset="-128"/>
              </a:rPr>
              <a:t>ビルの</a:t>
            </a: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20" name="矢印: 五方向 19">
            <a:extLst>
              <a:ext uri="{FF2B5EF4-FFF2-40B4-BE49-F238E27FC236}">
                <a16:creationId xmlns:a16="http://schemas.microsoft.com/office/drawing/2014/main" id="{96EB997B-DB4F-5A1F-4BF2-EA72525FFD8F}"/>
              </a:ext>
            </a:extLst>
          </p:cNvPr>
          <p:cNvSpPr/>
          <p:nvPr/>
        </p:nvSpPr>
        <p:spPr>
          <a:xfrm>
            <a:off x="2348912" y="6417909"/>
            <a:ext cx="1866532"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A~C</a:t>
            </a:r>
            <a:r>
              <a:rPr lang="ja-JP" altLang="en-US" sz="1000" dirty="0">
                <a:solidFill>
                  <a:schemeClr val="tx1"/>
                </a:solidFill>
                <a:latin typeface="Yu Gothic UI" panose="020B0500000000000000" pitchFamily="50" charset="-128"/>
                <a:ea typeface="Yu Gothic UI" panose="020B0500000000000000" pitchFamily="50" charset="-128"/>
              </a:rPr>
              <a:t>事業所への</a:t>
            </a:r>
            <a:r>
              <a:rPr lang="en-US" altLang="ja-JP" sz="1000" dirty="0">
                <a:solidFill>
                  <a:schemeClr val="tx1"/>
                </a:solidFill>
                <a:latin typeface="Yu Gothic UI" panose="020B0500000000000000" pitchFamily="50" charset="-128"/>
                <a:ea typeface="Yu Gothic UI" panose="020B0500000000000000" pitchFamily="50" charset="-128"/>
              </a:rPr>
              <a:t>EMS</a:t>
            </a:r>
            <a:r>
              <a:rPr lang="ja-JP" altLang="en-US" sz="1000" dirty="0">
                <a:solidFill>
                  <a:schemeClr val="tx1"/>
                </a:solidFill>
                <a:latin typeface="Yu Gothic UI" panose="020B0500000000000000" pitchFamily="50" charset="-128"/>
                <a:ea typeface="Yu Gothic UI" panose="020B0500000000000000" pitchFamily="50" charset="-128"/>
              </a:rPr>
              <a:t>導入</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21" name="矢印: 五方向 20">
            <a:extLst>
              <a:ext uri="{FF2B5EF4-FFF2-40B4-BE49-F238E27FC236}">
                <a16:creationId xmlns:a16="http://schemas.microsoft.com/office/drawing/2014/main" id="{CF639D3F-340E-240C-3468-E9AF452490C1}"/>
              </a:ext>
            </a:extLst>
          </p:cNvPr>
          <p:cNvSpPr/>
          <p:nvPr/>
        </p:nvSpPr>
        <p:spPr>
          <a:xfrm>
            <a:off x="477867" y="6417909"/>
            <a:ext cx="1871045"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EMS</a:t>
            </a:r>
            <a:r>
              <a:rPr lang="ja-JP" altLang="en-US" sz="1000" dirty="0">
                <a:solidFill>
                  <a:schemeClr val="tx1"/>
                </a:solidFill>
                <a:latin typeface="Yu Gothic UI" panose="020B0500000000000000" pitchFamily="50" charset="-128"/>
                <a:ea typeface="Yu Gothic UI" panose="020B0500000000000000" pitchFamily="50" charset="-128"/>
              </a:rPr>
              <a:t>導入可能性調査</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31" name="矢印: 五方向 30">
            <a:extLst>
              <a:ext uri="{FF2B5EF4-FFF2-40B4-BE49-F238E27FC236}">
                <a16:creationId xmlns:a16="http://schemas.microsoft.com/office/drawing/2014/main" id="{817A2EBA-C7DA-B0F1-4A20-C0102A68FF52}"/>
              </a:ext>
            </a:extLst>
          </p:cNvPr>
          <p:cNvSpPr/>
          <p:nvPr/>
        </p:nvSpPr>
        <p:spPr>
          <a:xfrm>
            <a:off x="2348913" y="5805909"/>
            <a:ext cx="3726963"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A</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/B</a:t>
            </a:r>
            <a:r>
              <a:rPr kumimoji="1" lang="ja-JP" altLang="en-US" sz="1000" dirty="0">
                <a:solidFill>
                  <a:schemeClr val="tx1"/>
                </a:solidFill>
                <a:latin typeface="Yu Gothic UI" panose="020B0500000000000000" pitchFamily="50" charset="-128"/>
                <a:ea typeface="Yu Gothic UI" panose="020B0500000000000000" pitchFamily="50" charset="-128"/>
              </a:rPr>
              <a:t>ビルの</a:t>
            </a:r>
            <a:r>
              <a:rPr kumimoji="1" lang="en-US" altLang="ja-JP" sz="1000" dirty="0">
                <a:solidFill>
                  <a:schemeClr val="tx1"/>
                </a:solidFill>
                <a:latin typeface="Yu Gothic UI" panose="020B0500000000000000" pitchFamily="50" charset="-128"/>
                <a:ea typeface="Yu Gothic UI" panose="020B0500000000000000" pitchFamily="50" charset="-128"/>
              </a:rPr>
              <a:t>PV</a:t>
            </a:r>
            <a:r>
              <a:rPr kumimoji="1" lang="ja-JP" altLang="en-US" sz="1000" dirty="0">
                <a:solidFill>
                  <a:schemeClr val="tx1"/>
                </a:solidFill>
                <a:latin typeface="Yu Gothic UI" panose="020B0500000000000000" pitchFamily="50" charset="-128"/>
                <a:ea typeface="Yu Gothic UI" panose="020B0500000000000000" pitchFamily="50" charset="-128"/>
              </a:rPr>
              <a:t>設置</a:t>
            </a:r>
          </a:p>
        </p:txBody>
      </p:sp>
      <p:sp>
        <p:nvSpPr>
          <p:cNvPr id="35" name="矢印: 五方向 34">
            <a:extLst>
              <a:ext uri="{FF2B5EF4-FFF2-40B4-BE49-F238E27FC236}">
                <a16:creationId xmlns:a16="http://schemas.microsoft.com/office/drawing/2014/main" id="{30FA732D-3783-1ADF-EB51-A7AFF4CE428A}"/>
              </a:ext>
            </a:extLst>
          </p:cNvPr>
          <p:cNvSpPr/>
          <p:nvPr/>
        </p:nvSpPr>
        <p:spPr>
          <a:xfrm>
            <a:off x="477660" y="6111909"/>
            <a:ext cx="3726963"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化の設計</a:t>
            </a:r>
          </a:p>
        </p:txBody>
      </p:sp>
      <p:sp>
        <p:nvSpPr>
          <p:cNvPr id="13" name="AutoShape 10">
            <a:extLst>
              <a:ext uri="{FF2B5EF4-FFF2-40B4-BE49-F238E27FC236}">
                <a16:creationId xmlns:a16="http://schemas.microsoft.com/office/drawing/2014/main" id="{89A72BB1-9106-D634-116E-3661FF0420E6}"/>
              </a:ext>
            </a:extLst>
          </p:cNvPr>
          <p:cNvSpPr>
            <a:spLocks noChangeArrowheads="1"/>
          </p:cNvSpPr>
          <p:nvPr/>
        </p:nvSpPr>
        <p:spPr bwMode="auto">
          <a:xfrm>
            <a:off x="8970381" y="5813699"/>
            <a:ext cx="2808000" cy="828000"/>
          </a:xfrm>
          <a:prstGeom prst="wedgeRectCallout">
            <a:avLst>
              <a:gd name="adj1" fmla="val -62249"/>
              <a:gd name="adj2" fmla="val 26845"/>
            </a:avLst>
          </a:prstGeom>
          <a:solidFill>
            <a:schemeClr val="accent5">
              <a:lumMod val="20000"/>
              <a:lumOff val="80000"/>
            </a:schemeClr>
          </a:solidFill>
          <a:ln w="19050">
            <a:solidFill>
              <a:schemeClr val="tx1"/>
            </a:solidFill>
            <a:round/>
            <a:headEnd/>
            <a:tailEnd/>
          </a:ln>
          <a:effectLst/>
        </p:spPr>
        <p:txBody>
          <a:bodyPr anchor="ctr"/>
          <a:lstStyle/>
          <a:p>
            <a:pPr defTabSz="457200">
              <a:spcBef>
                <a:spcPts val="300"/>
              </a:spcBef>
              <a:defRPr/>
            </a:pPr>
            <a:r>
              <a:rPr lang="ja-JP" altLang="en-US" sz="1200" dirty="0">
                <a:latin typeface="Yu Gothic UI" panose="020B0500000000000000" pitchFamily="50" charset="-128"/>
                <a:ea typeface="Yu Gothic UI" panose="020B0500000000000000" pitchFamily="50" charset="-128"/>
              </a:rPr>
              <a:t>目標達成に向けた、</a:t>
            </a:r>
            <a:r>
              <a:rPr lang="en-US" altLang="ja-JP" sz="1200" dirty="0">
                <a:latin typeface="Yu Gothic UI" panose="020B0500000000000000" pitchFamily="50" charset="-128"/>
                <a:ea typeface="Yu Gothic UI" panose="020B0500000000000000" pitchFamily="50" charset="-128"/>
              </a:rPr>
              <a:t>2030</a:t>
            </a:r>
            <a:r>
              <a:rPr lang="ja-JP" altLang="en-US" sz="1200" dirty="0">
                <a:latin typeface="Yu Gothic UI" panose="020B0500000000000000" pitchFamily="50" charset="-128"/>
                <a:ea typeface="Yu Gothic UI" panose="020B0500000000000000" pitchFamily="50" charset="-128"/>
              </a:rPr>
              <a:t>年までの各年の実施事項として、「</a:t>
            </a:r>
            <a:r>
              <a:rPr lang="en-US" altLang="ja-JP" sz="1200" dirty="0">
                <a:latin typeface="Yu Gothic UI" panose="020B0500000000000000" pitchFamily="50" charset="-128"/>
                <a:ea typeface="Yu Gothic UI" panose="020B0500000000000000" pitchFamily="50" charset="-128"/>
              </a:rPr>
              <a:t>6</a:t>
            </a:r>
            <a:r>
              <a:rPr lang="ja-JP" altLang="en-US" sz="1200" dirty="0">
                <a:latin typeface="Yu Gothic UI" panose="020B0500000000000000" pitchFamily="50" charset="-128"/>
                <a:ea typeface="Yu Gothic UI" panose="020B0500000000000000" pitchFamily="50" charset="-128"/>
              </a:rPr>
              <a:t>．スケジュール・実施体制等」の事業スケジュールの概略版を記載してください</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endParaRPr>
          </a:p>
        </p:txBody>
      </p:sp>
      <p:sp>
        <p:nvSpPr>
          <p:cNvPr id="36" name="矢印: 五方向 35">
            <a:extLst>
              <a:ext uri="{FF2B5EF4-FFF2-40B4-BE49-F238E27FC236}">
                <a16:creationId xmlns:a16="http://schemas.microsoft.com/office/drawing/2014/main" id="{8D15545A-5942-3FF1-28CD-B27F418F2EA2}"/>
              </a:ext>
            </a:extLst>
          </p:cNvPr>
          <p:cNvSpPr/>
          <p:nvPr/>
        </p:nvSpPr>
        <p:spPr>
          <a:xfrm>
            <a:off x="4212394" y="6417909"/>
            <a:ext cx="1868698"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D~G</a:t>
            </a:r>
            <a:r>
              <a:rPr lang="ja-JP" altLang="en-US" sz="1000" dirty="0">
                <a:solidFill>
                  <a:schemeClr val="tx1"/>
                </a:solidFill>
                <a:latin typeface="Yu Gothic UI" panose="020B0500000000000000" pitchFamily="50" charset="-128"/>
                <a:ea typeface="Yu Gothic UI" panose="020B0500000000000000" pitchFamily="50" charset="-128"/>
              </a:rPr>
              <a:t>事業所への</a:t>
            </a:r>
            <a:r>
              <a:rPr lang="en-US" altLang="ja-JP" sz="1000" dirty="0">
                <a:solidFill>
                  <a:schemeClr val="tx1"/>
                </a:solidFill>
                <a:latin typeface="Yu Gothic UI" panose="020B0500000000000000" pitchFamily="50" charset="-128"/>
                <a:ea typeface="Yu Gothic UI" panose="020B0500000000000000" pitchFamily="50" charset="-128"/>
              </a:rPr>
              <a:t>EMS</a:t>
            </a:r>
            <a:r>
              <a:rPr lang="ja-JP" altLang="en-US" sz="1000" dirty="0">
                <a:solidFill>
                  <a:schemeClr val="tx1"/>
                </a:solidFill>
                <a:latin typeface="Yu Gothic UI" panose="020B0500000000000000" pitchFamily="50" charset="-128"/>
                <a:ea typeface="Yu Gothic UI" panose="020B0500000000000000" pitchFamily="50" charset="-128"/>
              </a:rPr>
              <a:t>導入</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12" name="AutoShape 10">
            <a:extLst>
              <a:ext uri="{FF2B5EF4-FFF2-40B4-BE49-F238E27FC236}">
                <a16:creationId xmlns:a16="http://schemas.microsoft.com/office/drawing/2014/main" id="{3F233ABD-4EA4-259E-787F-4E70A7AB244C}"/>
              </a:ext>
            </a:extLst>
          </p:cNvPr>
          <p:cNvSpPr>
            <a:spLocks noChangeArrowheads="1"/>
          </p:cNvSpPr>
          <p:nvPr/>
        </p:nvSpPr>
        <p:spPr bwMode="auto">
          <a:xfrm>
            <a:off x="1919358" y="1701455"/>
            <a:ext cx="4212000" cy="4104000"/>
          </a:xfrm>
          <a:prstGeom prst="wedgeRectCallout">
            <a:avLst>
              <a:gd name="adj1" fmla="val -59304"/>
              <a:gd name="adj2" fmla="val -22267"/>
            </a:avLst>
          </a:prstGeom>
          <a:solidFill>
            <a:schemeClr val="accent5">
              <a:lumMod val="20000"/>
              <a:lumOff val="80000"/>
            </a:schemeClr>
          </a:solidFill>
          <a:ln w="19050">
            <a:solidFill>
              <a:schemeClr val="tx1"/>
            </a:solidFill>
            <a:round/>
            <a:headEnd/>
            <a:tailEnd/>
          </a:ln>
          <a:effectLst/>
        </p:spPr>
        <p:txBody>
          <a:bodyPr lIns="36000" tIns="0" rIns="36000" bIns="0" anchor="ctr"/>
          <a:lstStyle/>
          <a:p>
            <a:pPr defTabSz="457200">
              <a:spcBef>
                <a:spcPts val="300"/>
              </a:spcBef>
              <a:defRPr/>
            </a:pPr>
            <a:r>
              <a:rPr lang="ja-JP" altLang="en-US" sz="1200" dirty="0">
                <a:latin typeface="Yu Gothic UI" panose="020B0500000000000000" pitchFamily="50" charset="-128"/>
                <a:ea typeface="Yu Gothic UI" panose="020B0500000000000000" pitchFamily="50" charset="-128"/>
              </a:rPr>
              <a:t>取組の要点について</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下記の点が網羅されるよう記載して</a:t>
            </a:r>
            <a:r>
              <a:rPr lang="ja-JP" altLang="en-US" sz="1200" dirty="0">
                <a:latin typeface="Yu Gothic UI" panose="020B0500000000000000" pitchFamily="50" charset="-128"/>
                <a:ea typeface="Yu Gothic UI" panose="020B0500000000000000" pitchFamily="50" charset="-128"/>
              </a:rPr>
              <a:t>ください</a:t>
            </a:r>
            <a:endParaRPr lang="en-US" altLang="ja-JP" sz="1200" dirty="0">
              <a:latin typeface="Yu Gothic UI" panose="020B0500000000000000" pitchFamily="50" charset="-128"/>
              <a:ea typeface="Yu Gothic UI" panose="020B0500000000000000" pitchFamily="50" charset="-128"/>
            </a:endParaRPr>
          </a:p>
          <a:p>
            <a:pPr defTabSz="457200">
              <a:spcBef>
                <a:spcPts val="300"/>
              </a:spcBef>
              <a:defRPr/>
            </a:pP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記載量に応じて適宜行幅を増やしてください（取組事項ごとに</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2</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ぺージ以内に収まるように記載量を調整してください）</a:t>
            </a:r>
            <a:endParaRPr lang="en-US" altLang="ja-JP" sz="1200" dirty="0">
              <a:latin typeface="Yu Gothic UI" panose="020B0500000000000000" pitchFamily="50" charset="-128"/>
              <a:ea typeface="Yu Gothic UI" panose="020B0500000000000000" pitchFamily="50" charset="-128"/>
            </a:endParaRPr>
          </a:p>
          <a:p>
            <a:pPr defTabSz="457200">
              <a:spcBef>
                <a:spcPts val="300"/>
              </a:spcBef>
              <a:defRPr/>
            </a:pP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〇</a:t>
            </a:r>
            <a:r>
              <a:rPr lang="ja-JP" altLang="en-US" sz="1200" b="1" i="0" u="none" strike="noStrike" kern="1200" cap="none" spc="0" normalizeH="0" baseline="0" noProof="0" dirty="0">
                <a:ln>
                  <a:noFill/>
                </a:ln>
                <a:effectLst/>
                <a:uLnTx/>
                <a:uFillTx/>
                <a:latin typeface="+mn-ea"/>
                <a:ea typeface="Yu Gothic UI" panose="020B0500000000000000" pitchFamily="50" charset="-128"/>
              </a:rPr>
              <a:t>取組詳細</a:t>
            </a:r>
            <a:endParaRPr lang="en-US" altLang="ja-JP" sz="1200" b="1" dirty="0">
              <a:latin typeface="+mn-ea"/>
            </a:endParaRPr>
          </a:p>
          <a:p>
            <a:pPr marL="171450" indent="-171450" defTabSz="457200">
              <a:spcBef>
                <a:spcPts val="300"/>
              </a:spcBef>
              <a:buFont typeface="Arial" panose="020B0604020202020204" pitchFamily="34" charset="0"/>
              <a:buChar char="•"/>
              <a:defRPr/>
            </a:pPr>
            <a:r>
              <a:rPr lang="ja-JP" altLang="en-US" sz="1200" dirty="0">
                <a:latin typeface="Yu Gothic UI" panose="020B0500000000000000" pitchFamily="50" charset="-128"/>
                <a:ea typeface="Yu Gothic UI" panose="020B0500000000000000" pitchFamily="50" charset="-128"/>
              </a:rPr>
              <a:t>対象エリアの面的取組について、地域の特性を踏まえた工夫・課題解決策、地域の多様な主体との連携状況などを具体的に記載</a:t>
            </a:r>
            <a:endParaRPr lang="en-US" altLang="ja-JP" sz="1200" dirty="0">
              <a:latin typeface="Yu Gothic UI" panose="020B0500000000000000" pitchFamily="50" charset="-128"/>
              <a:ea typeface="Yu Gothic UI" panose="020B0500000000000000" pitchFamily="50" charset="-128"/>
            </a:endParaRPr>
          </a:p>
          <a:p>
            <a:pPr defTabSz="457200">
              <a:spcBef>
                <a:spcPts val="300"/>
              </a:spcBef>
              <a:defRPr/>
            </a:pP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〇</a:t>
            </a:r>
            <a:r>
              <a:rPr kumimoji="1" lang="ja-JP" altLang="en-US" sz="1200" b="1" dirty="0">
                <a:latin typeface="+mn-ea"/>
              </a:rPr>
              <a:t>都の重点施策との一体性</a:t>
            </a:r>
            <a:endParaRPr kumimoji="1" lang="en-US" altLang="ja-JP" sz="1200" b="1" dirty="0">
              <a:latin typeface="+mn-ea"/>
            </a:endParaRPr>
          </a:p>
          <a:p>
            <a:pPr marL="171450" indent="-171450" defTabSz="457200">
              <a:spcBef>
                <a:spcPts val="300"/>
              </a:spcBef>
              <a:buFont typeface="Arial" panose="020B0604020202020204" pitchFamily="34" charset="0"/>
              <a:buChar char="•"/>
              <a:defRPr/>
            </a:pPr>
            <a:r>
              <a:rPr lang="en-US" altLang="ja-JP" sz="1200" dirty="0">
                <a:latin typeface="Yu Gothic UI" panose="020B0500000000000000" pitchFamily="50" charset="-128"/>
                <a:ea typeface="Yu Gothic UI" panose="020B0500000000000000" pitchFamily="50" charset="-128"/>
              </a:rPr>
              <a:t>10</a:t>
            </a:r>
            <a:r>
              <a:rPr lang="ja-JP" altLang="en-US" sz="1200" dirty="0">
                <a:latin typeface="Yu Gothic UI" panose="020B0500000000000000" pitchFamily="50" charset="-128"/>
                <a:ea typeface="Yu Gothic UI" panose="020B0500000000000000" pitchFamily="50" charset="-128"/>
              </a:rPr>
              <a:t>の政策や、</a:t>
            </a:r>
            <a:r>
              <a:rPr lang="en-US" altLang="ja-JP" sz="1200" dirty="0">
                <a:latin typeface="Yu Gothic UI" panose="020B0500000000000000" pitchFamily="50" charset="-128"/>
                <a:ea typeface="Yu Gothic UI" panose="020B0500000000000000" pitchFamily="50" charset="-128"/>
              </a:rPr>
              <a:t>3</a:t>
            </a:r>
            <a:r>
              <a:rPr lang="ja-JP" altLang="en-US" sz="1200" dirty="0">
                <a:latin typeface="Yu Gothic UI" panose="020B0500000000000000" pitchFamily="50" charset="-128"/>
                <a:ea typeface="Yu Gothic UI" panose="020B0500000000000000" pitchFamily="50" charset="-128"/>
              </a:rPr>
              <a:t>つの理念、</a:t>
            </a:r>
            <a:r>
              <a:rPr lang="en-US" altLang="ja-JP" sz="1200" dirty="0">
                <a:latin typeface="Yu Gothic UI" panose="020B0500000000000000" pitchFamily="50" charset="-128"/>
                <a:ea typeface="Yu Gothic UI" panose="020B0500000000000000" pitchFamily="50" charset="-128"/>
              </a:rPr>
              <a:t>5</a:t>
            </a:r>
            <a:r>
              <a:rPr lang="ja-JP" altLang="en-US" sz="1200" dirty="0">
                <a:latin typeface="Yu Gothic UI" panose="020B0500000000000000" pitchFamily="50" charset="-128"/>
                <a:ea typeface="Yu Gothic UI" panose="020B0500000000000000" pitchFamily="50" charset="-128"/>
              </a:rPr>
              <a:t>つのアプローチとの整合性を記載</a:t>
            </a:r>
            <a:endParaRPr lang="en-US" altLang="ja-JP" sz="1200" dirty="0">
              <a:latin typeface="Yu Gothic UI" panose="020B0500000000000000" pitchFamily="50" charset="-128"/>
              <a:ea typeface="Yu Gothic UI" panose="020B0500000000000000" pitchFamily="50" charset="-128"/>
            </a:endParaRPr>
          </a:p>
          <a:p>
            <a:pPr defTabSz="457200">
              <a:spcBef>
                <a:spcPts val="300"/>
              </a:spcBef>
              <a:defRPr/>
            </a:pPr>
            <a:r>
              <a:rPr lang="ja-JP" altLang="en-US" sz="1200" dirty="0">
                <a:latin typeface="Yu Gothic UI" panose="020B0500000000000000" pitchFamily="50" charset="-128"/>
                <a:ea typeface="Yu Gothic UI" panose="020B0500000000000000" pitchFamily="50" charset="-128"/>
              </a:rPr>
              <a:t>〇</a:t>
            </a:r>
            <a:r>
              <a:rPr lang="ja-JP" altLang="en-US" sz="1200" b="1" dirty="0">
                <a:latin typeface="+mn-ea"/>
              </a:rPr>
              <a:t>先進的な技術等の活用</a:t>
            </a:r>
            <a:endParaRPr lang="en-US" altLang="ja-JP" sz="1200" b="1" dirty="0">
              <a:latin typeface="+mn-ea"/>
            </a:endParaRPr>
          </a:p>
          <a:p>
            <a:pPr marL="171450" indent="-171450" defTabSz="457200">
              <a:spcBef>
                <a:spcPts val="300"/>
              </a:spcBef>
              <a:buFont typeface="Arial" panose="020B0604020202020204" pitchFamily="34" charset="0"/>
              <a:buChar char="•"/>
              <a:defRPr/>
            </a:pPr>
            <a:r>
              <a:rPr lang="ja-JP" altLang="en-US" sz="1200" dirty="0">
                <a:latin typeface="Yu Gothic UI" panose="020B0500000000000000" pitchFamily="50" charset="-128"/>
                <a:ea typeface="Yu Gothic UI" panose="020B0500000000000000" pitchFamily="50" charset="-128"/>
              </a:rPr>
              <a:t>次世代再エネ技術や</a:t>
            </a:r>
            <a:r>
              <a:rPr lang="en-US" altLang="ja-JP" sz="1200" dirty="0">
                <a:latin typeface="Yu Gothic UI" panose="020B0500000000000000" pitchFamily="50" charset="-128"/>
                <a:ea typeface="Yu Gothic UI" panose="020B0500000000000000" pitchFamily="50" charset="-128"/>
              </a:rPr>
              <a:t>AI</a:t>
            </a:r>
            <a:r>
              <a:rPr lang="ja-JP" altLang="en-US" sz="1200" dirty="0">
                <a:latin typeface="Yu Gothic UI" panose="020B0500000000000000" pitchFamily="50" charset="-128"/>
                <a:ea typeface="Yu Gothic UI" panose="020B0500000000000000" pitchFamily="50" charset="-128"/>
              </a:rPr>
              <a:t>の活用、スタートアップとの連携などを記載</a:t>
            </a:r>
            <a:endParaRPr lang="en-US" altLang="ja-JP" sz="1200" dirty="0">
              <a:latin typeface="Yu Gothic UI" panose="020B0500000000000000" pitchFamily="50" charset="-128"/>
              <a:ea typeface="Yu Gothic UI" panose="020B0500000000000000" pitchFamily="50" charset="-128"/>
            </a:endParaRPr>
          </a:p>
          <a:p>
            <a:pPr defTabSz="457200">
              <a:spcBef>
                <a:spcPts val="300"/>
              </a:spcBef>
              <a:defRPr/>
            </a:pPr>
            <a:r>
              <a:rPr lang="ja-JP" altLang="en-US" sz="1200" b="1" dirty="0">
                <a:latin typeface="+mn-ea"/>
              </a:rPr>
              <a:t>○</a:t>
            </a:r>
            <a:r>
              <a:rPr lang="en-US" altLang="ja-JP" sz="1200" b="1" dirty="0">
                <a:latin typeface="+mn-ea"/>
              </a:rPr>
              <a:t>2030</a:t>
            </a:r>
            <a:r>
              <a:rPr lang="ja-JP" altLang="en-US" sz="1200" b="1" dirty="0">
                <a:latin typeface="+mn-ea"/>
              </a:rPr>
              <a:t>年までの定性的・定量的な効果、</a:t>
            </a:r>
            <a:r>
              <a:rPr lang="en-US" altLang="ja-JP" sz="1200" b="1" dirty="0">
                <a:latin typeface="+mn-ea"/>
              </a:rPr>
              <a:t>2035</a:t>
            </a:r>
            <a:r>
              <a:rPr lang="ja-JP" altLang="en-US" sz="1200" b="1" dirty="0">
                <a:latin typeface="+mn-ea"/>
              </a:rPr>
              <a:t>・</a:t>
            </a:r>
            <a:r>
              <a:rPr lang="en-US" altLang="ja-JP" sz="1200" b="1" dirty="0">
                <a:latin typeface="+mn-ea"/>
              </a:rPr>
              <a:t>2050</a:t>
            </a:r>
            <a:r>
              <a:rPr lang="ja-JP" altLang="en-US" sz="1200" b="1" dirty="0">
                <a:latin typeface="+mn-ea"/>
              </a:rPr>
              <a:t>への展開</a:t>
            </a:r>
            <a:endParaRPr lang="en-US" altLang="ja-JP" sz="1200" b="1" dirty="0">
              <a:latin typeface="+mn-ea"/>
            </a:endParaRPr>
          </a:p>
          <a:p>
            <a:pPr marL="171450" indent="-171450" defTabSz="457200">
              <a:spcBef>
                <a:spcPts val="300"/>
              </a:spcBef>
              <a:buFont typeface="Arial" panose="020B0604020202020204" pitchFamily="34" charset="0"/>
              <a:buChar char="•"/>
              <a:defRPr/>
            </a:pPr>
            <a:r>
              <a:rPr lang="ja-JP" altLang="en-US" sz="1200" dirty="0">
                <a:latin typeface="Yu Gothic UI" panose="020B0500000000000000" pitchFamily="50" charset="-128"/>
                <a:ea typeface="Yu Gothic UI" panose="020B0500000000000000" pitchFamily="50" charset="-128"/>
              </a:rPr>
              <a:t>取組によってどのような定性的・定量的効果があるか、</a:t>
            </a:r>
            <a:r>
              <a:rPr lang="en-US" altLang="ja-JP" sz="1200" dirty="0">
                <a:latin typeface="Yu Gothic UI" panose="020B0500000000000000" pitchFamily="50" charset="-128"/>
                <a:ea typeface="Yu Gothic UI" panose="020B0500000000000000" pitchFamily="50" charset="-128"/>
              </a:rPr>
              <a:t>2030</a:t>
            </a:r>
            <a:r>
              <a:rPr lang="ja-JP" altLang="en-US" sz="1200" dirty="0">
                <a:latin typeface="Yu Gothic UI" panose="020B0500000000000000" pitchFamily="50" charset="-128"/>
                <a:ea typeface="Yu Gothic UI" panose="020B0500000000000000" pitchFamily="50" charset="-128"/>
              </a:rPr>
              <a:t>年までの取組を</a:t>
            </a:r>
            <a:r>
              <a:rPr lang="en-US" altLang="ja-JP" sz="1200" dirty="0">
                <a:latin typeface="Yu Gothic UI" panose="020B0500000000000000" pitchFamily="50" charset="-128"/>
                <a:ea typeface="Yu Gothic UI" panose="020B0500000000000000" pitchFamily="50" charset="-128"/>
              </a:rPr>
              <a:t>2035</a:t>
            </a:r>
            <a:r>
              <a:rPr lang="ja-JP" altLang="en-US" sz="1200" dirty="0">
                <a:latin typeface="Yu Gothic UI" panose="020B0500000000000000" pitchFamily="50" charset="-128"/>
                <a:ea typeface="Yu Gothic UI" panose="020B0500000000000000" pitchFamily="50" charset="-128"/>
              </a:rPr>
              <a:t>年・</a:t>
            </a:r>
            <a:r>
              <a:rPr lang="en-US" altLang="ja-JP" sz="1200" dirty="0">
                <a:latin typeface="Yu Gothic UI" panose="020B0500000000000000" pitchFamily="50" charset="-128"/>
                <a:ea typeface="Yu Gothic UI" panose="020B0500000000000000" pitchFamily="50" charset="-128"/>
              </a:rPr>
              <a:t>2050</a:t>
            </a:r>
            <a:r>
              <a:rPr lang="ja-JP" altLang="en-US" sz="1200" dirty="0">
                <a:latin typeface="Yu Gothic UI" panose="020B0500000000000000" pitchFamily="50" charset="-128"/>
                <a:ea typeface="Yu Gothic UI" panose="020B0500000000000000" pitchFamily="50" charset="-128"/>
              </a:rPr>
              <a:t>年にどのように展開するかを記載</a:t>
            </a:r>
            <a:endParaRPr lang="en-US" altLang="ja-JP" sz="1200" dirty="0">
              <a:latin typeface="Yu Gothic UI" panose="020B0500000000000000" pitchFamily="50" charset="-128"/>
              <a:ea typeface="Yu Gothic UI" panose="020B0500000000000000" pitchFamily="50" charset="-128"/>
            </a:endParaRPr>
          </a:p>
          <a:p>
            <a:pPr defTabSz="457200">
              <a:spcBef>
                <a:spcPts val="300"/>
              </a:spcBef>
              <a:defRPr/>
            </a:pP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〇</a:t>
            </a:r>
            <a:r>
              <a:rPr lang="ja-JP" altLang="en-US" sz="1200" b="1" i="0" u="none" strike="noStrike" kern="1200" cap="none" spc="0" normalizeH="0" baseline="0" noProof="0" dirty="0">
                <a:ln>
                  <a:noFill/>
                </a:ln>
                <a:effectLst/>
                <a:uLnTx/>
                <a:uFillTx/>
                <a:latin typeface="+mn-ea"/>
                <a:ea typeface="Yu Gothic UI" panose="020B0500000000000000" pitchFamily="50" charset="-128"/>
              </a:rPr>
              <a:t>他地域への波及</a:t>
            </a:r>
            <a:endParaRPr lang="en-US" altLang="ja-JP" sz="1200" b="1" dirty="0">
              <a:latin typeface="+mn-ea"/>
              <a:ea typeface="Yu Gothic UI" panose="020B0500000000000000" pitchFamily="50" charset="-128"/>
            </a:endParaRPr>
          </a:p>
          <a:p>
            <a:pPr marL="171450" indent="-171450" defTabSz="457200">
              <a:spcBef>
                <a:spcPts val="300"/>
              </a:spcBef>
              <a:buFont typeface="Arial" panose="020B0604020202020204" pitchFamily="34" charset="0"/>
              <a:buChar char="•"/>
              <a:defRPr/>
            </a:pPr>
            <a:r>
              <a:rPr lang="ja-JP" altLang="en-US" sz="1200" dirty="0">
                <a:latin typeface="Yu Gothic UI" panose="020B0500000000000000" pitchFamily="50" charset="-128"/>
                <a:ea typeface="Yu Gothic UI" panose="020B0500000000000000" pitchFamily="50" charset="-128"/>
              </a:rPr>
              <a:t>横展開可能と考えるエリア内外の地域名と抽出方法・根拠や展開可能性を記載</a:t>
            </a:r>
            <a:endParaRPr lang="en-US" altLang="ja-JP"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801317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076a8867-8b72-4914-890a-d2f9a5d03d9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Yu Gothic UI"/>
        <a:ea typeface="Yu Gothic UI"/>
        <a:cs typeface=""/>
      </a:majorFont>
      <a:minorFont>
        <a:latin typeface="Yu Gothic U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93205B01423764E9700EDA487EC4A02" ma:contentTypeVersion="3" ma:contentTypeDescription="新しいドキュメントを作成します。" ma:contentTypeScope="" ma:versionID="71b7f170b90e6c9367925bba44075c27">
  <xsd:schema xmlns:xsd="http://www.w3.org/2001/XMLSchema" xmlns:xs="http://www.w3.org/2001/XMLSchema" xmlns:p="http://schemas.microsoft.com/office/2006/metadata/properties" xmlns:ns2="243cc547-7b89-4bfd-b5cd-60688b0190f0" targetNamespace="http://schemas.microsoft.com/office/2006/metadata/properties" ma:root="true" ma:fieldsID="5371075719747758134fcfac814c1785" ns2:_="">
    <xsd:import namespace="243cc547-7b89-4bfd-b5cd-60688b0190f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cc547-7b89-4bfd-b5cd-60688b0190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F81428-D287-4A40-B1E9-66A2236BB569}">
  <ds:schemaRefs>
    <ds:schemaRef ds:uri="http://schemas.microsoft.com/office/2006/documentManagement/types"/>
    <ds:schemaRef ds:uri="http://schemas.openxmlformats.org/package/2006/metadata/core-properties"/>
    <ds:schemaRef ds:uri="http://www.w3.org/XML/1998/namespace"/>
    <ds:schemaRef ds:uri="http://purl.org/dc/elements/1.1/"/>
    <ds:schemaRef ds:uri="http://purl.org/dc/terms/"/>
    <ds:schemaRef ds:uri="http://purl.org/dc/dcmitype/"/>
    <ds:schemaRef ds:uri="http://schemas.microsoft.com/office/infopath/2007/PartnerControls"/>
    <ds:schemaRef ds:uri="243cc547-7b89-4bfd-b5cd-60688b0190f0"/>
    <ds:schemaRef ds:uri="http://schemas.microsoft.com/office/2006/metadata/properties"/>
  </ds:schemaRefs>
</ds:datastoreItem>
</file>

<file path=customXml/itemProps2.xml><?xml version="1.0" encoding="utf-8"?>
<ds:datastoreItem xmlns:ds="http://schemas.openxmlformats.org/officeDocument/2006/customXml" ds:itemID="{95A37184-26D1-43AB-83F0-CF052022E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cc547-7b89-4bfd-b5cd-60688b019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6F6CEF-7058-4DE7-866B-443382337578}">
  <ds:schemaRefs>
    <ds:schemaRef ds:uri="http://schemas.microsoft.com/sharepoint/v3/contenttype/forms"/>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1351</TotalTime>
  <Words>4055</Words>
  <Application>Microsoft Office PowerPoint</Application>
  <PresentationFormat>ワイド画面</PresentationFormat>
  <Paragraphs>496</Paragraphs>
  <Slides>21</Slides>
  <Notes>2</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7" baseType="lpstr">
      <vt:lpstr>Yu Gothic UI</vt:lpstr>
      <vt:lpstr>游ゴシック</vt:lpstr>
      <vt:lpstr>Arial</vt:lpstr>
      <vt:lpstr>Wingdings</vt:lpstr>
      <vt:lpstr>1_Office テーマ</vt:lpstr>
      <vt:lpstr>think-cellスライド</vt:lpstr>
      <vt:lpstr>計画提案書作成に際しての留意事項</vt:lpstr>
      <vt:lpstr>『ゼロエミッション地区創出プロジェクト』計画提案書 （区市町村名）</vt:lpstr>
      <vt:lpstr>目次</vt:lpstr>
      <vt:lpstr>PowerPoint プレゼンテーション</vt:lpstr>
      <vt:lpstr>【計画提案概要】 </vt:lpstr>
      <vt:lpstr>【計画提案概要】 </vt:lpstr>
      <vt:lpstr>PowerPoint プレゼンテーション</vt:lpstr>
      <vt:lpstr>PowerPoint プレゼンテーション</vt:lpstr>
      <vt:lpstr>【個別の取組事項、都の方針との整合性】</vt:lpstr>
      <vt:lpstr>PowerPoint プレゼンテーション</vt:lpstr>
      <vt:lpstr>【ゼロエミ地区におけるGHG排出状況】  産業/業務/公共施設/家庭/運輸部門GHG排出量</vt:lpstr>
      <vt:lpstr>PowerPoint プレゼンテーション</vt:lpstr>
      <vt:lpstr>【GHG削減の取組】  取組の総括</vt:lpstr>
      <vt:lpstr>【GHG削減の取組】  新規設備導入を伴う取組：電力（再エネ）</vt:lpstr>
      <vt:lpstr>【GHG削減の取組】  省エネ/燃料転換等に関する取組</vt:lpstr>
      <vt:lpstr>【スケジュール・実施体制等】 KPI・進捗確認方法</vt:lpstr>
      <vt:lpstr>PowerPoint プレゼンテーション</vt:lpstr>
      <vt:lpstr>【スケジュール・実施体制等】 事業スケジュール</vt:lpstr>
      <vt:lpstr>【スケジュール・実施体制等】 事業実施体制</vt:lpstr>
      <vt:lpstr>PowerPoint プレゼンテーション</vt:lpstr>
      <vt:lpstr>【事業費・補助申請額見積】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87</cp:revision>
  <cp:lastPrinted>2025-10-17T13:18:04Z</cp:lastPrinted>
  <dcterms:created xsi:type="dcterms:W3CDTF">2025-09-09T07:21:05Z</dcterms:created>
  <dcterms:modified xsi:type="dcterms:W3CDTF">2025-10-19T23:46:13Z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0x010100293205B01423764E9700EDA487EC4A02</vt:lpwstr>
  </property>
</Properties>
</file>