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147482655" r:id="rId5"/>
    <p:sldId id="2147482666" r:id="rId6"/>
    <p:sldId id="2147482628" r:id="rId7"/>
    <p:sldId id="2147482687" r:id="rId8"/>
    <p:sldId id="2147482630" r:id="rId9"/>
    <p:sldId id="2147482681" r:id="rId10"/>
    <p:sldId id="2147482692" r:id="rId11"/>
    <p:sldId id="2147482693" r:id="rId12"/>
    <p:sldId id="2147482695" r:id="rId13"/>
    <p:sldId id="2147482668" r:id="rId14"/>
    <p:sldId id="2147482694" r:id="rId15"/>
    <p:sldId id="2147482669" r:id="rId16"/>
    <p:sldId id="2147482662" r:id="rId17"/>
    <p:sldId id="2147482691" r:id="rId18"/>
    <p:sldId id="2147482684" r:id="rId19"/>
    <p:sldId id="2147482642" r:id="rId20"/>
    <p:sldId id="2147482671" r:id="rId21"/>
    <p:sldId id="2147482696" r:id="rId22"/>
    <p:sldId id="2147482640" r:id="rId23"/>
    <p:sldId id="2147482673" r:id="rId24"/>
    <p:sldId id="2147482646" r:id="rId25"/>
  </p:sldIdLst>
  <p:sldSz cx="12192000" cy="6858000"/>
  <p:notesSz cx="6807200" cy="9939338"/>
  <p:custDataLst>
    <p:tags r:id="rId2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計画提案書" id="{E0085FC8-0027-4C3D-8B13-012EF24B865E}">
          <p14:sldIdLst>
            <p14:sldId id="2147482655"/>
            <p14:sldId id="2147482666"/>
            <p14:sldId id="2147482628"/>
          </p14:sldIdLst>
        </p14:section>
        <p14:section name="計画提案概要" id="{33E3EAD1-169C-4CE2-B84E-0F2DE7CD3467}">
          <p14:sldIdLst>
            <p14:sldId id="2147482687"/>
            <p14:sldId id="2147482630"/>
            <p14:sldId id="2147482681"/>
          </p14:sldIdLst>
        </p14:section>
        <p14:section name="取組の全体像" id="{56365F7A-D7B7-47E4-9619-094ED20288C9}">
          <p14:sldIdLst>
            <p14:sldId id="2147482692"/>
          </p14:sldIdLst>
        </p14:section>
        <p14:section name="取組の詳細" id="{5BA354D4-E0AF-4B10-B132-C55A20BCB3A1}">
          <p14:sldIdLst>
            <p14:sldId id="2147482693"/>
            <p14:sldId id="2147482695"/>
          </p14:sldIdLst>
        </p14:section>
        <p14:section name="ゼロエミ地区におけるGHG排出状況" id="{68CDB5E6-962F-47C2-AEAD-77235E163E75}">
          <p14:sldIdLst>
            <p14:sldId id="2147482668"/>
            <p14:sldId id="2147482694"/>
          </p14:sldIdLst>
        </p14:section>
        <p14:section name="GHG排出量削減の取組" id="{3F9DF3F1-F846-40FB-BEEB-8724B9A0AE10}">
          <p14:sldIdLst>
            <p14:sldId id="2147482669"/>
            <p14:sldId id="2147482662"/>
            <p14:sldId id="2147482691"/>
            <p14:sldId id="2147482684"/>
            <p14:sldId id="2147482642"/>
          </p14:sldIdLst>
        </p14:section>
        <p14:section name="スケジュール・実施体制等" id="{FBC0E15C-EDEE-48DB-8CEE-E7604FD9A7C3}">
          <p14:sldIdLst>
            <p14:sldId id="2147482671"/>
            <p14:sldId id="2147482696"/>
            <p14:sldId id="2147482640"/>
          </p14:sldIdLst>
        </p14:section>
        <p14:section name="事業費・補助申請額見積" id="{2D0497DD-8547-4B79-B983-0555E70CE472}">
          <p14:sldIdLst>
            <p14:sldId id="2147482673"/>
            <p14:sldId id="2147482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B02E8A00-EBA2-E5D7-32DC-F4D760940893}" name="東京都" initials="T" userId="東京都" providerId="None"/>
  <p188:author id="{7A9AC0BA-6760-A83D-1CDA-5D8A3B504B75}" name="DTC" initials="MT" userId="DT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03864"/>
    <a:srgbClr val="FFFFFF"/>
    <a:srgbClr val="44546A"/>
    <a:srgbClr val="DAE3F3"/>
    <a:srgbClr val="1F4E79"/>
    <a:srgbClr val="5B9BD5"/>
    <a:srgbClr val="F2F2F2"/>
    <a:srgbClr val="43B02A"/>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15" autoAdjust="0"/>
  </p:normalViewPr>
  <p:slideViewPr>
    <p:cSldViewPr>
      <p:cViewPr varScale="1">
        <p:scale>
          <a:sx n="74" d="100"/>
          <a:sy n="74" d="100"/>
        </p:scale>
        <p:origin x="1013" y="283"/>
      </p:cViewPr>
      <p:guideLst>
        <p:guide orient="horz" pos="2160"/>
        <p:guide pos="3840"/>
      </p:guideLst>
    </p:cSldViewPr>
  </p:slideViewPr>
  <p:notesTextViewPr>
    <p:cViewPr>
      <p:scale>
        <a:sx n="1" d="1"/>
        <a:sy n="1" d="1"/>
      </p:scale>
      <p:origin x="0" y="0"/>
    </p:cViewPr>
  </p:notesTextViewPr>
  <p:sorterViewPr>
    <p:cViewPr>
      <p:scale>
        <a:sx n="100" d="100"/>
        <a:sy n="100" d="100"/>
      </p:scale>
      <p:origin x="0" y="-1107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22043193957728E-2"/>
          <c:y val="6.4086442452414627E-2"/>
          <c:w val="0.89929011553633453"/>
          <c:h val="0.6482653309604165"/>
        </c:manualLayout>
      </c:layout>
      <c:barChart>
        <c:barDir val="col"/>
        <c:grouping val="clustered"/>
        <c:varyColors val="0"/>
        <c:ser>
          <c:idx val="1"/>
          <c:order val="1"/>
          <c:tx>
            <c:strRef>
              <c:f>Sheet1!$A$3</c:f>
              <c:strCache>
                <c:ptCount val="1"/>
                <c:pt idx="0">
                  <c:v>GHG排出量目標（t-CO2/年）</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Sheet1!$B$1:$AC$1</c:f>
              <c:strCache>
                <c:ptCount val="28"/>
                <c:pt idx="0">
                  <c:v>2023</c:v>
                </c:pt>
                <c:pt idx="1">
                  <c:v>列1</c:v>
                </c:pt>
                <c:pt idx="2">
                  <c:v>列2</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strCache>
            </c:strRef>
          </c:cat>
          <c:val>
            <c:numRef>
              <c:f>Sheet1!$B$3:$AC$3</c:f>
              <c:numCache>
                <c:formatCode>General</c:formatCode>
                <c:ptCount val="28"/>
                <c:pt idx="7">
                  <c:v>370</c:v>
                </c:pt>
                <c:pt idx="12">
                  <c:v>280</c:v>
                </c:pt>
              </c:numCache>
            </c:numRef>
          </c:val>
          <c:extLst>
            <c:ext xmlns:c16="http://schemas.microsoft.com/office/drawing/2014/chart" uri="{C3380CC4-5D6E-409C-BE32-E72D297353CC}">
              <c16:uniqueId val="{00000000-26A7-4F75-9946-B0593E352E5C}"/>
            </c:ext>
          </c:extLst>
        </c:ser>
        <c:dLbls>
          <c:showLegendKey val="0"/>
          <c:showVal val="1"/>
          <c:showCatName val="0"/>
          <c:showSerName val="0"/>
          <c:showPercent val="0"/>
          <c:showBubbleSize val="0"/>
        </c:dLbls>
        <c:gapWidth val="25"/>
        <c:axId val="1212293792"/>
        <c:axId val="1212301952"/>
      </c:barChart>
      <c:lineChart>
        <c:grouping val="standard"/>
        <c:varyColors val="0"/>
        <c:ser>
          <c:idx val="0"/>
          <c:order val="0"/>
          <c:tx>
            <c:strRef>
              <c:f>Sheet1!$A$2</c:f>
              <c:strCache>
                <c:ptCount val="1"/>
                <c:pt idx="0">
                  <c:v>GHG排出量（t-CO2/年）</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2.2260797437698866E-3"/>
                  <c:y val="-4.8134949679395127E-2"/>
                </c:manualLayout>
              </c:layout>
              <c:tx>
                <c:rich>
                  <a:bodyPr rot="0" spcFirstLastPara="1" vertOverflow="ellipsis" vert="horz" wrap="square" lIns="38100" tIns="19050" rIns="38100" bIns="19050" anchor="ctr" anchorCtr="1">
                    <a:noAutofit/>
                  </a:bodyPr>
                  <a:lstStyle/>
                  <a:p>
                    <a:pPr>
                      <a:defRPr lang="ja-JP" sz="1050" b="1" i="0" u="none" strike="noStrike" kern="1200" baseline="0">
                        <a:solidFill>
                          <a:schemeClr val="tx1">
                            <a:lumMod val="75000"/>
                            <a:lumOff val="25000"/>
                          </a:schemeClr>
                        </a:solidFill>
                        <a:latin typeface="+mn-lt"/>
                        <a:ea typeface="+mn-ea"/>
                        <a:cs typeface="+mn-cs"/>
                      </a:defRPr>
                    </a:pPr>
                    <a:r>
                      <a:rPr lang="en-US" altLang="ja-JP" sz="1050"/>
                      <a:t>A</a:t>
                    </a:r>
                    <a:r>
                      <a:rPr lang="ja-JP" altLang="en-US" sz="1050"/>
                      <a:t>（</a:t>
                    </a:r>
                    <a:r>
                      <a:rPr lang="en-US" altLang="ja-JP" sz="1050"/>
                      <a:t>t-CO2</a:t>
                    </a:r>
                    <a:r>
                      <a:rPr lang="ja-JP" altLang="en-US" sz="1050"/>
                      <a:t>）</a:t>
                    </a:r>
                    <a:endParaRPr lang="en-US" altLang="ja-JP" sz="1050"/>
                  </a:p>
                </c:rich>
              </c:tx>
              <c:spPr>
                <a:noFill/>
                <a:ln>
                  <a:noFill/>
                </a:ln>
                <a:effectLst/>
              </c:spPr>
              <c:txPr>
                <a:bodyPr rot="0" spcFirstLastPara="1" vertOverflow="ellipsis" vert="horz" wrap="square" lIns="38100" tIns="19050" rIns="38100" bIns="19050" anchor="ctr" anchorCtr="1">
                  <a:noAutofit/>
                </a:bodyPr>
                <a:lstStyle/>
                <a:p>
                  <a:pPr>
                    <a:defRPr lang="ja-JP" sz="1050" b="1" i="0" u="none" strike="noStrike" kern="1200" baseline="0">
                      <a:solidFill>
                        <a:schemeClr val="tx1">
                          <a:lumMod val="75000"/>
                          <a:lumOff val="25000"/>
                        </a:schemeClr>
                      </a:solidFill>
                      <a:latin typeface="+mn-lt"/>
                      <a:ea typeface="+mn-ea"/>
                      <a:cs typeface="+mn-cs"/>
                    </a:defRPr>
                  </a:pPr>
                  <a:endParaRPr lang="en-US" altLang="ja-JP"/>
                </a:p>
              </c:txPr>
              <c:showLegendKey val="0"/>
              <c:showVal val="1"/>
              <c:showCatName val="0"/>
              <c:showSerName val="0"/>
              <c:showPercent val="0"/>
              <c:showBubbleSize val="0"/>
              <c:extLst>
                <c:ext xmlns:c15="http://schemas.microsoft.com/office/drawing/2012/chart" uri="{CE6537A1-D6FC-4f65-9D91-7224C49458BB}">
                  <c15:layout>
                    <c:manualLayout>
                      <c:w val="0.14229661945088337"/>
                      <c:h val="0.19959959133722513"/>
                    </c:manualLayout>
                  </c15:layout>
                  <c15:showDataLabelsRange val="0"/>
                </c:ext>
                <c:ext xmlns:c16="http://schemas.microsoft.com/office/drawing/2014/chart" uri="{C3380CC4-5D6E-409C-BE32-E72D297353CC}">
                  <c16:uniqueId val="{00000004-26A7-4F75-9946-B0593E352E5C}"/>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accent5"/>
                </a:solidFill>
                <a:prstDash val="dash"/>
              </a:ln>
              <a:effectLst/>
            </c:spPr>
            <c:trendlineType val="linear"/>
            <c:dispRSqr val="0"/>
            <c:dispEq val="0"/>
          </c:trendline>
          <c:cat>
            <c:strRef>
              <c:f>Sheet1!$B$1:$AC$1</c:f>
              <c:strCache>
                <c:ptCount val="28"/>
                <c:pt idx="0">
                  <c:v>2023</c:v>
                </c:pt>
                <c:pt idx="1">
                  <c:v>列1</c:v>
                </c:pt>
                <c:pt idx="2">
                  <c:v>列2</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strCache>
            </c:strRef>
          </c:cat>
          <c:val>
            <c:numRef>
              <c:f>Sheet1!$B$2:$AC$2</c:f>
              <c:numCache>
                <c:formatCode>General</c:formatCode>
                <c:ptCount val="28"/>
                <c:pt idx="0">
                  <c:v>500</c:v>
                </c:pt>
                <c:pt idx="27">
                  <c:v>0</c:v>
                </c:pt>
              </c:numCache>
            </c:numRef>
          </c:val>
          <c:smooth val="0"/>
          <c:extLst>
            <c:ext xmlns:c16="http://schemas.microsoft.com/office/drawing/2014/chart" uri="{C3380CC4-5D6E-409C-BE32-E72D297353CC}">
              <c16:uniqueId val="{00000002-26A7-4F75-9946-B0593E352E5C}"/>
            </c:ext>
          </c:extLst>
        </c:ser>
        <c:dLbls>
          <c:showLegendKey val="0"/>
          <c:showVal val="1"/>
          <c:showCatName val="0"/>
          <c:showSerName val="0"/>
          <c:showPercent val="0"/>
          <c:showBubbleSize val="0"/>
        </c:dLbls>
        <c:marker val="1"/>
        <c:smooth val="0"/>
        <c:axId val="1212293792"/>
        <c:axId val="1212301952"/>
      </c:lineChart>
      <c:catAx>
        <c:axId val="1212293792"/>
        <c:scaling>
          <c:orientation val="minMax"/>
        </c:scaling>
        <c:delete val="1"/>
        <c:axPos val="b"/>
        <c:numFmt formatCode="General" sourceLinked="1"/>
        <c:majorTickMark val="none"/>
        <c:minorTickMark val="none"/>
        <c:tickLblPos val="nextTo"/>
        <c:crossAx val="1212301952"/>
        <c:crosses val="autoZero"/>
        <c:auto val="1"/>
        <c:lblAlgn val="ctr"/>
        <c:lblOffset val="100"/>
        <c:noMultiLvlLbl val="0"/>
      </c:catAx>
      <c:valAx>
        <c:axId val="121230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crossAx val="1212293792"/>
        <c:crosses val="autoZero"/>
        <c:crossBetween val="between"/>
      </c:valAx>
      <c:spPr>
        <a:noFill/>
        <a:ln w="25400">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2F453C2-25D2-40E5-B7ED-13A0FE0153CE}" type="datetimeFigureOut">
              <a:rPr kumimoji="1" lang="ja-JP" altLang="en-US" smtClean="0"/>
              <a:t>2025/10/20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9C0CBB5-FD78-4CAA-8E94-3B5DE0AB9FA7}" type="slidenum">
              <a:rPr kumimoji="1" lang="ja-JP" altLang="en-US" smtClean="0"/>
              <a:t>‹#›</a:t>
            </a:fld>
            <a:endParaRPr kumimoji="1" lang="ja-JP" altLang="en-US"/>
          </a:p>
        </p:txBody>
      </p:sp>
    </p:spTree>
    <p:extLst>
      <p:ext uri="{BB962C8B-B14F-4D97-AF65-F5344CB8AC3E}">
        <p14:creationId xmlns:p14="http://schemas.microsoft.com/office/powerpoint/2010/main" val="19694913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C0CBB5-FD78-4CAA-8E94-3B5DE0AB9FA7}" type="slidenum">
              <a:rPr kumimoji="1" lang="ja-JP" altLang="en-US" smtClean="0"/>
              <a:t>5</a:t>
            </a:fld>
            <a:endParaRPr kumimoji="1" lang="ja-JP" altLang="en-US"/>
          </a:p>
        </p:txBody>
      </p:sp>
    </p:spTree>
    <p:extLst>
      <p:ext uri="{BB962C8B-B14F-4D97-AF65-F5344CB8AC3E}">
        <p14:creationId xmlns:p14="http://schemas.microsoft.com/office/powerpoint/2010/main" val="47391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C0CBB5-FD78-4CAA-8E94-3B5DE0AB9FA7}" type="slidenum">
              <a:rPr kumimoji="1" lang="ja-JP" altLang="en-US" smtClean="0"/>
              <a:t>6</a:t>
            </a:fld>
            <a:endParaRPr kumimoji="1" lang="ja-JP" altLang="en-US"/>
          </a:p>
        </p:txBody>
      </p:sp>
    </p:spTree>
    <p:extLst>
      <p:ext uri="{BB962C8B-B14F-4D97-AF65-F5344CB8AC3E}">
        <p14:creationId xmlns:p14="http://schemas.microsoft.com/office/powerpoint/2010/main" val="2200665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702424" y="1"/>
            <a:ext cx="9651379" cy="717985"/>
          </a:xfrm>
        </p:spPr>
        <p:txBody>
          <a:bodyPr>
            <a:noAutofit/>
          </a:bodyPr>
          <a:lstStyle>
            <a:lvl1pPr>
              <a:defRPr sz="3200" b="1">
                <a:solidFill>
                  <a:schemeClr val="accent5">
                    <a:lumMod val="50000"/>
                  </a:schemeClr>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9448800" y="6492874"/>
            <a:ext cx="2743200" cy="365125"/>
          </a:xfrm>
        </p:spPr>
        <p:txBody>
          <a:bodyPr/>
          <a:lstStyle>
            <a:lvl1pPr>
              <a:defRPr sz="1400" b="1">
                <a:solidFill>
                  <a:schemeClr val="tx1">
                    <a:lumMod val="75000"/>
                    <a:lumOff val="25000"/>
                  </a:schemeClr>
                </a:solidFill>
                <a:latin typeface="Yu Gothic UI" panose="020B0500000000000000" pitchFamily="50" charset="-128"/>
                <a:ea typeface="Yu Gothic UI" panose="020B0500000000000000" pitchFamily="50" charset="-128"/>
              </a:defRPr>
            </a:lvl1pPr>
          </a:lstStyle>
          <a:p>
            <a:fld id="{F1318789-6D13-4837-B31B-63BA5D39B425}" type="slidenum">
              <a:rPr lang="ja-JP" altLang="en-US" smtClean="0"/>
              <a:pPr/>
              <a:t>‹#›</a:t>
            </a:fld>
            <a:endParaRPr lang="ja-JP" altLang="en-US"/>
          </a:p>
        </p:txBody>
      </p:sp>
      <p:sp>
        <p:nvSpPr>
          <p:cNvPr id="7" name="正方形/長方形 6"/>
          <p:cNvSpPr/>
          <p:nvPr userDrawn="1"/>
        </p:nvSpPr>
        <p:spPr>
          <a:xfrm>
            <a:off x="0" y="717987"/>
            <a:ext cx="1219200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8">
              <a:defRPr/>
            </a:pPr>
            <a:endParaRPr kumimoji="1" lang="ja-JP" altLang="en-US" sz="1800">
              <a:solidFill>
                <a:prstClr val="white"/>
              </a:solidFill>
              <a:latin typeface="Yu Gothic UI" panose="020B0500000000000000" pitchFamily="50" charset="-128"/>
              <a:ea typeface="Yu Gothic UI" panose="020B0500000000000000" pitchFamily="50" charset="-128"/>
            </a:endParaRPr>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900" y="173518"/>
            <a:ext cx="1324747" cy="544470"/>
          </a:xfrm>
          <a:prstGeom prst="rect">
            <a:avLst/>
          </a:prstGeom>
        </p:spPr>
      </p:pic>
    </p:spTree>
    <p:extLst>
      <p:ext uri="{BB962C8B-B14F-4D97-AF65-F5344CB8AC3E}">
        <p14:creationId xmlns:p14="http://schemas.microsoft.com/office/powerpoint/2010/main" val="1004178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DF89790-0DB0-8301-9EB5-CF77AB4D21D8}"/>
              </a:ext>
            </a:extLst>
          </p:cNvPr>
          <p:cNvGraphicFramePr>
            <a:graphicFrameLocks noChangeAspect="1"/>
          </p:cNvGraphicFramePr>
          <p:nvPr userDrawn="1">
            <p:custDataLst>
              <p:tags r:id="rId3"/>
            </p:custDataLst>
            <p:extLst>
              <p:ext uri="{D42A27DB-BD31-4B8C-83A1-F6EECF244321}">
                <p14:modId xmlns:p14="http://schemas.microsoft.com/office/powerpoint/2010/main" val="2494017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06" imgH="306" progId="TCLayout.ActiveDocument.1">
                  <p:embed/>
                </p:oleObj>
              </mc:Choice>
              <mc:Fallback>
                <p:oleObj name="think-cellスライド" r:id="rId4" imgW="306" imgH="306" progId="TCLayout.ActiveDocument.1">
                  <p:embed/>
                  <p:pic>
                    <p:nvPicPr>
                      <p:cNvPr id="8" name="think-cell data - do not delete" hidden="1">
                        <a:extLst>
                          <a:ext uri="{FF2B5EF4-FFF2-40B4-BE49-F238E27FC236}">
                            <a16:creationId xmlns:a16="http://schemas.microsoft.com/office/drawing/2014/main" id="{DDF89790-0DB0-8301-9EB5-CF77AB4D21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Yu Gothic UI" panose="020B0500000000000000" pitchFamily="50" charset="-128"/>
                <a:ea typeface="Yu Gothic UI" panose="020B0500000000000000" pitchFamily="50" charset="-128"/>
              </a:defRPr>
            </a:lvl1pPr>
          </a:lstStyle>
          <a:p>
            <a:fld id="{7F6DDE22-2FD5-4B65-9B4E-29A4697E8704}" type="datetime1">
              <a:rPr lang="ja-JP" altLang="en-US" smtClean="0"/>
              <a:pPr/>
              <a:t>2025/10/20</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Yu Gothic UI" panose="020B0500000000000000" pitchFamily="50" charset="-128"/>
                <a:ea typeface="Yu Gothic UI"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Yu Gothic UI" panose="020B0500000000000000" pitchFamily="50" charset="-128"/>
                <a:ea typeface="Yu Gothic UI" panose="020B0500000000000000" pitchFamily="50" charset="-128"/>
              </a:defRPr>
            </a:lvl1pPr>
          </a:lstStyle>
          <a:p>
            <a:fld id="{B5EC8E17-AF17-4912-91DD-7487B5A73399}" type="slidenum">
              <a:rPr lang="ja-JP" altLang="en-US" smtClean="0"/>
              <a:pPr/>
              <a:t>‹#›</a:t>
            </a:fld>
            <a:endParaRPr lang="ja-JP" altLang="en-US"/>
          </a:p>
        </p:txBody>
      </p:sp>
    </p:spTree>
    <p:extLst>
      <p:ext uri="{BB962C8B-B14F-4D97-AF65-F5344CB8AC3E}">
        <p14:creationId xmlns:p14="http://schemas.microsoft.com/office/powerpoint/2010/main" val="471733537"/>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Yu Gothic UI" panose="020B0500000000000000" pitchFamily="50" charset="-128"/>
          <a:ea typeface="Yu Gothic UI" panose="020B05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Yu Gothic UI" panose="020B0500000000000000" pitchFamily="50" charset="-128"/>
          <a:ea typeface="Yu Gothic UI" panose="020B05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AB2B0-6AA8-F4E2-F77D-4C4EE73C1D8F}"/>
              </a:ext>
            </a:extLst>
          </p:cNvPr>
          <p:cNvSpPr>
            <a:spLocks noGrp="1"/>
          </p:cNvSpPr>
          <p:nvPr>
            <p:ph type="title"/>
          </p:nvPr>
        </p:nvSpPr>
        <p:spPr/>
        <p:txBody>
          <a:bodyPr/>
          <a:lstStyle/>
          <a:p>
            <a:r>
              <a:rPr kumimoji="1" lang="ja-JP" altLang="en-US" dirty="0"/>
              <a:t>計画提案書作成に際しての留意事項</a:t>
            </a:r>
          </a:p>
        </p:txBody>
      </p:sp>
      <p:sp>
        <p:nvSpPr>
          <p:cNvPr id="3" name="スライド番号プレースホルダー 2">
            <a:extLst>
              <a:ext uri="{FF2B5EF4-FFF2-40B4-BE49-F238E27FC236}">
                <a16:creationId xmlns:a16="http://schemas.microsoft.com/office/drawing/2014/main" id="{DDF825A1-0F0E-FED4-92E3-33B65F3546C1}"/>
              </a:ext>
            </a:extLst>
          </p:cNvPr>
          <p:cNvSpPr>
            <a:spLocks noGrp="1"/>
          </p:cNvSpPr>
          <p:nvPr>
            <p:ph type="sldNum" sz="quarter" idx="12"/>
          </p:nvPr>
        </p:nvSpPr>
        <p:spPr/>
        <p:txBody>
          <a:bodyPr/>
          <a:lstStyle/>
          <a:p>
            <a:fld id="{F1318789-6D13-4837-B31B-63BA5D39B425}" type="slidenum">
              <a:rPr lang="ja-JP" altLang="en-US" smtClean="0"/>
              <a:pPr/>
              <a:t>1</a:t>
            </a:fld>
            <a:endParaRPr lang="ja-JP" altLang="en-US"/>
          </a:p>
        </p:txBody>
      </p:sp>
      <p:sp>
        <p:nvSpPr>
          <p:cNvPr id="4" name="Rectangle 3">
            <a:extLst>
              <a:ext uri="{FF2B5EF4-FFF2-40B4-BE49-F238E27FC236}">
                <a16:creationId xmlns:a16="http://schemas.microsoft.com/office/drawing/2014/main" id="{F0EF8351-2CFA-D129-BC36-0C6A0C8FF7A6}"/>
              </a:ext>
            </a:extLst>
          </p:cNvPr>
          <p:cNvSpPr>
            <a:spLocks noChangeArrowheads="1"/>
          </p:cNvSpPr>
          <p:nvPr/>
        </p:nvSpPr>
        <p:spPr bwMode="auto">
          <a:xfrm>
            <a:off x="609600" y="1053000"/>
            <a:ext cx="10972801" cy="5508000"/>
          </a:xfrm>
          <a:prstGeom prst="rect">
            <a:avLst/>
          </a:prstGeom>
          <a:solidFill>
            <a:schemeClr val="accent5">
              <a:lumMod val="20000"/>
              <a:lumOff val="80000"/>
            </a:schemeClr>
          </a:solidFill>
          <a:ln w="19050">
            <a:solidFill>
              <a:sysClr val="windowText" lastClr="000000"/>
            </a:solidFill>
            <a:round/>
            <a:headEnd/>
            <a:tailEnd/>
          </a:ln>
          <a:effectLst/>
        </p:spPr>
        <p:txBody>
          <a:bodyPr lIns="36000" tIns="0" rIns="36000" bIns="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使用ソフト・ファイルサイズ</a:t>
            </a:r>
            <a:endParaRPr kumimoji="0"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Microsoft PowerPoint</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ファイルサイズ：</a:t>
            </a:r>
            <a:r>
              <a:rPr kumimoji="0" lang="ja-JP" altLang="en-US" sz="1200" kern="0" dirty="0">
                <a:latin typeface="Yu Gothic UI" panose="020B0500000000000000" pitchFamily="50" charset="-128"/>
                <a:ea typeface="Yu Gothic UI" panose="020B0500000000000000" pitchFamily="50" charset="-128"/>
              </a:rPr>
              <a:t>補足</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資料等を含め合計</a:t>
            </a:r>
            <a:r>
              <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30MB</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以下</a:t>
            </a:r>
            <a:endPar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フォーマット</a:t>
            </a:r>
            <a:endParaRPr kumimoji="0"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本スライドは、ご提出時には削除してください。</a:t>
            </a:r>
            <a:endParaRPr kumimoji="0" lang="en-US" altLang="ja-JP" sz="1200" kern="0" dirty="0">
              <a:solidFill>
                <a:srgbClr val="000000"/>
              </a:solidFill>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kern="0">
                <a:solidFill>
                  <a:srgbClr val="000000"/>
                </a:solidFill>
                <a:latin typeface="Yu Gothic UI" panose="020B0500000000000000" pitchFamily="50" charset="-128"/>
                <a:ea typeface="Yu Gothic UI" panose="020B0500000000000000" pitchFamily="50" charset="-128"/>
              </a:rPr>
              <a:t>青</a:t>
            </a:r>
            <a:r>
              <a:rPr kumimoji="0" lang="ja-JP" altLang="en-US" sz="1200" kern="0" dirty="0">
                <a:solidFill>
                  <a:srgbClr val="000000"/>
                </a:solidFill>
                <a:latin typeface="Yu Gothic UI" panose="020B0500000000000000" pitchFamily="50" charset="-128"/>
                <a:ea typeface="Yu Gothic UI" panose="020B0500000000000000" pitchFamily="50" charset="-128"/>
              </a:rPr>
              <a:t>字の箇所は、具体的な記載イメージを例示したものです。</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ご提出時には該当記載は削除し、ご提案に沿った内容を記載してください。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本フォーマットで規定されているスライド以外の補足スライドを追加される場合、または本フォーマット以外の補足資料を提出される場合、規定スライドのどの</a:t>
            </a:r>
            <a:r>
              <a:rPr kumimoji="0" lang="ja-JP" altLang="en-US" sz="1200" kern="0" dirty="0">
                <a:solidFill>
                  <a:srgbClr val="000000"/>
                </a:solidFill>
                <a:latin typeface="Yu Gothic UI" panose="020B0500000000000000" pitchFamily="50" charset="-128"/>
                <a:ea typeface="Yu Gothic UI" panose="020B0500000000000000" pitchFamily="50" charset="-128"/>
              </a:rPr>
              <a:t>部分</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に対応するスライド</a:t>
            </a: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資料か分かるよう、項目名等で対応関係を明確に示してください。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285750" marR="0" lvl="1"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kern="0" dirty="0">
                <a:solidFill>
                  <a:srgbClr val="000000"/>
                </a:solidFill>
                <a:latin typeface="Yu Gothic UI" panose="020B0500000000000000" pitchFamily="50" charset="-128"/>
                <a:ea typeface="Yu Gothic UI" panose="020B0500000000000000" pitchFamily="50" charset="-128"/>
              </a:rPr>
              <a:t>記載ルール</a:t>
            </a:r>
            <a:endPar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スライド内本文の文字の大きさは</a:t>
            </a: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12pt</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以上を目安とし、フォントは「</a:t>
            </a:r>
            <a:r>
              <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Yu Gothic UI</a:t>
            </a: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」で統一してください。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第三者が読んで内容が把握できる表現を心がけてください。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図表やイメージ、写真等を活用することで内容の具体性や視認性を高めてください。</a:t>
            </a:r>
            <a:endParaRPr kumimoji="0" lang="en-US" altLang="ja-JP" sz="12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その他</a:t>
            </a:r>
            <a:endParaRPr kumimoji="0"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ゼロエミッション地区に選定された場合、「⒈ 計画提案概要」は東京都環境局により原則公表されます。</a:t>
            </a:r>
            <a:endPar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a:p>
            <a:pPr marL="742950" lvl="1" indent="-285750" defTabSz="457200">
              <a:spcBef>
                <a:spcPts val="600"/>
              </a:spcBef>
              <a:buFont typeface="Arial" panose="020B0604020202020204" pitchFamily="34" charset="0"/>
              <a:buChar char="•"/>
              <a:defRPr/>
            </a:pP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計画提案書（様式</a:t>
            </a:r>
            <a:r>
              <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2</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）の作成に際して、ご不明点等がありましたら、事務局の連絡先（</a:t>
            </a:r>
            <a:r>
              <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zeroemitokyo_support@tohmatsu.co.jp</a:t>
            </a:r>
            <a:r>
              <a:rPr kumimoji="0" lang="ja-JP" altLang="en-US"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rPr>
              <a:t>）までご連絡ください。</a:t>
            </a:r>
            <a:endParaRPr kumimoji="0" lang="en-US" altLang="ja-JP" sz="12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a:p>
            <a:pPr marL="742950" lvl="1" indent="-285750" defTabSz="457200">
              <a:spcBef>
                <a:spcPts val="600"/>
              </a:spcBef>
              <a:buFont typeface="Arial" panose="020B0604020202020204" pitchFamily="34" charset="0"/>
              <a:buChar char="•"/>
              <a:defRPr/>
            </a:pPr>
            <a:r>
              <a:rPr kumimoji="0" lang="en-US" altLang="ja-JP" sz="1200" b="1" kern="0" dirty="0">
                <a:latin typeface="Yu Gothic UI" panose="020B0500000000000000" pitchFamily="50" charset="-128"/>
                <a:ea typeface="Yu Gothic UI" panose="020B0500000000000000" pitchFamily="50" charset="-128"/>
              </a:rPr>
              <a:t>CO</a:t>
            </a:r>
            <a:r>
              <a:rPr kumimoji="0" lang="en-US" altLang="ja-JP" sz="1200" b="1" kern="0" baseline="-25000" dirty="0">
                <a:latin typeface="Yu Gothic UI" panose="020B0500000000000000" pitchFamily="50" charset="-128"/>
                <a:ea typeface="Yu Gothic UI" panose="020B0500000000000000" pitchFamily="50" charset="-128"/>
              </a:rPr>
              <a:t>2</a:t>
            </a:r>
            <a:r>
              <a:rPr kumimoji="0" lang="ja-JP" altLang="en-US" sz="1200" b="1" kern="0" dirty="0">
                <a:latin typeface="Yu Gothic UI" panose="020B0500000000000000" pitchFamily="50" charset="-128"/>
                <a:ea typeface="Yu Gothic UI" panose="020B0500000000000000" pitchFamily="50" charset="-128"/>
              </a:rPr>
              <a:t>排出量、フロン類の排出量、</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削減量を算出する際に実績値が入手できない場合は、推計値を算出するための「</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排出量・削減量算出ツール（</a:t>
            </a:r>
            <a:r>
              <a:rPr kumimoji="0" lang="en-US" altLang="ja-JP" sz="1200" b="1" kern="0" dirty="0">
                <a:latin typeface="Yu Gothic UI" panose="020B0500000000000000" pitchFamily="50" charset="-128"/>
                <a:ea typeface="Yu Gothic UI" panose="020B0500000000000000" pitchFamily="50" charset="-128"/>
              </a:rPr>
              <a:t>excel</a:t>
            </a:r>
            <a:r>
              <a:rPr kumimoji="0" lang="ja-JP" altLang="en-US" sz="1200" b="1" kern="0" dirty="0">
                <a:latin typeface="Yu Gothic UI" panose="020B0500000000000000" pitchFamily="50" charset="-128"/>
                <a:ea typeface="Yu Gothic UI" panose="020B0500000000000000" pitchFamily="50" charset="-128"/>
              </a:rPr>
              <a:t>）」及び「</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排出量・削減量算出マニュアル（</a:t>
            </a:r>
            <a:r>
              <a:rPr kumimoji="0" lang="en-US" altLang="ja-JP" sz="1200" b="1" kern="0" dirty="0">
                <a:latin typeface="Yu Gothic UI" panose="020B0500000000000000" pitchFamily="50" charset="-128"/>
                <a:ea typeface="Yu Gothic UI" panose="020B0500000000000000" pitchFamily="50" charset="-128"/>
              </a:rPr>
              <a:t>ppt</a:t>
            </a:r>
            <a:r>
              <a:rPr kumimoji="0" lang="ja-JP" altLang="en-US" sz="1200" b="1" kern="0" dirty="0">
                <a:latin typeface="Yu Gothic UI" panose="020B0500000000000000" pitchFamily="50" charset="-128"/>
                <a:ea typeface="Yu Gothic UI" panose="020B0500000000000000" pitchFamily="50" charset="-128"/>
              </a:rPr>
              <a:t>）」を共有いたしますので、上記の事務局の連絡先までご連絡ください。</a:t>
            </a:r>
            <a:endParaRPr kumimoji="0" lang="en-US" altLang="ja-JP" sz="1200" b="1" kern="0" dirty="0">
              <a:latin typeface="Yu Gothic UI" panose="020B0500000000000000" pitchFamily="50" charset="-128"/>
              <a:ea typeface="Yu Gothic UI" panose="020B0500000000000000" pitchFamily="50" charset="-128"/>
            </a:endParaRPr>
          </a:p>
          <a:p>
            <a:pPr marL="742950" lvl="1" indent="-285750" defTabSz="457200">
              <a:spcBef>
                <a:spcPts val="600"/>
              </a:spcBef>
              <a:buFont typeface="Arial" panose="020B0604020202020204" pitchFamily="34" charset="0"/>
              <a:buChar char="•"/>
              <a:defRPr/>
            </a:pPr>
            <a:r>
              <a:rPr kumimoji="0" lang="en-US" altLang="ja-JP" sz="1200" b="1" kern="0" dirty="0">
                <a:latin typeface="Yu Gothic UI" panose="020B0500000000000000" pitchFamily="50" charset="-128"/>
                <a:ea typeface="Yu Gothic UI" panose="020B0500000000000000" pitchFamily="50" charset="-128"/>
              </a:rPr>
              <a:t>CO</a:t>
            </a:r>
            <a:r>
              <a:rPr kumimoji="0" lang="en-US" altLang="ja-JP" sz="1200" b="1" kern="0" baseline="-25000" dirty="0">
                <a:latin typeface="Yu Gothic UI" panose="020B0500000000000000" pitchFamily="50" charset="-128"/>
                <a:ea typeface="Yu Gothic UI" panose="020B0500000000000000" pitchFamily="50" charset="-128"/>
              </a:rPr>
              <a:t>2</a:t>
            </a:r>
            <a:r>
              <a:rPr kumimoji="0" lang="ja-JP" altLang="en-US" sz="1200" b="1" kern="0" dirty="0">
                <a:latin typeface="Yu Gothic UI" panose="020B0500000000000000" pitchFamily="50" charset="-128"/>
                <a:ea typeface="Yu Gothic UI" panose="020B0500000000000000" pitchFamily="50" charset="-128"/>
              </a:rPr>
              <a:t>排出量、フロン類の排出量、</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削減量の算出根拠等が分かる資料を、計画提案書と合わせて、別紙で提出してください。なお、「</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排出量・削減量算出ツール（</a:t>
            </a:r>
            <a:r>
              <a:rPr kumimoji="0" lang="en-US" altLang="ja-JP" sz="1200" b="1" kern="0" dirty="0">
                <a:latin typeface="Yu Gothic UI" panose="020B0500000000000000" pitchFamily="50" charset="-128"/>
                <a:ea typeface="Yu Gothic UI" panose="020B0500000000000000" pitchFamily="50" charset="-128"/>
              </a:rPr>
              <a:t>excel</a:t>
            </a:r>
            <a:r>
              <a:rPr kumimoji="0" lang="ja-JP" altLang="en-US" sz="1200" b="1" kern="0" dirty="0">
                <a:latin typeface="Yu Gothic UI" panose="020B0500000000000000" pitchFamily="50" charset="-128"/>
                <a:ea typeface="Yu Gothic UI" panose="020B0500000000000000" pitchFamily="50" charset="-128"/>
              </a:rPr>
              <a:t>）」を使用して算出した場合は、 「</a:t>
            </a:r>
            <a:r>
              <a:rPr kumimoji="0" lang="en-US" altLang="ja-JP" sz="1200" b="1" kern="0" dirty="0">
                <a:latin typeface="Yu Gothic UI" panose="020B0500000000000000" pitchFamily="50" charset="-128"/>
                <a:ea typeface="Yu Gothic UI" panose="020B0500000000000000" pitchFamily="50" charset="-128"/>
              </a:rPr>
              <a:t>GHG</a:t>
            </a:r>
            <a:r>
              <a:rPr kumimoji="0" lang="ja-JP" altLang="en-US" sz="1200" b="1" kern="0" dirty="0">
                <a:latin typeface="Yu Gothic UI" panose="020B0500000000000000" pitchFamily="50" charset="-128"/>
                <a:ea typeface="Yu Gothic UI" panose="020B0500000000000000" pitchFamily="50" charset="-128"/>
              </a:rPr>
              <a:t>排出量・削減量算出ツール（</a:t>
            </a:r>
            <a:r>
              <a:rPr kumimoji="0" lang="en-US" altLang="ja-JP" sz="1200" b="1" kern="0" dirty="0">
                <a:latin typeface="Yu Gothic UI" panose="020B0500000000000000" pitchFamily="50" charset="-128"/>
                <a:ea typeface="Yu Gothic UI" panose="020B0500000000000000" pitchFamily="50" charset="-128"/>
              </a:rPr>
              <a:t>excel</a:t>
            </a:r>
            <a:r>
              <a:rPr kumimoji="0" lang="ja-JP" altLang="en-US" sz="1200" b="1" kern="0" dirty="0">
                <a:latin typeface="Yu Gothic UI" panose="020B0500000000000000" pitchFamily="50" charset="-128"/>
                <a:ea typeface="Yu Gothic UI" panose="020B0500000000000000" pitchFamily="50" charset="-128"/>
              </a:rPr>
              <a:t>）」も合わせて提出してください。</a:t>
            </a:r>
            <a:endParaRPr kumimoji="0" lang="en-US" altLang="ja-JP" sz="1200" b="1"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75547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C233313-5801-08E0-594F-2C11D8ECCDBB}"/>
              </a:ext>
            </a:extLst>
          </p:cNvPr>
          <p:cNvGraphicFramePr>
            <a:graphicFrameLocks noChangeAspect="1"/>
          </p:cNvGraphicFramePr>
          <p:nvPr>
            <p:custDataLst>
              <p:tags r:id="rId1"/>
            </p:custDataLst>
            <p:extLst>
              <p:ext uri="{D42A27DB-BD31-4B8C-83A1-F6EECF244321}">
                <p14:modId xmlns:p14="http://schemas.microsoft.com/office/powerpoint/2010/main" val="133380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EC233313-5801-08E0-594F-2C11D8ECCD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10</a:t>
            </a:fld>
            <a:endParaRPr lang="ja-JP" altLang="en-US"/>
          </a:p>
        </p:txBody>
      </p:sp>
      <p:sp>
        <p:nvSpPr>
          <p:cNvPr id="7" name="タイトル 3">
            <a:extLst>
              <a:ext uri="{FF2B5EF4-FFF2-40B4-BE49-F238E27FC236}">
                <a16:creationId xmlns:a16="http://schemas.microsoft.com/office/drawing/2014/main" id="{118F869E-D8FE-8293-8A73-69AE61518656}"/>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4</a:t>
            </a:r>
            <a:r>
              <a:rPr lang="ja-JP" altLang="en-US" dirty="0"/>
              <a:t>．ゼロエミ地区</a:t>
            </a:r>
            <a:r>
              <a:rPr lang="ja-JP" altLang="en-US"/>
              <a:t>における</a:t>
            </a:r>
            <a:r>
              <a:rPr lang="en-US" altLang="ja-JP" dirty="0"/>
              <a:t>GHG</a:t>
            </a:r>
            <a:r>
              <a:rPr lang="ja-JP" altLang="en-US" dirty="0"/>
              <a:t>排出状況</a:t>
            </a:r>
          </a:p>
        </p:txBody>
      </p:sp>
    </p:spTree>
    <p:extLst>
      <p:ext uri="{BB962C8B-B14F-4D97-AF65-F5344CB8AC3E}">
        <p14:creationId xmlns:p14="http://schemas.microsoft.com/office/powerpoint/2010/main" val="348245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0E3677C-AEAE-A79A-CCB6-7AAA7412817A}"/>
              </a:ext>
            </a:extLst>
          </p:cNvPr>
          <p:cNvGraphicFramePr>
            <a:graphicFrameLocks noChangeAspect="1"/>
          </p:cNvGraphicFramePr>
          <p:nvPr>
            <p:custDataLst>
              <p:tags r:id="rId1"/>
            </p:custDataLst>
            <p:extLst>
              <p:ext uri="{D42A27DB-BD31-4B8C-83A1-F6EECF244321}">
                <p14:modId xmlns:p14="http://schemas.microsoft.com/office/powerpoint/2010/main" val="1615507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8" name="think-cell data - do not delete" hidden="1">
                        <a:extLst>
                          <a:ext uri="{FF2B5EF4-FFF2-40B4-BE49-F238E27FC236}">
                            <a16:creationId xmlns:a16="http://schemas.microsoft.com/office/drawing/2014/main" id="{B0E3677C-AEAE-A79A-CCB6-7AAA741281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EF7073E-4669-BE50-C858-EF2E51E56C16}"/>
              </a:ext>
            </a:extLst>
          </p:cNvPr>
          <p:cNvSpPr>
            <a:spLocks noGrp="1"/>
          </p:cNvSpPr>
          <p:nvPr>
            <p:ph type="title"/>
          </p:nvPr>
        </p:nvSpPr>
        <p:spPr>
          <a:xfrm>
            <a:off x="1702423" y="1"/>
            <a:ext cx="9792000" cy="717985"/>
          </a:xfrm>
        </p:spPr>
        <p:txBody>
          <a:bodyPr vert="horz" lIns="91440" tIns="45720" rIns="91440" bIns="45720" rtlCol="0" anchor="ctr">
            <a:noAutofit/>
          </a:bodyPr>
          <a:lstStyle/>
          <a:p>
            <a:r>
              <a:rPr lang="en-US" altLang="ja-JP" sz="2000" dirty="0"/>
              <a:t>【</a:t>
            </a:r>
            <a:r>
              <a:rPr lang="ja-JP" altLang="en-US" sz="2000" dirty="0"/>
              <a:t>ゼロエミ地区における</a:t>
            </a:r>
            <a:r>
              <a:rPr lang="en-US" altLang="ja-JP" sz="2000" dirty="0"/>
              <a:t>GHG</a:t>
            </a:r>
            <a:r>
              <a:rPr lang="ja-JP" altLang="en-US" sz="2000" dirty="0"/>
              <a:t>排出状況</a:t>
            </a:r>
            <a:r>
              <a:rPr lang="en-US" altLang="ja-JP" sz="2000" dirty="0"/>
              <a:t>】 </a:t>
            </a:r>
            <a:br>
              <a:rPr lang="en-US" altLang="ja-JP" sz="2000" dirty="0"/>
            </a:br>
            <a:r>
              <a:rPr lang="ja-JP" altLang="en-US" sz="2000" dirty="0"/>
              <a:t>産業</a:t>
            </a:r>
            <a:r>
              <a:rPr lang="en-US" altLang="ja-JP" sz="2000" dirty="0"/>
              <a:t>/</a:t>
            </a:r>
            <a:r>
              <a:rPr lang="ja-JP" altLang="en-US" sz="2000" dirty="0"/>
              <a:t>業務</a:t>
            </a:r>
            <a:r>
              <a:rPr lang="en-US" altLang="ja-JP" sz="2000" dirty="0"/>
              <a:t>/</a:t>
            </a:r>
            <a:r>
              <a:rPr lang="ja-JP" altLang="en-US" sz="2000" dirty="0">
                <a:solidFill>
                  <a:srgbClr val="203864"/>
                </a:solidFill>
              </a:rPr>
              <a:t>公共施設</a:t>
            </a:r>
            <a:r>
              <a:rPr lang="en-US" altLang="ja-JP" sz="2000" dirty="0"/>
              <a:t>/</a:t>
            </a:r>
            <a:r>
              <a:rPr lang="ja-JP" altLang="en-US" sz="2000" dirty="0"/>
              <a:t>家庭</a:t>
            </a:r>
            <a:r>
              <a:rPr lang="en-US" altLang="ja-JP" sz="2000" dirty="0"/>
              <a:t>/</a:t>
            </a:r>
            <a:r>
              <a:rPr lang="ja-JP" altLang="en-US" sz="2000" dirty="0"/>
              <a:t>運輸部門</a:t>
            </a:r>
            <a:r>
              <a:rPr lang="en-US" altLang="ja-JP" sz="2000" dirty="0"/>
              <a:t>GHG</a:t>
            </a:r>
            <a:r>
              <a:rPr lang="ja-JP" altLang="en-US" sz="2000" dirty="0"/>
              <a:t>排出量</a:t>
            </a:r>
          </a:p>
        </p:txBody>
      </p:sp>
      <p:graphicFrame>
        <p:nvGraphicFramePr>
          <p:cNvPr id="3" name="Group 72">
            <a:extLst>
              <a:ext uri="{FF2B5EF4-FFF2-40B4-BE49-F238E27FC236}">
                <a16:creationId xmlns:a16="http://schemas.microsoft.com/office/drawing/2014/main" id="{6B3AC331-031C-148A-1392-2E1EDF57841C}"/>
              </a:ext>
            </a:extLst>
          </p:cNvPr>
          <p:cNvGraphicFramePr>
            <a:graphicFrameLocks noGrp="1"/>
          </p:cNvGraphicFramePr>
          <p:nvPr>
            <p:extLst>
              <p:ext uri="{D42A27DB-BD31-4B8C-83A1-F6EECF244321}">
                <p14:modId xmlns:p14="http://schemas.microsoft.com/office/powerpoint/2010/main" val="2802148061"/>
              </p:ext>
            </p:extLst>
          </p:nvPr>
        </p:nvGraphicFramePr>
        <p:xfrm>
          <a:off x="335360" y="1629909"/>
          <a:ext cx="11520000" cy="2160000"/>
        </p:xfrm>
        <a:graphic>
          <a:graphicData uri="http://schemas.openxmlformats.org/drawingml/2006/table">
            <a:tbl>
              <a:tblPr/>
              <a:tblGrid>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3398478477"/>
                    </a:ext>
                  </a:extLst>
                </a:gridCol>
                <a:gridCol w="2448000">
                  <a:extLst>
                    <a:ext uri="{9D8B030D-6E8A-4147-A177-3AD203B41FA5}">
                      <a16:colId xmlns:a16="http://schemas.microsoft.com/office/drawing/2014/main" val="34951574"/>
                    </a:ext>
                  </a:extLst>
                </a:gridCol>
                <a:gridCol w="2376000">
                  <a:extLst>
                    <a:ext uri="{9D8B030D-6E8A-4147-A177-3AD203B41FA5}">
                      <a16:colId xmlns:a16="http://schemas.microsoft.com/office/drawing/2014/main" val="1234181622"/>
                    </a:ext>
                  </a:extLst>
                </a:gridCol>
                <a:gridCol w="4536000">
                  <a:extLst>
                    <a:ext uri="{9D8B030D-6E8A-4147-A177-3AD203B41FA5}">
                      <a16:colId xmlns:a16="http://schemas.microsoft.com/office/drawing/2014/main" val="1319022899"/>
                    </a:ext>
                  </a:extLst>
                </a:gridCol>
              </a:tblGrid>
              <a:tr h="432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需要家類型</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数量</a:t>
                      </a:r>
                    </a:p>
                    <a:p>
                      <a:pPr marL="0" marR="0" lvl="0" indent="0" algn="ctr" defTabSz="914400" rtl="0" eaLnBrk="1" fontAlgn="base" latinLnBrk="0" hangingPunct="1">
                        <a:lnSpc>
                          <a:spcPct val="100000"/>
                        </a:lnSpc>
                        <a:spcBef>
                          <a:spcPts val="300"/>
                        </a:spcBef>
                        <a:spcAft>
                          <a:spcPts val="0"/>
                        </a:spcAft>
                        <a:buClrTx/>
                        <a:buSzTx/>
                        <a:buFontTx/>
                        <a:buNone/>
                        <a:tabLst/>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ゼロエミ地区内の合計値）</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a:t>
                      </a:r>
                    </a:p>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t-CO</a:t>
                      </a:r>
                      <a:r>
                        <a:rPr kumimoji="0" lang="en-US" altLang="ja-JP" sz="1200" b="0" i="0" u="none" strike="noStrike" cap="none" normalizeH="0" baseline="-25000" dirty="0">
                          <a:ln>
                            <a:noFill/>
                          </a:ln>
                          <a:solidFill>
                            <a:schemeClr val="bg1"/>
                          </a:solidFill>
                          <a:effectLst/>
                          <a:latin typeface="Yu Gothic UI" panose="020B0500000000000000" pitchFamily="50" charset="-128"/>
                          <a:ea typeface="Yu Gothic UI" panose="020B0500000000000000" pitchFamily="50" charset="-128"/>
                        </a:rPr>
                        <a:t>2</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主要な需要家</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産業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○（事業所・工場）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3444516"/>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業務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6794773"/>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公共施設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dirty="0"/>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590438"/>
                  </a:ext>
                </a:extLst>
              </a:tr>
              <a:tr h="288000">
                <a:tc row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家庭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戸建住宅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647704"/>
                  </a:ext>
                </a:extLst>
              </a:tr>
              <a:tr h="288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集合住宅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○（棟）○（戸）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4038206"/>
                  </a:ext>
                </a:extLst>
              </a:tr>
              <a:tr h="288000">
                <a:tc gridSpan="2">
                  <a:txBody>
                    <a:bodyPr/>
                    <a:lstStyle/>
                    <a:p>
                      <a:pPr marL="0" marR="0" lvl="0" indent="0" algn="ctr" defTabSz="914400" rtl="0" eaLnBrk="1" fontAlgn="base" latinLnBrk="0" hangingPunct="1">
                        <a:lnSpc>
                          <a:spcPct val="100000"/>
                        </a:lnSpc>
                        <a:spcBef>
                          <a:spcPts val="300"/>
                        </a:spcBef>
                        <a:spcAft>
                          <a:spcPts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運輸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（台）</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2083399"/>
                  </a:ext>
                </a:extLst>
              </a:tr>
            </a:tbl>
          </a:graphicData>
        </a:graphic>
      </p:graphicFrame>
      <p:sp>
        <p:nvSpPr>
          <p:cNvPr id="15" name="スライド番号プレースホルダー 14">
            <a:extLst>
              <a:ext uri="{FF2B5EF4-FFF2-40B4-BE49-F238E27FC236}">
                <a16:creationId xmlns:a16="http://schemas.microsoft.com/office/drawing/2014/main" id="{E935E26A-1E82-65B3-1AA1-01CB1F0A37A6}"/>
              </a:ext>
            </a:extLst>
          </p:cNvPr>
          <p:cNvSpPr>
            <a:spLocks noGrp="1"/>
          </p:cNvSpPr>
          <p:nvPr>
            <p:ph type="sldNum" sz="quarter" idx="12"/>
          </p:nvPr>
        </p:nvSpPr>
        <p:spPr/>
        <p:txBody>
          <a:bodyPr/>
          <a:lstStyle/>
          <a:p>
            <a:fld id="{F1318789-6D13-4837-B31B-63BA5D39B425}" type="slidenum">
              <a:rPr lang="ja-JP" altLang="en-US" smtClean="0"/>
              <a:pPr/>
              <a:t>11</a:t>
            </a:fld>
            <a:endParaRPr lang="ja-JP" altLang="en-US"/>
          </a:p>
        </p:txBody>
      </p:sp>
      <p:sp>
        <p:nvSpPr>
          <p:cNvPr id="16" name="テキスト ボックス 1">
            <a:extLst>
              <a:ext uri="{FF2B5EF4-FFF2-40B4-BE49-F238E27FC236}">
                <a16:creationId xmlns:a16="http://schemas.microsoft.com/office/drawing/2014/main" id="{4549C92A-270D-1688-B649-945835769A4B}"/>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ゼロエミ地区内のすべての</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GHG</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排出状況について</a:t>
            </a:r>
            <a:r>
              <a:rPr lang="ja-JP" altLang="en-US" b="1" dirty="0">
                <a:latin typeface="Yu Gothic UI" panose="020B0500000000000000" pitchFamily="50" charset="-128"/>
                <a:ea typeface="Yu Gothic UI" panose="020B0500000000000000" pitchFamily="50" charset="-128"/>
              </a:rPr>
              <a:t>記載</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してください。</a:t>
            </a:r>
            <a:endPar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7" name="正方形/長方形 6">
            <a:extLst>
              <a:ext uri="{FF2B5EF4-FFF2-40B4-BE49-F238E27FC236}">
                <a16:creationId xmlns:a16="http://schemas.microsoft.com/office/drawing/2014/main" id="{5AE82CE8-ABE5-3D66-3190-25A488232984}"/>
              </a:ext>
            </a:extLst>
          </p:cNvPr>
          <p:cNvSpPr/>
          <p:nvPr/>
        </p:nvSpPr>
        <p:spPr>
          <a:xfrm>
            <a:off x="335360" y="1269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4-1</a:t>
            </a:r>
            <a:r>
              <a:rPr lang="ja-JP" altLang="en-US" sz="1600" b="1" dirty="0">
                <a:solidFill>
                  <a:schemeClr val="tx1"/>
                </a:solidFill>
                <a:latin typeface="+mn-ea"/>
              </a:rPr>
              <a:t>：</a:t>
            </a:r>
            <a:r>
              <a:rPr lang="en-US" altLang="ja-JP" sz="1600" b="1" dirty="0">
                <a:solidFill>
                  <a:schemeClr val="tx1"/>
                </a:solidFill>
                <a:latin typeface="+mn-ea"/>
              </a:rPr>
              <a:t>CO</a:t>
            </a:r>
            <a:r>
              <a:rPr lang="en-US" altLang="ja-JP" sz="1600" b="1" baseline="-25000" dirty="0">
                <a:solidFill>
                  <a:schemeClr val="tx1"/>
                </a:solidFill>
                <a:latin typeface="+mn-ea"/>
              </a:rPr>
              <a:t>2</a:t>
            </a:r>
            <a:r>
              <a:rPr lang="ja-JP" altLang="en-US" sz="1600" b="1" dirty="0">
                <a:solidFill>
                  <a:schemeClr val="tx1"/>
                </a:solidFill>
                <a:latin typeface="+mn-ea"/>
              </a:rPr>
              <a:t>排出量</a:t>
            </a:r>
            <a:endParaRPr kumimoji="1" lang="ja-JP" altLang="en-US" sz="1600" b="1" dirty="0">
              <a:solidFill>
                <a:schemeClr val="tx1"/>
              </a:solidFill>
              <a:latin typeface="+mn-ea"/>
            </a:endParaRPr>
          </a:p>
        </p:txBody>
      </p:sp>
      <p:sp>
        <p:nvSpPr>
          <p:cNvPr id="12" name="正方形/長方形 11">
            <a:extLst>
              <a:ext uri="{FF2B5EF4-FFF2-40B4-BE49-F238E27FC236}">
                <a16:creationId xmlns:a16="http://schemas.microsoft.com/office/drawing/2014/main" id="{78D22FEB-ED97-E019-82DE-104EC3FA649C}"/>
              </a:ext>
            </a:extLst>
          </p:cNvPr>
          <p:cNvSpPr/>
          <p:nvPr/>
        </p:nvSpPr>
        <p:spPr>
          <a:xfrm>
            <a:off x="335360" y="4005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4-2</a:t>
            </a:r>
            <a:r>
              <a:rPr lang="ja-JP" altLang="en-US" sz="1600" b="1" dirty="0">
                <a:solidFill>
                  <a:schemeClr val="tx1"/>
                </a:solidFill>
                <a:latin typeface="+mn-ea"/>
              </a:rPr>
              <a:t>：フロン類の排出量</a:t>
            </a:r>
            <a:endParaRPr kumimoji="1" lang="ja-JP" altLang="en-US" sz="1600" b="1" dirty="0">
              <a:solidFill>
                <a:schemeClr val="tx1"/>
              </a:solidFill>
              <a:latin typeface="+mn-ea"/>
            </a:endParaRPr>
          </a:p>
        </p:txBody>
      </p:sp>
      <p:graphicFrame>
        <p:nvGraphicFramePr>
          <p:cNvPr id="9" name="Group 72">
            <a:extLst>
              <a:ext uri="{FF2B5EF4-FFF2-40B4-BE49-F238E27FC236}">
                <a16:creationId xmlns:a16="http://schemas.microsoft.com/office/drawing/2014/main" id="{11D6EEBF-8483-B915-581D-FAB1D6C5F7BE}"/>
              </a:ext>
            </a:extLst>
          </p:cNvPr>
          <p:cNvGraphicFramePr>
            <a:graphicFrameLocks noGrp="1"/>
          </p:cNvGraphicFramePr>
          <p:nvPr>
            <p:extLst>
              <p:ext uri="{D42A27DB-BD31-4B8C-83A1-F6EECF244321}">
                <p14:modId xmlns:p14="http://schemas.microsoft.com/office/powerpoint/2010/main" val="2776118880"/>
              </p:ext>
            </p:extLst>
          </p:nvPr>
        </p:nvGraphicFramePr>
        <p:xfrm>
          <a:off x="335360" y="4365909"/>
          <a:ext cx="11520000" cy="2160000"/>
        </p:xfrm>
        <a:graphic>
          <a:graphicData uri="http://schemas.openxmlformats.org/drawingml/2006/table">
            <a:tbl>
              <a:tblPr/>
              <a:tblGrid>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3398478477"/>
                    </a:ext>
                  </a:extLst>
                </a:gridCol>
                <a:gridCol w="2448000">
                  <a:extLst>
                    <a:ext uri="{9D8B030D-6E8A-4147-A177-3AD203B41FA5}">
                      <a16:colId xmlns:a16="http://schemas.microsoft.com/office/drawing/2014/main" val="34951574"/>
                    </a:ext>
                  </a:extLst>
                </a:gridCol>
                <a:gridCol w="2376000">
                  <a:extLst>
                    <a:ext uri="{9D8B030D-6E8A-4147-A177-3AD203B41FA5}">
                      <a16:colId xmlns:a16="http://schemas.microsoft.com/office/drawing/2014/main" val="1234181622"/>
                    </a:ext>
                  </a:extLst>
                </a:gridCol>
                <a:gridCol w="4536000">
                  <a:extLst>
                    <a:ext uri="{9D8B030D-6E8A-4147-A177-3AD203B41FA5}">
                      <a16:colId xmlns:a16="http://schemas.microsoft.com/office/drawing/2014/main" val="1319022899"/>
                    </a:ext>
                  </a:extLst>
                </a:gridCol>
              </a:tblGrid>
              <a:tr h="432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需要家類型</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数量</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ゼロエミ地区内の合計値）</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t-CO</a:t>
                      </a:r>
                      <a:r>
                        <a:rPr kumimoji="0" lang="en-US" altLang="ja-JP" sz="1200" b="0" i="0" u="none" strike="noStrike" cap="none" normalizeH="0" baseline="-25000" dirty="0">
                          <a:ln>
                            <a:noFill/>
                          </a:ln>
                          <a:solidFill>
                            <a:schemeClr val="bg1"/>
                          </a:solidFill>
                          <a:effectLst/>
                          <a:latin typeface="Yu Gothic UI" panose="020B0500000000000000" pitchFamily="50" charset="-128"/>
                          <a:ea typeface="Yu Gothic UI" panose="020B0500000000000000" pitchFamily="50" charset="-128"/>
                        </a:rPr>
                        <a:t>2</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300"/>
                        </a:spcBef>
                        <a:spcAft>
                          <a:spcPts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備考（主要な需要家）</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産業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○（事業所・工場）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3444516"/>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業務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○（事業所）</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6794773"/>
                  </a:ext>
                </a:extLst>
              </a:tr>
              <a:tr h="288000">
                <a:tc grid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公共施設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dirty="0"/>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590438"/>
                  </a:ext>
                </a:extLst>
              </a:tr>
              <a:tr h="288000">
                <a:tc rowSpan="2">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家庭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戸建住宅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647704"/>
                  </a:ext>
                </a:extLst>
              </a:tr>
              <a:tr h="288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集合住宅</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○（棟）○（戸）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4038206"/>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運輸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FF0000"/>
                        </a:solidFill>
                        <a:effectLst/>
                        <a:latin typeface="Yu Gothic UI" panose="020B0500000000000000" pitchFamily="50" charset="-128"/>
                        <a:ea typeface="Yu Gothic UI" panose="020B0500000000000000" pitchFamily="50" charset="-128"/>
                      </a:endParaRPr>
                    </a:p>
                  </a:txBody>
                  <a:tcPr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ja-JP" altLang="en-US" sz="1200" b="0" i="0" u="none" strike="noStrike" cap="none" normalizeH="0" baseline="0" dirty="0">
                          <a:ln>
                            <a:noFill/>
                          </a:ln>
                          <a:solidFill>
                            <a:schemeClr val="accent5"/>
                          </a:solidFill>
                          <a:effectLst/>
                          <a:latin typeface="Yu Gothic UI" panose="020B0500000000000000" pitchFamily="50" charset="-128"/>
                          <a:ea typeface="Yu Gothic UI" panose="020B0500000000000000" pitchFamily="50" charset="-128"/>
                        </a:rPr>
                        <a:t>（台）</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2083399"/>
                  </a:ext>
                </a:extLst>
              </a:tr>
            </a:tbl>
          </a:graphicData>
        </a:graphic>
      </p:graphicFrame>
    </p:spTree>
    <p:extLst>
      <p:ext uri="{BB962C8B-B14F-4D97-AF65-F5344CB8AC3E}">
        <p14:creationId xmlns:p14="http://schemas.microsoft.com/office/powerpoint/2010/main" val="419450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7CF098-6EAA-1B9F-E480-95142D22FF6C}"/>
              </a:ext>
            </a:extLst>
          </p:cNvPr>
          <p:cNvGraphicFramePr>
            <a:graphicFrameLocks noChangeAspect="1"/>
          </p:cNvGraphicFramePr>
          <p:nvPr>
            <p:custDataLst>
              <p:tags r:id="rId1"/>
            </p:custDataLst>
            <p:extLst>
              <p:ext uri="{D42A27DB-BD31-4B8C-83A1-F6EECF244321}">
                <p14:modId xmlns:p14="http://schemas.microsoft.com/office/powerpoint/2010/main" val="1268795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B17CF098-6EAA-1B9F-E480-95142D22FF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12</a:t>
            </a:fld>
            <a:endParaRPr lang="ja-JP" altLang="en-US"/>
          </a:p>
        </p:txBody>
      </p:sp>
      <p:sp>
        <p:nvSpPr>
          <p:cNvPr id="3" name="タイトル 3">
            <a:extLst>
              <a:ext uri="{FF2B5EF4-FFF2-40B4-BE49-F238E27FC236}">
                <a16:creationId xmlns:a16="http://schemas.microsoft.com/office/drawing/2014/main" id="{71355B50-2BEF-3460-FE27-51DAEBA16E4D}"/>
              </a:ext>
            </a:extLst>
          </p:cNvPr>
          <p:cNvSpPr txBox="1">
            <a:spLocks/>
          </p:cNvSpPr>
          <p:nvPr/>
        </p:nvSpPr>
        <p:spPr>
          <a:xfrm>
            <a:off x="1236000" y="2925000"/>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5</a:t>
            </a:r>
            <a:r>
              <a:rPr lang="ja-JP" altLang="en-US" dirty="0"/>
              <a:t>．</a:t>
            </a:r>
            <a:r>
              <a:rPr lang="en-US" altLang="ja-JP" dirty="0"/>
              <a:t>GHG</a:t>
            </a:r>
            <a:r>
              <a:rPr lang="ja-JP" altLang="en-US" dirty="0"/>
              <a:t>削減の取組</a:t>
            </a:r>
          </a:p>
        </p:txBody>
      </p:sp>
    </p:spTree>
    <p:extLst>
      <p:ext uri="{BB962C8B-B14F-4D97-AF65-F5344CB8AC3E}">
        <p14:creationId xmlns:p14="http://schemas.microsoft.com/office/powerpoint/2010/main" val="383310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F08680-2E59-346C-BB05-DA8E719DFAE9}"/>
              </a:ext>
            </a:extLst>
          </p:cNvPr>
          <p:cNvGraphicFramePr>
            <a:graphicFrameLocks noChangeAspect="1"/>
          </p:cNvGraphicFramePr>
          <p:nvPr>
            <p:custDataLst>
              <p:tags r:id="rId1"/>
            </p:custDataLst>
            <p:extLst>
              <p:ext uri="{D42A27DB-BD31-4B8C-83A1-F6EECF244321}">
                <p14:modId xmlns:p14="http://schemas.microsoft.com/office/powerpoint/2010/main" val="327478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6" name="think-cell data - do not delete" hidden="1">
                        <a:extLst>
                          <a:ext uri="{FF2B5EF4-FFF2-40B4-BE49-F238E27FC236}">
                            <a16:creationId xmlns:a16="http://schemas.microsoft.com/office/drawing/2014/main" id="{B3F08680-2E59-346C-BB05-DA8E719DFA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EF7073E-4669-BE50-C858-EF2E51E56C16}"/>
              </a:ext>
            </a:extLst>
          </p:cNvPr>
          <p:cNvSpPr>
            <a:spLocks noGrp="1"/>
          </p:cNvSpPr>
          <p:nvPr>
            <p:ph type="title"/>
          </p:nvPr>
        </p:nvSpPr>
        <p:spPr/>
        <p:txBody>
          <a:bodyPr vert="horz" lIns="91440" tIns="45720" rIns="91440" bIns="45720" rtlCol="0" anchor="ctr">
            <a:noAutofit/>
          </a:bodyPr>
          <a:lstStyle/>
          <a:p>
            <a:r>
              <a:rPr kumimoji="1" lang="en-US" altLang="ja-JP" sz="2000" dirty="0"/>
              <a:t>【</a:t>
            </a:r>
            <a:r>
              <a:rPr lang="en-US" altLang="ja-JP" sz="2000" dirty="0"/>
              <a:t>GHG</a:t>
            </a:r>
            <a:r>
              <a:rPr lang="ja-JP" altLang="en-US" sz="2000" dirty="0"/>
              <a:t>削減の取組</a:t>
            </a:r>
            <a:r>
              <a:rPr kumimoji="1" lang="en-US" altLang="ja-JP" sz="2000" dirty="0"/>
              <a:t>】 </a:t>
            </a:r>
            <a:br>
              <a:rPr kumimoji="1" lang="en-US" altLang="ja-JP" sz="2000" dirty="0"/>
            </a:br>
            <a:r>
              <a:rPr kumimoji="1" lang="ja-JP" altLang="en-US" sz="2000" dirty="0"/>
              <a:t>取組の総括</a:t>
            </a:r>
            <a:endParaRPr lang="ja-JP" altLang="en-US" sz="2000" dirty="0"/>
          </a:p>
        </p:txBody>
      </p:sp>
      <p:sp>
        <p:nvSpPr>
          <p:cNvPr id="15" name="スライド番号プレースホルダー 14">
            <a:extLst>
              <a:ext uri="{FF2B5EF4-FFF2-40B4-BE49-F238E27FC236}">
                <a16:creationId xmlns:a16="http://schemas.microsoft.com/office/drawing/2014/main" id="{E935E26A-1E82-65B3-1AA1-01CB1F0A37A6}"/>
              </a:ext>
            </a:extLst>
          </p:cNvPr>
          <p:cNvSpPr>
            <a:spLocks noGrp="1"/>
          </p:cNvSpPr>
          <p:nvPr>
            <p:ph type="sldNum" sz="quarter" idx="12"/>
          </p:nvPr>
        </p:nvSpPr>
        <p:spPr/>
        <p:txBody>
          <a:bodyPr/>
          <a:lstStyle/>
          <a:p>
            <a:fld id="{F1318789-6D13-4837-B31B-63BA5D39B425}" type="slidenum">
              <a:rPr lang="ja-JP" altLang="en-US" smtClean="0"/>
              <a:pPr/>
              <a:t>13</a:t>
            </a:fld>
            <a:endParaRPr lang="ja-JP" altLang="en-US" dirty="0"/>
          </a:p>
        </p:txBody>
      </p:sp>
      <p:sp>
        <p:nvSpPr>
          <p:cNvPr id="16" name="テキスト ボックス 1">
            <a:extLst>
              <a:ext uri="{FF2B5EF4-FFF2-40B4-BE49-F238E27FC236}">
                <a16:creationId xmlns:a16="http://schemas.microsoft.com/office/drawing/2014/main" id="{4549C92A-270D-1688-B649-945835769A4B}"/>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ゼロエミ地区内</a:t>
            </a:r>
            <a:r>
              <a:rPr lang="ja-JP" altLang="en-US" b="1" dirty="0">
                <a:latin typeface="Yu Gothic UI" panose="020B0500000000000000" pitchFamily="50" charset="-128"/>
                <a:ea typeface="Yu Gothic UI" panose="020B0500000000000000" pitchFamily="50" charset="-128"/>
              </a:rPr>
              <a:t>における</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2030</a:t>
            </a:r>
            <a:r>
              <a:rPr lang="ja-JP" altLang="en-US" b="1" dirty="0">
                <a:latin typeface="Yu Gothic UI" panose="020B0500000000000000" pitchFamily="50" charset="-128"/>
                <a:ea typeface="Yu Gothic UI" panose="020B0500000000000000" pitchFamily="50" charset="-128"/>
              </a:rPr>
              <a:t>年まで</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の</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GHG</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削減量の内訳を記載してください</a:t>
            </a:r>
            <a:endPar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graphicFrame>
        <p:nvGraphicFramePr>
          <p:cNvPr id="14" name="表 13">
            <a:extLst>
              <a:ext uri="{FF2B5EF4-FFF2-40B4-BE49-F238E27FC236}">
                <a16:creationId xmlns:a16="http://schemas.microsoft.com/office/drawing/2014/main" id="{1FB0FDDC-4346-FEDA-461F-5734D1F2B2B1}"/>
              </a:ext>
            </a:extLst>
          </p:cNvPr>
          <p:cNvGraphicFramePr>
            <a:graphicFrameLocks noGrp="1"/>
          </p:cNvGraphicFramePr>
          <p:nvPr>
            <p:extLst>
              <p:ext uri="{D42A27DB-BD31-4B8C-83A1-F6EECF244321}">
                <p14:modId xmlns:p14="http://schemas.microsoft.com/office/powerpoint/2010/main" val="2885154275"/>
              </p:ext>
            </p:extLst>
          </p:nvPr>
        </p:nvGraphicFramePr>
        <p:xfrm>
          <a:off x="335360" y="1629909"/>
          <a:ext cx="11520000" cy="48240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485702768"/>
                    </a:ext>
                  </a:extLst>
                </a:gridCol>
                <a:gridCol w="3024000">
                  <a:extLst>
                    <a:ext uri="{9D8B030D-6E8A-4147-A177-3AD203B41FA5}">
                      <a16:colId xmlns:a16="http://schemas.microsoft.com/office/drawing/2014/main" val="2153040307"/>
                    </a:ext>
                  </a:extLst>
                </a:gridCol>
                <a:gridCol w="1944000">
                  <a:extLst>
                    <a:ext uri="{9D8B030D-6E8A-4147-A177-3AD203B41FA5}">
                      <a16:colId xmlns:a16="http://schemas.microsoft.com/office/drawing/2014/main" val="4009094895"/>
                    </a:ext>
                  </a:extLst>
                </a:gridCol>
                <a:gridCol w="2016000">
                  <a:extLst>
                    <a:ext uri="{9D8B030D-6E8A-4147-A177-3AD203B41FA5}">
                      <a16:colId xmlns:a16="http://schemas.microsoft.com/office/drawing/2014/main" val="3978448053"/>
                    </a:ext>
                  </a:extLst>
                </a:gridCol>
                <a:gridCol w="2016000">
                  <a:extLst>
                    <a:ext uri="{9D8B030D-6E8A-4147-A177-3AD203B41FA5}">
                      <a16:colId xmlns:a16="http://schemas.microsoft.com/office/drawing/2014/main" val="62276152"/>
                    </a:ext>
                  </a:extLst>
                </a:gridCol>
              </a:tblGrid>
              <a:tr h="288000">
                <a:tc rowSpan="2">
                  <a:txBody>
                    <a:bodyPr/>
                    <a:lstStyle/>
                    <a:p>
                      <a:pPr algn="ctr">
                        <a:spcBef>
                          <a:spcPts val="300"/>
                        </a:spcBef>
                      </a:pPr>
                      <a:r>
                        <a:rPr lang="ja-JP" altLang="en-US" sz="1200" b="0" dirty="0">
                          <a:latin typeface="+mn-ea"/>
                          <a:ea typeface="+mn-ea"/>
                        </a:rPr>
                        <a:t>削減対象</a:t>
                      </a:r>
                      <a:r>
                        <a:rPr lang="en-US" altLang="ja-JP" sz="1200" b="0" dirty="0">
                          <a:latin typeface="+mn-ea"/>
                          <a:ea typeface="+mn-ea"/>
                        </a:rPr>
                        <a:t>GHG</a:t>
                      </a:r>
                      <a:endParaRPr lang="ja-JP" altLang="en-US" sz="1200" b="0"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rowSpan="2">
                  <a:txBody>
                    <a:bodyPr/>
                    <a:lstStyle/>
                    <a:p>
                      <a:pPr algn="ctr">
                        <a:spcBef>
                          <a:spcPts val="300"/>
                        </a:spcBef>
                      </a:pPr>
                      <a:r>
                        <a:rPr lang="en-US" altLang="ja-JP" sz="1200" b="0" dirty="0">
                          <a:latin typeface="+mn-ea"/>
                          <a:ea typeface="+mn-ea"/>
                        </a:rPr>
                        <a:t>GHG</a:t>
                      </a:r>
                      <a:r>
                        <a:rPr lang="ja-JP" altLang="en-US" sz="1200" b="0" dirty="0">
                          <a:latin typeface="+mn-ea"/>
                          <a:ea typeface="+mn-ea"/>
                        </a:rPr>
                        <a:t>削減方法</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rowSpan="2">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直近年度の</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lang="ja-JP" altLang="en-US" sz="1200" b="0" dirty="0">
                          <a:latin typeface="+mn-ea"/>
                          <a:ea typeface="+mn-ea"/>
                        </a:rPr>
                        <a:t>（</a:t>
                      </a:r>
                      <a:r>
                        <a:rPr lang="en-US" altLang="ja-JP" sz="1200" b="0" dirty="0">
                          <a:latin typeface="+mn-ea"/>
                          <a:ea typeface="+mn-ea"/>
                        </a:rPr>
                        <a:t>t-CO</a:t>
                      </a:r>
                      <a:r>
                        <a:rPr lang="en-US" altLang="ja-JP" sz="1200" b="0" baseline="-25000" dirty="0">
                          <a:latin typeface="+mn-ea"/>
                          <a:ea typeface="+mn-ea"/>
                        </a:rPr>
                        <a:t>2</a:t>
                      </a:r>
                      <a:r>
                        <a:rPr lang="en-US" altLang="ja-JP" sz="1200" b="0" dirty="0">
                          <a:latin typeface="+mn-ea"/>
                          <a:ea typeface="+mn-ea"/>
                        </a:rPr>
                        <a:t>/</a:t>
                      </a:r>
                      <a:r>
                        <a:rPr lang="ja-JP" altLang="en-US" sz="1200" b="0" dirty="0">
                          <a:latin typeface="+mn-ea"/>
                          <a:ea typeface="+mn-ea"/>
                        </a:rPr>
                        <a:t>年）</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gridSpan="2">
                  <a:txBody>
                    <a:bodyPr/>
                    <a:lstStyle/>
                    <a:p>
                      <a:pPr algn="ctr">
                        <a:spcBef>
                          <a:spcPts val="300"/>
                        </a:spcBef>
                      </a:pPr>
                      <a:r>
                        <a:rPr lang="en-US" altLang="ja-JP" sz="1200" b="0" dirty="0">
                          <a:latin typeface="+mn-ea"/>
                          <a:ea typeface="+mn-ea"/>
                        </a:rPr>
                        <a:t>2030</a:t>
                      </a:r>
                      <a:r>
                        <a:rPr lang="ja-JP" altLang="en-US" sz="1200" b="0" dirty="0">
                          <a:latin typeface="+mn-ea"/>
                          <a:ea typeface="+mn-ea"/>
                        </a:rPr>
                        <a:t>年までの</a:t>
                      </a:r>
                      <a:r>
                        <a:rPr lang="en-US" altLang="ja-JP" sz="1200" b="0" dirty="0">
                          <a:latin typeface="+mn-ea"/>
                          <a:ea typeface="+mn-ea"/>
                        </a:rPr>
                        <a:t>GHG</a:t>
                      </a:r>
                      <a:r>
                        <a:rPr lang="ja-JP" altLang="en-US" sz="1200" b="0" dirty="0">
                          <a:latin typeface="+mn-ea"/>
                          <a:ea typeface="+mn-ea"/>
                        </a:rPr>
                        <a:t>削減</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a:p>
                  </a:txBody>
                  <a:tcPr/>
                </a:tc>
                <a:extLst>
                  <a:ext uri="{0D108BD9-81ED-4DB2-BD59-A6C34878D82A}">
                    <a16:rowId xmlns:a16="http://schemas.microsoft.com/office/drawing/2014/main" val="352702390"/>
                  </a:ext>
                </a:extLst>
              </a:tr>
              <a:tr h="504000">
                <a:tc vMerge="1">
                  <a:txBody>
                    <a:bodyPr/>
                    <a:lstStyle/>
                    <a:p>
                      <a:endParaRPr kumimoji="1" lang="ja-JP" altLang="en-US"/>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vMerge="1">
                  <a:txBody>
                    <a:bodyPr/>
                    <a:lstStyle/>
                    <a:p>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vMerge="1">
                  <a:txBody>
                    <a:bodyPr/>
                    <a:lstStyle/>
                    <a:p>
                      <a:endParaRPr kumimoji="1" lang="ja-JP" altLang="en-US"/>
                    </a:p>
                  </a:txBody>
                  <a:tcPr/>
                </a:tc>
                <a:tc>
                  <a:txBody>
                    <a:bodyPr/>
                    <a:lstStyle/>
                    <a:p>
                      <a:pPr algn="ctr">
                        <a:spcBef>
                          <a:spcPts val="300"/>
                        </a:spcBef>
                      </a:pPr>
                      <a:r>
                        <a:rPr lang="en-US" altLang="ja-JP" sz="1200" b="0" dirty="0">
                          <a:solidFill>
                            <a:schemeClr val="bg1"/>
                          </a:solidFill>
                          <a:latin typeface="+mn-ea"/>
                          <a:ea typeface="+mn-ea"/>
                        </a:rPr>
                        <a:t>GHG</a:t>
                      </a:r>
                      <a:r>
                        <a:rPr lang="ja-JP" altLang="en-US" sz="1200" b="0" dirty="0">
                          <a:solidFill>
                            <a:schemeClr val="bg1"/>
                          </a:solidFill>
                          <a:latin typeface="+mn-ea"/>
                          <a:ea typeface="+mn-ea"/>
                        </a:rPr>
                        <a:t>削減量</a:t>
                      </a:r>
                      <a:endParaRPr lang="en-US" altLang="ja-JP" sz="1200" b="0" dirty="0">
                        <a:solidFill>
                          <a:schemeClr val="bg1"/>
                        </a:solidFill>
                        <a:latin typeface="+mn-ea"/>
                        <a:ea typeface="+mn-ea"/>
                      </a:endParaRPr>
                    </a:p>
                    <a:p>
                      <a:pPr algn="ctr">
                        <a:spcBef>
                          <a:spcPts val="300"/>
                        </a:spcBef>
                      </a:pPr>
                      <a:r>
                        <a:rPr lang="ja-JP" altLang="en-US" sz="1200" b="0" dirty="0">
                          <a:solidFill>
                            <a:schemeClr val="bg1"/>
                          </a:solidFill>
                          <a:latin typeface="+mn-ea"/>
                          <a:ea typeface="+mn-ea"/>
                        </a:rPr>
                        <a:t>（</a:t>
                      </a:r>
                      <a:r>
                        <a:rPr lang="en-US" altLang="ja-JP" sz="1200" b="0" dirty="0">
                          <a:solidFill>
                            <a:schemeClr val="bg1"/>
                          </a:solidFill>
                          <a:latin typeface="+mn-ea"/>
                          <a:ea typeface="+mn-ea"/>
                        </a:rPr>
                        <a:t>t-CO</a:t>
                      </a:r>
                      <a:r>
                        <a:rPr lang="en-US" altLang="ja-JP" sz="1200" b="0" baseline="-25000" dirty="0">
                          <a:solidFill>
                            <a:schemeClr val="bg1"/>
                          </a:solidFill>
                          <a:latin typeface="+mn-ea"/>
                          <a:ea typeface="+mn-ea"/>
                        </a:rPr>
                        <a:t>2</a:t>
                      </a:r>
                      <a:r>
                        <a:rPr lang="en-US" altLang="ja-JP" sz="1200" b="0" dirty="0">
                          <a:solidFill>
                            <a:schemeClr val="bg1"/>
                          </a:solidFill>
                          <a:latin typeface="+mn-ea"/>
                          <a:ea typeface="+mn-ea"/>
                        </a:rPr>
                        <a:t>/</a:t>
                      </a:r>
                      <a:r>
                        <a:rPr lang="ja-JP" altLang="en-US" sz="1200" b="0" dirty="0">
                          <a:solidFill>
                            <a:schemeClr val="bg1"/>
                          </a:solidFill>
                          <a:latin typeface="+mn-ea"/>
                          <a:ea typeface="+mn-ea"/>
                        </a:rPr>
                        <a:t>年）</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300"/>
                        </a:spcBef>
                      </a:pPr>
                      <a:r>
                        <a:rPr lang="ja-JP" altLang="en-US" sz="1200" b="0" dirty="0">
                          <a:solidFill>
                            <a:schemeClr val="bg1"/>
                          </a:solidFill>
                          <a:latin typeface="+mn-ea"/>
                          <a:ea typeface="+mn-ea"/>
                        </a:rPr>
                        <a:t>直近年度からの</a:t>
                      </a:r>
                      <a:endParaRPr lang="en-US" altLang="ja-JP" sz="1200" b="0" dirty="0">
                        <a:solidFill>
                          <a:schemeClr val="bg1"/>
                        </a:solidFill>
                        <a:latin typeface="+mn-ea"/>
                        <a:ea typeface="+mn-ea"/>
                      </a:endParaRPr>
                    </a:p>
                    <a:p>
                      <a:pPr algn="ctr">
                        <a:spcBef>
                          <a:spcPts val="300"/>
                        </a:spcBef>
                      </a:pPr>
                      <a:r>
                        <a:rPr lang="en-US" altLang="ja-JP" sz="1200" b="0" dirty="0">
                          <a:solidFill>
                            <a:schemeClr val="bg1"/>
                          </a:solidFill>
                          <a:latin typeface="+mn-ea"/>
                          <a:ea typeface="+mn-ea"/>
                        </a:rPr>
                        <a:t>GHG</a:t>
                      </a:r>
                      <a:r>
                        <a:rPr lang="ja-JP" altLang="en-US" sz="1200" b="0" dirty="0">
                          <a:solidFill>
                            <a:schemeClr val="bg1"/>
                          </a:solidFill>
                          <a:latin typeface="+mn-ea"/>
                          <a:ea typeface="+mn-ea"/>
                        </a:rPr>
                        <a:t>削減割合（</a:t>
                      </a:r>
                      <a:r>
                        <a:rPr lang="en-US" altLang="ja-JP" sz="1200" b="0" dirty="0">
                          <a:solidFill>
                            <a:schemeClr val="bg1"/>
                          </a:solidFill>
                          <a:latin typeface="+mn-ea"/>
                          <a:ea typeface="+mn-ea"/>
                        </a:rPr>
                        <a:t>%</a:t>
                      </a:r>
                      <a:r>
                        <a:rPr lang="ja-JP" altLang="en-US" sz="1200" b="0" dirty="0">
                          <a:solidFill>
                            <a:schemeClr val="bg1"/>
                          </a:solidFill>
                          <a:latin typeface="+mn-ea"/>
                          <a:ea typeface="+mn-ea"/>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2107473182"/>
                  </a:ext>
                </a:extLst>
              </a:tr>
              <a:tr h="504000">
                <a:tc rowSpan="2">
                  <a:txBody>
                    <a:bodyPr/>
                    <a:lstStyle/>
                    <a:p>
                      <a:pPr algn="ctr">
                        <a:spcBef>
                          <a:spcPts val="300"/>
                        </a:spcBef>
                      </a:pPr>
                      <a:r>
                        <a:rPr lang="ja-JP" altLang="en-US" sz="1200" b="1" dirty="0">
                          <a:latin typeface="+mn-ea"/>
                          <a:ea typeface="+mn-ea"/>
                        </a:rPr>
                        <a:t>①産業</a:t>
                      </a:r>
                      <a:r>
                        <a:rPr lang="en-US" altLang="ja-JP" sz="1200" b="1" dirty="0">
                          <a:latin typeface="+mn-ea"/>
                          <a:ea typeface="+mn-ea"/>
                        </a:rPr>
                        <a:t>/</a:t>
                      </a:r>
                      <a:r>
                        <a:rPr lang="ja-JP" altLang="en-US" sz="1200" b="1" dirty="0">
                          <a:latin typeface="+mn-ea"/>
                          <a:ea typeface="+mn-ea"/>
                        </a:rPr>
                        <a:t>業務</a:t>
                      </a:r>
                      <a:r>
                        <a:rPr lang="en-US" altLang="ja-JP" sz="1200" b="1" dirty="0">
                          <a:latin typeface="+mn-ea"/>
                          <a:ea typeface="+mn-ea"/>
                        </a:rPr>
                        <a:t>/</a:t>
                      </a:r>
                      <a:r>
                        <a:rPr lang="ja-JP" altLang="en-US" sz="1200" b="1" dirty="0">
                          <a:latin typeface="+mn-ea"/>
                          <a:ea typeface="+mn-ea"/>
                        </a:rPr>
                        <a:t>公共施設</a:t>
                      </a:r>
                      <a:r>
                        <a:rPr lang="en-US" altLang="ja-JP" sz="1200" b="1" dirty="0">
                          <a:latin typeface="+mn-ea"/>
                          <a:ea typeface="+mn-ea"/>
                        </a:rPr>
                        <a:t>/</a:t>
                      </a:r>
                      <a:r>
                        <a:rPr lang="ja-JP" altLang="en-US" sz="1200" b="1" dirty="0">
                          <a:latin typeface="+mn-ea"/>
                          <a:ea typeface="+mn-ea"/>
                        </a:rPr>
                        <a:t>家庭部門</a:t>
                      </a:r>
                      <a:br>
                        <a:rPr lang="en-US" altLang="ja-JP" sz="1200" b="1" dirty="0">
                          <a:latin typeface="+mn-ea"/>
                          <a:ea typeface="+mn-ea"/>
                        </a:rPr>
                      </a:br>
                      <a:r>
                        <a:rPr lang="ja-JP" altLang="en-US" sz="1200" b="1" dirty="0">
                          <a:solidFill>
                            <a:schemeClr val="tx1"/>
                          </a:solidFill>
                          <a:latin typeface="+mn-ea"/>
                          <a:ea typeface="+mn-ea"/>
                        </a:rPr>
                        <a:t>電力（再エネ）由来</a:t>
                      </a:r>
                      <a:r>
                        <a:rPr lang="en-US" altLang="ja-JP" sz="1200" b="1" dirty="0">
                          <a:solidFill>
                            <a:schemeClr val="tx1"/>
                          </a:solidFill>
                          <a:latin typeface="+mn-ea"/>
                          <a:ea typeface="+mn-ea"/>
                        </a:rPr>
                        <a:t>CO</a:t>
                      </a:r>
                      <a:r>
                        <a:rPr lang="en-US" altLang="ja-JP" sz="1200" b="1" baseline="-25000" dirty="0">
                          <a:solidFill>
                            <a:schemeClr val="tx1"/>
                          </a:solidFill>
                          <a:latin typeface="+mn-ea"/>
                          <a:ea typeface="+mn-ea"/>
                        </a:rPr>
                        <a:t>2</a:t>
                      </a:r>
                      <a:endParaRPr lang="ja-JP" altLang="en-US" sz="1200" b="1" baseline="-2500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spcBef>
                          <a:spcPts val="300"/>
                        </a:spcBef>
                      </a:pPr>
                      <a:r>
                        <a:rPr lang="ja-JP" altLang="en-US" sz="1200" b="0" dirty="0">
                          <a:latin typeface="+mn-ea"/>
                          <a:ea typeface="+mn-ea"/>
                        </a:rPr>
                        <a:t>新規設備導入を伴う取組</a:t>
                      </a:r>
                      <a:endParaRPr lang="en-US" altLang="ja-JP" sz="1200" b="0"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rowSpan="5">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52451489"/>
                  </a:ext>
                </a:extLst>
              </a:tr>
              <a:tr h="504000">
                <a:tc vMerge="1">
                  <a:txBody>
                    <a:bodyPr/>
                    <a:lstStyle/>
                    <a:p>
                      <a:endParaRPr kumimoji="1" lang="ja-JP" altLang="en-US"/>
                    </a:p>
                  </a:txBody>
                  <a:tcPr/>
                </a:tc>
                <a:tc>
                  <a:txBody>
                    <a:bodyPr/>
                    <a:lstStyle/>
                    <a:p>
                      <a:pPr algn="ctr">
                        <a:spcBef>
                          <a:spcPts val="300"/>
                        </a:spcBef>
                      </a:pPr>
                      <a:r>
                        <a:rPr lang="ja-JP" altLang="en-US" sz="1200" b="0" dirty="0">
                          <a:latin typeface="+mn-ea"/>
                          <a:ea typeface="+mn-ea"/>
                        </a:rPr>
                        <a:t>新規設備導入を伴わない取組</a:t>
                      </a:r>
                      <a:endParaRPr lang="en-US" altLang="ja-JP" sz="1200" b="0" dirty="0">
                        <a:latin typeface="+mn-ea"/>
                        <a:ea typeface="+mn-ea"/>
                      </a:endParaRPr>
                    </a:p>
                    <a:p>
                      <a:pPr algn="ctr">
                        <a:spcBef>
                          <a:spcPts val="300"/>
                        </a:spcBef>
                      </a:pPr>
                      <a:r>
                        <a:rPr lang="ja-JP" altLang="en-US" sz="1200" b="0" dirty="0">
                          <a:latin typeface="+mn-ea"/>
                          <a:ea typeface="+mn-ea"/>
                        </a:rPr>
                        <a:t>（再エネメニュー、証書・クレジット調達）</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lang="ja-JP" altLang="en-US" sz="1200" b="0" dirty="0">
                        <a:latin typeface="+mn-ea"/>
                        <a:ea typeface="+mn-ea"/>
                      </a:endParaRPr>
                    </a:p>
                  </a:txBody>
                  <a:tcPr marL="36000" marR="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292433063"/>
                  </a:ext>
                </a:extLst>
              </a:tr>
              <a:tr h="504000">
                <a:tc rowSpan="3">
                  <a:txBody>
                    <a:bodyPr/>
                    <a:lstStyle/>
                    <a:p>
                      <a:pPr algn="ctr">
                        <a:spcBef>
                          <a:spcPts val="300"/>
                        </a:spcBef>
                      </a:pPr>
                      <a:r>
                        <a:rPr lang="ja-JP" altLang="en-US" sz="1200" b="1" dirty="0">
                          <a:latin typeface="+mn-ea"/>
                          <a:ea typeface="+mn-ea"/>
                        </a:rPr>
                        <a:t>②産業</a:t>
                      </a:r>
                      <a:r>
                        <a:rPr lang="en-US" altLang="ja-JP" sz="1200" b="1" dirty="0">
                          <a:latin typeface="+mn-ea"/>
                          <a:ea typeface="+mn-ea"/>
                        </a:rPr>
                        <a:t>/</a:t>
                      </a:r>
                      <a:r>
                        <a:rPr lang="ja-JP" altLang="en-US" sz="1200" b="1" dirty="0">
                          <a:latin typeface="+mn-ea"/>
                          <a:ea typeface="+mn-ea"/>
                        </a:rPr>
                        <a:t>業務</a:t>
                      </a:r>
                      <a:r>
                        <a:rPr lang="en-US" altLang="ja-JP" sz="1200" b="1" dirty="0">
                          <a:latin typeface="+mn-ea"/>
                          <a:ea typeface="+mn-ea"/>
                        </a:rPr>
                        <a:t>/</a:t>
                      </a:r>
                      <a:r>
                        <a:rPr lang="ja-JP" altLang="en-US" sz="1200" b="1" dirty="0">
                          <a:latin typeface="+mn-ea"/>
                          <a:ea typeface="+mn-ea"/>
                        </a:rPr>
                        <a:t>公共施設</a:t>
                      </a:r>
                      <a:r>
                        <a:rPr lang="en-US" altLang="ja-JP" sz="1200" b="1" dirty="0">
                          <a:latin typeface="+mn-ea"/>
                          <a:ea typeface="+mn-ea"/>
                        </a:rPr>
                        <a:t>/</a:t>
                      </a:r>
                      <a:r>
                        <a:rPr lang="ja-JP" altLang="en-US" sz="1200" b="1" dirty="0">
                          <a:latin typeface="+mn-ea"/>
                          <a:ea typeface="+mn-ea"/>
                        </a:rPr>
                        <a:t>家庭部門</a:t>
                      </a:r>
                      <a:br>
                        <a:rPr lang="en-US" altLang="ja-JP" sz="1200" b="1" dirty="0">
                          <a:latin typeface="+mn-ea"/>
                          <a:ea typeface="+mn-ea"/>
                        </a:rPr>
                      </a:br>
                      <a:r>
                        <a:rPr lang="ja-JP" altLang="en-US" sz="1200" b="1" dirty="0">
                          <a:solidFill>
                            <a:schemeClr val="tx1"/>
                          </a:solidFill>
                          <a:latin typeface="+mn-ea"/>
                          <a:ea typeface="+mn-ea"/>
                        </a:rPr>
                        <a:t>省エネ</a:t>
                      </a:r>
                      <a:r>
                        <a:rPr lang="en-US" altLang="ja-JP" sz="1200" b="1" dirty="0">
                          <a:solidFill>
                            <a:schemeClr val="tx1"/>
                          </a:solidFill>
                          <a:latin typeface="+mn-ea"/>
                          <a:ea typeface="+mn-ea"/>
                        </a:rPr>
                        <a:t>/</a:t>
                      </a:r>
                      <a:r>
                        <a:rPr lang="ja-JP" altLang="en-US" sz="1200" b="1" dirty="0">
                          <a:solidFill>
                            <a:schemeClr val="tx1"/>
                          </a:solidFill>
                          <a:latin typeface="+mn-ea"/>
                          <a:ea typeface="+mn-ea"/>
                        </a:rPr>
                        <a:t>燃料転換等の</a:t>
                      </a:r>
                      <a:r>
                        <a:rPr lang="en-US" altLang="ja-JP" sz="1200" b="1" dirty="0">
                          <a:solidFill>
                            <a:schemeClr val="tx1"/>
                          </a:solidFill>
                          <a:latin typeface="+mn-ea"/>
                          <a:ea typeface="+mn-ea"/>
                        </a:rPr>
                        <a:t>CO</a:t>
                      </a:r>
                      <a:r>
                        <a:rPr lang="en-US" altLang="ja-JP" sz="1200" b="1" baseline="-25000" dirty="0">
                          <a:solidFill>
                            <a:schemeClr val="tx1"/>
                          </a:solidFill>
                          <a:latin typeface="+mn-ea"/>
                          <a:ea typeface="+mn-ea"/>
                        </a:rPr>
                        <a:t>2</a:t>
                      </a:r>
                      <a:endParaRPr lang="ja-JP" altLang="en-US" sz="1200" b="1" baseline="-2500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lgn="ctr">
                        <a:spcBef>
                          <a:spcPts val="300"/>
                        </a:spcBef>
                      </a:pPr>
                      <a:r>
                        <a:rPr lang="ja-JP" altLang="en-US" sz="1200" b="0" dirty="0">
                          <a:latin typeface="+mn-ea"/>
                          <a:ea typeface="+mn-ea"/>
                        </a:rPr>
                        <a:t>新規設備導入を伴う取組</a:t>
                      </a:r>
                      <a:endParaRPr lang="en-US" altLang="ja-JP" sz="1200" b="0"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lang="ja-JP" altLang="en-US" sz="1200" b="0" dirty="0">
                        <a:latin typeface="+mn-ea"/>
                        <a:ea typeface="+mn-ea"/>
                      </a:endParaRPr>
                    </a:p>
                  </a:txBody>
                  <a:tcPr marL="36000" marR="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6291624"/>
                  </a:ext>
                </a:extLst>
              </a:tr>
              <a:tr h="504000">
                <a:tc vMerge="1">
                  <a:txBody>
                    <a:bodyPr/>
                    <a:lstStyle/>
                    <a:p>
                      <a:endParaRPr kumimoji="1" lang="ja-JP" altLang="en-US"/>
                    </a:p>
                  </a:txBody>
                  <a:tcPr/>
                </a:tc>
                <a:tc>
                  <a:txBody>
                    <a:bodyPr/>
                    <a:lstStyle/>
                    <a:p>
                      <a:pPr algn="ctr">
                        <a:spcBef>
                          <a:spcPts val="300"/>
                        </a:spcBef>
                      </a:pPr>
                      <a:r>
                        <a:rPr lang="ja-JP" altLang="en-US" sz="1200" b="0" dirty="0">
                          <a:latin typeface="+mn-ea"/>
                          <a:ea typeface="+mn-ea"/>
                        </a:rPr>
                        <a:t>新規設備導入を伴わない取組</a:t>
                      </a:r>
                      <a:endParaRPr lang="en-US" altLang="ja-JP" sz="1200" b="0" dirty="0">
                        <a:latin typeface="+mn-ea"/>
                        <a:ea typeface="+mn-ea"/>
                      </a:endParaRPr>
                    </a:p>
                    <a:p>
                      <a:pPr algn="ctr">
                        <a:spcBef>
                          <a:spcPts val="300"/>
                        </a:spcBef>
                      </a:pPr>
                      <a:r>
                        <a:rPr lang="ja-JP" altLang="en-US" sz="1200" b="0" dirty="0">
                          <a:latin typeface="+mn-ea"/>
                          <a:ea typeface="+mn-ea"/>
                        </a:rPr>
                        <a:t>（省エネ診断</a:t>
                      </a:r>
                      <a:r>
                        <a:rPr lang="en-US" altLang="ja-JP" sz="1200" b="0" dirty="0">
                          <a:latin typeface="+mn-ea"/>
                          <a:ea typeface="+mn-ea"/>
                        </a:rPr>
                        <a:t>/</a:t>
                      </a:r>
                      <a:r>
                        <a:rPr lang="ja-JP" altLang="en-US" sz="1200" b="0" dirty="0">
                          <a:latin typeface="+mn-ea"/>
                          <a:ea typeface="+mn-ea"/>
                        </a:rPr>
                        <a:t>エネルギーの見える化</a:t>
                      </a:r>
                      <a:r>
                        <a:rPr lang="en-US" altLang="ja-JP" sz="1200" b="0" dirty="0">
                          <a:latin typeface="+mn-ea"/>
                          <a:ea typeface="+mn-ea"/>
                        </a:rPr>
                        <a:t>/DR</a:t>
                      </a:r>
                      <a:r>
                        <a:rPr lang="ja-JP" altLang="en-US" sz="1200" b="0" dirty="0">
                          <a:latin typeface="+mn-ea"/>
                          <a:ea typeface="+mn-ea"/>
                        </a:rPr>
                        <a:t>等）</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kumimoji="1" lang="ja-JP" altLang="en-US"/>
                    </a:p>
                  </a:txBody>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192134967"/>
                  </a:ext>
                </a:extLst>
              </a:tr>
              <a:tr h="504000">
                <a:tc vMerge="1">
                  <a:txBody>
                    <a:bodyPr/>
                    <a:lstStyle/>
                    <a:p>
                      <a:endParaRPr kumimoji="1" lang="ja-JP" altLang="en-US"/>
                    </a:p>
                  </a:txBody>
                  <a:tcPr/>
                </a:tc>
                <a:tc>
                  <a:txBody>
                    <a:bodyPr/>
                    <a:lstStyle/>
                    <a:p>
                      <a:pPr algn="ctr">
                        <a:spcBef>
                          <a:spcPts val="300"/>
                        </a:spcBef>
                      </a:pPr>
                      <a:r>
                        <a:rPr lang="ja-JP" altLang="en-US" sz="1200" b="0" dirty="0">
                          <a:latin typeface="+mn-ea"/>
                          <a:ea typeface="+mn-ea"/>
                        </a:rPr>
                        <a:t>新規設備導入を伴わない取組</a:t>
                      </a:r>
                      <a:endParaRPr lang="en-US" altLang="ja-JP" sz="1200" b="0" dirty="0">
                        <a:latin typeface="+mn-ea"/>
                        <a:ea typeface="+mn-ea"/>
                      </a:endParaRPr>
                    </a:p>
                    <a:p>
                      <a:pPr algn="ctr">
                        <a:spcBef>
                          <a:spcPts val="300"/>
                        </a:spcBef>
                      </a:pPr>
                      <a:r>
                        <a:rPr lang="ja-JP" altLang="en-US" sz="1200" b="0" dirty="0">
                          <a:latin typeface="+mn-ea"/>
                          <a:ea typeface="+mn-ea"/>
                        </a:rPr>
                        <a:t>（証書・クレジット調達）</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vMerge="1">
                  <a:txBody>
                    <a:bodyPr/>
                    <a:lstStyle/>
                    <a:p>
                      <a:endParaRPr lang="ja-JP" altLang="en-US" sz="1200" b="0" dirty="0">
                        <a:latin typeface="+mn-ea"/>
                        <a:ea typeface="+mn-ea"/>
                      </a:endParaRPr>
                    </a:p>
                  </a:txBody>
                  <a:tcPr marL="36000" marR="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821064082"/>
                  </a:ext>
                </a:extLst>
              </a:tr>
              <a:tr h="504000">
                <a:tc grid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ja-JP" altLang="en-US" sz="1200" b="1" dirty="0">
                          <a:latin typeface="+mn-ea"/>
                          <a:ea typeface="+mn-ea"/>
                        </a:rPr>
                        <a:t>③運輸</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604116895"/>
                  </a:ext>
                </a:extLst>
              </a:tr>
              <a:tr h="504000">
                <a:tc grid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ja-JP" altLang="en-US" sz="1200" b="1" dirty="0">
                          <a:latin typeface="+mn-ea"/>
                          <a:ea typeface="+mn-ea"/>
                        </a:rPr>
                        <a:t>④フロン</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852535429"/>
                  </a:ext>
                </a:extLst>
              </a:tr>
              <a:tr h="504000">
                <a:tc grid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ja-JP" altLang="en-US" sz="1200" b="1" dirty="0">
                          <a:latin typeface="+mn-ea"/>
                          <a:ea typeface="+mn-ea"/>
                        </a:rPr>
                        <a:t>合計</a:t>
                      </a:r>
                      <a:endParaRPr lang="en-US" altLang="ja-JP" sz="1200" b="1" dirty="0">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lang="ja-JP" altLang="en-US" sz="1200" b="0" dirty="0">
                        <a:latin typeface="+mn-ea"/>
                        <a:ea typeface="+mn-ea"/>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lang="en-US" altLang="ja-JP" sz="1200" b="1"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300"/>
                        </a:spcBef>
                      </a:pPr>
                      <a:endParaRPr lang="ja-JP" altLang="en-US" sz="1200" b="0" dirty="0">
                        <a:solidFill>
                          <a:schemeClr val="tx1"/>
                        </a:solidFill>
                        <a:latin typeface="+mn-ea"/>
                        <a:ea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29901389"/>
                  </a:ext>
                </a:extLst>
              </a:tr>
            </a:tbl>
          </a:graphicData>
        </a:graphic>
      </p:graphicFrame>
      <p:sp>
        <p:nvSpPr>
          <p:cNvPr id="9" name="正方形/長方形 8">
            <a:extLst>
              <a:ext uri="{FF2B5EF4-FFF2-40B4-BE49-F238E27FC236}">
                <a16:creationId xmlns:a16="http://schemas.microsoft.com/office/drawing/2014/main" id="{E650ED32-C8D2-D680-268B-6C3E8AB1FF41}"/>
              </a:ext>
            </a:extLst>
          </p:cNvPr>
          <p:cNvSpPr/>
          <p:nvPr/>
        </p:nvSpPr>
        <p:spPr>
          <a:xfrm>
            <a:off x="335360" y="1269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5-1</a:t>
            </a:r>
            <a:r>
              <a:rPr lang="ja-JP" altLang="en-US" sz="1600" b="1" dirty="0">
                <a:solidFill>
                  <a:schemeClr val="tx1"/>
                </a:solidFill>
                <a:latin typeface="+mn-ea"/>
              </a:rPr>
              <a:t>：直近年度の</a:t>
            </a:r>
            <a:r>
              <a:rPr lang="en-US" altLang="ja-JP" sz="1600" b="1" dirty="0">
                <a:solidFill>
                  <a:schemeClr val="tx1"/>
                </a:solidFill>
                <a:latin typeface="+mn-ea"/>
              </a:rPr>
              <a:t>GHG</a:t>
            </a:r>
            <a:r>
              <a:rPr lang="ja-JP" altLang="en-US" sz="1600" b="1" dirty="0">
                <a:solidFill>
                  <a:schemeClr val="tx1"/>
                </a:solidFill>
                <a:latin typeface="+mn-ea"/>
              </a:rPr>
              <a:t>排出量と</a:t>
            </a:r>
            <a:r>
              <a:rPr lang="en-US" altLang="ja-JP" sz="1600" b="1" dirty="0">
                <a:solidFill>
                  <a:schemeClr val="tx1"/>
                </a:solidFill>
                <a:latin typeface="+mn-ea"/>
              </a:rPr>
              <a:t>2030</a:t>
            </a:r>
            <a:r>
              <a:rPr lang="ja-JP" altLang="en-US" sz="1600" b="1" dirty="0">
                <a:solidFill>
                  <a:schemeClr val="tx1"/>
                </a:solidFill>
                <a:latin typeface="+mn-ea"/>
              </a:rPr>
              <a:t>年までの</a:t>
            </a:r>
            <a:r>
              <a:rPr lang="en-US" altLang="ja-JP" sz="1600" b="1" dirty="0">
                <a:solidFill>
                  <a:schemeClr val="tx1"/>
                </a:solidFill>
                <a:latin typeface="+mn-ea"/>
              </a:rPr>
              <a:t>GHG</a:t>
            </a:r>
            <a:r>
              <a:rPr lang="ja-JP" altLang="en-US" sz="1600" b="1" dirty="0">
                <a:solidFill>
                  <a:schemeClr val="tx1"/>
                </a:solidFill>
                <a:latin typeface="+mn-ea"/>
              </a:rPr>
              <a:t>削減</a:t>
            </a:r>
            <a:endParaRPr kumimoji="1" lang="ja-JP" altLang="en-US" sz="1600" b="1" dirty="0">
              <a:solidFill>
                <a:schemeClr val="tx1"/>
              </a:solidFill>
              <a:latin typeface="+mn-ea"/>
            </a:endParaRPr>
          </a:p>
        </p:txBody>
      </p:sp>
    </p:spTree>
    <p:extLst>
      <p:ext uri="{BB962C8B-B14F-4D97-AF65-F5344CB8AC3E}">
        <p14:creationId xmlns:p14="http://schemas.microsoft.com/office/powerpoint/2010/main" val="13500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994B3FE-0C0E-C59D-536D-1D794776A69E}"/>
              </a:ext>
            </a:extLst>
          </p:cNvPr>
          <p:cNvGraphicFramePr>
            <a:graphicFrameLocks noChangeAspect="1"/>
          </p:cNvGraphicFramePr>
          <p:nvPr>
            <p:custDataLst>
              <p:tags r:id="rId1"/>
            </p:custDataLst>
            <p:extLst>
              <p:ext uri="{D42A27DB-BD31-4B8C-83A1-F6EECF244321}">
                <p14:modId xmlns:p14="http://schemas.microsoft.com/office/powerpoint/2010/main" val="3347039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8" name="think-cell data - do not delete" hidden="1">
                        <a:extLst>
                          <a:ext uri="{FF2B5EF4-FFF2-40B4-BE49-F238E27FC236}">
                            <a16:creationId xmlns:a16="http://schemas.microsoft.com/office/drawing/2014/main" id="{C994B3FE-0C0E-C59D-536D-1D794776A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4" name="Group 72">
            <a:extLst>
              <a:ext uri="{FF2B5EF4-FFF2-40B4-BE49-F238E27FC236}">
                <a16:creationId xmlns:a16="http://schemas.microsoft.com/office/drawing/2014/main" id="{A96C4F7F-35A3-A35C-71BB-933F85363D17}"/>
              </a:ext>
            </a:extLst>
          </p:cNvPr>
          <p:cNvGraphicFramePr>
            <a:graphicFrameLocks noGrp="1"/>
          </p:cNvGraphicFramePr>
          <p:nvPr>
            <p:extLst>
              <p:ext uri="{D42A27DB-BD31-4B8C-83A1-F6EECF244321}">
                <p14:modId xmlns:p14="http://schemas.microsoft.com/office/powerpoint/2010/main" val="3226528201"/>
              </p:ext>
            </p:extLst>
          </p:nvPr>
        </p:nvGraphicFramePr>
        <p:xfrm>
          <a:off x="335360" y="1629909"/>
          <a:ext cx="11520000" cy="4824000"/>
        </p:xfrm>
        <a:graphic>
          <a:graphicData uri="http://schemas.openxmlformats.org/drawingml/2006/table">
            <a:tbl>
              <a:tblPr/>
              <a:tblGrid>
                <a:gridCol w="504000">
                  <a:extLst>
                    <a:ext uri="{9D8B030D-6E8A-4147-A177-3AD203B41FA5}">
                      <a16:colId xmlns:a16="http://schemas.microsoft.com/office/drawing/2014/main" val="398132584"/>
                    </a:ext>
                  </a:extLst>
                </a:gridCol>
                <a:gridCol w="1656000">
                  <a:extLst>
                    <a:ext uri="{9D8B030D-6E8A-4147-A177-3AD203B41FA5}">
                      <a16:colId xmlns:a16="http://schemas.microsoft.com/office/drawing/2014/main" val="20002"/>
                    </a:ext>
                  </a:extLst>
                </a:gridCol>
                <a:gridCol w="1152000">
                  <a:extLst>
                    <a:ext uri="{9D8B030D-6E8A-4147-A177-3AD203B41FA5}">
                      <a16:colId xmlns:a16="http://schemas.microsoft.com/office/drawing/2014/main" val="1518032208"/>
                    </a:ext>
                  </a:extLst>
                </a:gridCol>
                <a:gridCol w="4104000">
                  <a:extLst>
                    <a:ext uri="{9D8B030D-6E8A-4147-A177-3AD203B41FA5}">
                      <a16:colId xmlns:a16="http://schemas.microsoft.com/office/drawing/2014/main" val="1549521352"/>
                    </a:ext>
                  </a:extLst>
                </a:gridCol>
                <a:gridCol w="4104000">
                  <a:extLst>
                    <a:ext uri="{9D8B030D-6E8A-4147-A177-3AD203B41FA5}">
                      <a16:colId xmlns:a16="http://schemas.microsoft.com/office/drawing/2014/main" val="75540912"/>
                    </a:ext>
                  </a:extLst>
                </a:gridCol>
              </a:tblGrid>
              <a:tr h="504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再エネ種別</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設置場所</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設備能力</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kW</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削減量</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t-CO</a:t>
                      </a:r>
                      <a:r>
                        <a:rPr kumimoji="0" lang="en-US" altLang="ja-JP" sz="1200" b="0" i="0" u="none" strike="noStrike" cap="none" normalizeH="0" baseline="-25000" dirty="0">
                          <a:ln>
                            <a:noFill/>
                          </a:ln>
                          <a:solidFill>
                            <a:schemeClr val="bg1"/>
                          </a:solidFill>
                          <a:effectLst/>
                          <a:latin typeface="Yu Gothic UI" panose="020B0500000000000000" pitchFamily="50" charset="-128"/>
                          <a:ea typeface="Yu Gothic UI" panose="020B0500000000000000" pitchFamily="50" charset="-128"/>
                        </a:rPr>
                        <a:t>2</a:t>
                      </a: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１</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太陽光発電設備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２</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３</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3325030"/>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４</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風力発電設備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5379844"/>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５</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2435616"/>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６</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7446055"/>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７</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水力発電設備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9507530"/>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８</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3711788"/>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９</a:t>
                      </a: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821248"/>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10</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地熱発電設備</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2688955"/>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11</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118797"/>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12</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1622691"/>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13</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rowSpan="3">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バイオマス発電設備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区内</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8987055"/>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14</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dirty="0">
                          <a:solidFill>
                            <a:schemeClr val="tx1"/>
                          </a:solidFill>
                          <a:latin typeface="Yu Gothic UI" panose="020B0500000000000000" pitchFamily="50" charset="-128"/>
                          <a:ea typeface="Yu Gothic UI" panose="020B0500000000000000" pitchFamily="50" charset="-128"/>
                        </a:rPr>
                        <a:t>都内</a:t>
                      </a:r>
                      <a:endParaRPr kumimoji="1"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3334929"/>
                  </a:ext>
                </a:extLst>
              </a:tr>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15</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dirty="0"/>
                    </a:p>
                  </a:txBody>
                  <a:tcPr marL="36000" marR="36000" marT="36000" marB="3600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ja-JP" altLang="en-US" sz="1200" dirty="0">
                          <a:solidFill>
                            <a:schemeClr val="tx1"/>
                          </a:solidFill>
                          <a:latin typeface="Yu Gothic UI" panose="020B0500000000000000" pitchFamily="50" charset="-128"/>
                          <a:ea typeface="Yu Gothic UI" panose="020B0500000000000000" pitchFamily="50" charset="-128"/>
                        </a:rPr>
                        <a:t>都外</a:t>
                      </a:r>
                      <a:endParaRPr lang="en-US" altLang="ja-JP"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4050899"/>
                  </a:ext>
                </a:extLst>
              </a:tr>
            </a:tbl>
          </a:graphicData>
        </a:graphic>
      </p:graphicFrame>
      <p:sp>
        <p:nvSpPr>
          <p:cNvPr id="2" name="タイトル 1">
            <a:extLst>
              <a:ext uri="{FF2B5EF4-FFF2-40B4-BE49-F238E27FC236}">
                <a16:creationId xmlns:a16="http://schemas.microsoft.com/office/drawing/2014/main" id="{8EF7073E-4669-BE50-C858-EF2E51E56C16}"/>
              </a:ext>
            </a:extLst>
          </p:cNvPr>
          <p:cNvSpPr>
            <a:spLocks noGrp="1"/>
          </p:cNvSpPr>
          <p:nvPr>
            <p:ph type="title"/>
          </p:nvPr>
        </p:nvSpPr>
        <p:spPr/>
        <p:txBody>
          <a:bodyPr vert="horz" lIns="91440" tIns="45720" rIns="91440" bIns="45720" rtlCol="0" anchor="ctr">
            <a:noAutofit/>
          </a:bodyPr>
          <a:lstStyle/>
          <a:p>
            <a:r>
              <a:rPr kumimoji="1" lang="en-US" altLang="ja-JP" sz="2000" dirty="0"/>
              <a:t>【</a:t>
            </a:r>
            <a:r>
              <a:rPr lang="en-US" altLang="ja-JP" sz="2000" dirty="0"/>
              <a:t>GHG</a:t>
            </a:r>
            <a:r>
              <a:rPr lang="ja-JP" altLang="en-US" sz="2000" dirty="0"/>
              <a:t>削減の取組</a:t>
            </a:r>
            <a:r>
              <a:rPr kumimoji="1" lang="en-US" altLang="ja-JP" sz="2000" dirty="0"/>
              <a:t>】 </a:t>
            </a:r>
            <a:br>
              <a:rPr kumimoji="1" lang="en-US" altLang="ja-JP" sz="2000" dirty="0"/>
            </a:br>
            <a:r>
              <a:rPr kumimoji="1" lang="ja-JP" altLang="en-US" sz="2000" dirty="0"/>
              <a:t>新規設備導入を伴う取組</a:t>
            </a:r>
            <a:r>
              <a:rPr lang="ja-JP" altLang="en-US" sz="2000" dirty="0"/>
              <a:t>：電力（</a:t>
            </a:r>
            <a:r>
              <a:rPr kumimoji="1" lang="ja-JP" altLang="en-US" sz="2000" dirty="0"/>
              <a:t>再エネ</a:t>
            </a:r>
            <a:r>
              <a:rPr lang="ja-JP" altLang="en-US" sz="2000" dirty="0"/>
              <a:t>）</a:t>
            </a:r>
          </a:p>
        </p:txBody>
      </p:sp>
      <p:sp>
        <p:nvSpPr>
          <p:cNvPr id="15" name="スライド番号プレースホルダー 14">
            <a:extLst>
              <a:ext uri="{FF2B5EF4-FFF2-40B4-BE49-F238E27FC236}">
                <a16:creationId xmlns:a16="http://schemas.microsoft.com/office/drawing/2014/main" id="{E935E26A-1E82-65B3-1AA1-01CB1F0A37A6}"/>
              </a:ext>
            </a:extLst>
          </p:cNvPr>
          <p:cNvSpPr>
            <a:spLocks noGrp="1"/>
          </p:cNvSpPr>
          <p:nvPr>
            <p:ph type="sldNum" sz="quarter" idx="12"/>
          </p:nvPr>
        </p:nvSpPr>
        <p:spPr/>
        <p:txBody>
          <a:bodyPr/>
          <a:lstStyle/>
          <a:p>
            <a:fld id="{F1318789-6D13-4837-B31B-63BA5D39B425}" type="slidenum">
              <a:rPr lang="ja-JP" altLang="en-US" smtClean="0"/>
              <a:pPr/>
              <a:t>14</a:t>
            </a:fld>
            <a:endParaRPr lang="ja-JP" altLang="en-US"/>
          </a:p>
        </p:txBody>
      </p:sp>
      <p:sp>
        <p:nvSpPr>
          <p:cNvPr id="3" name="テキスト ボックス 1">
            <a:extLst>
              <a:ext uri="{FF2B5EF4-FFF2-40B4-BE49-F238E27FC236}">
                <a16:creationId xmlns:a16="http://schemas.microsoft.com/office/drawing/2014/main" id="{C7E3EC4B-6C90-5347-C36D-9E272AD56947}"/>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sz="1400" b="1" i="0" u="sng" strike="noStrike" kern="0" cap="none" spc="0" normalizeH="0" baseline="0" noProof="0" dirty="0">
                <a:ln>
                  <a:noFill/>
                </a:ln>
                <a:solidFill>
                  <a:prstClr val="black"/>
                </a:solidFill>
                <a:effectLst/>
                <a:uLnTx/>
                <a:uFillTx/>
                <a:latin typeface="+mn-ea"/>
                <a:cs typeface="+mn-cs"/>
              </a:rPr>
              <a:t>電力（再エネ）</a:t>
            </a:r>
            <a:r>
              <a:rPr kumimoji="0" lang="ja-JP" altLang="en-US" sz="1400" b="1" i="0" strike="noStrike" kern="0" cap="none" spc="0" normalizeH="0" baseline="0" noProof="0" dirty="0">
                <a:ln>
                  <a:noFill/>
                </a:ln>
                <a:solidFill>
                  <a:prstClr val="black"/>
                </a:solidFill>
                <a:effectLst/>
                <a:uLnTx/>
                <a:uFillTx/>
                <a:latin typeface="+mn-ea"/>
                <a:cs typeface="+mn-cs"/>
              </a:rPr>
              <a:t>由来の</a:t>
            </a:r>
            <a:r>
              <a:rPr kumimoji="0" lang="en-US" altLang="ja-JP" sz="1400" b="1" i="0" strike="noStrike" kern="0" cap="none" spc="0" normalizeH="0" baseline="0" noProof="0" dirty="0">
                <a:ln>
                  <a:noFill/>
                </a:ln>
                <a:solidFill>
                  <a:schemeClr val="tx1"/>
                </a:solidFill>
                <a:effectLst/>
                <a:uLnTx/>
                <a:uFillTx/>
                <a:latin typeface="+mn-ea"/>
                <a:cs typeface="+mn-cs"/>
              </a:rPr>
              <a:t>2030</a:t>
            </a:r>
            <a:r>
              <a:rPr kumimoji="0" lang="ja-JP" altLang="en-US" sz="1400" b="1" i="0" strike="noStrike" kern="0" cap="none" spc="0" normalizeH="0" baseline="0" noProof="0" dirty="0">
                <a:ln>
                  <a:noFill/>
                </a:ln>
                <a:solidFill>
                  <a:schemeClr val="tx1"/>
                </a:solidFill>
                <a:effectLst/>
                <a:uLnTx/>
                <a:uFillTx/>
                <a:latin typeface="+mn-ea"/>
                <a:cs typeface="+mn-cs"/>
              </a:rPr>
              <a:t>年までの</a:t>
            </a:r>
            <a:r>
              <a:rPr kumimoji="0" lang="en-US" altLang="ja-JP" sz="1400" b="1" i="0" strike="noStrike" kern="0" cap="none" spc="0" normalizeH="0" baseline="0" noProof="0" dirty="0">
                <a:ln>
                  <a:noFill/>
                </a:ln>
                <a:solidFill>
                  <a:prstClr val="black"/>
                </a:solidFill>
                <a:effectLst/>
                <a:uLnTx/>
                <a:uFillTx/>
                <a:latin typeface="+mn-ea"/>
                <a:cs typeface="+mn-cs"/>
              </a:rPr>
              <a:t>GHG</a:t>
            </a:r>
            <a:r>
              <a:rPr kumimoji="0" lang="ja-JP" altLang="en-US" sz="1400" b="1" i="0" strike="noStrike" kern="0" cap="none" spc="0" normalizeH="0" baseline="0" noProof="0" dirty="0">
                <a:ln>
                  <a:noFill/>
                </a:ln>
                <a:solidFill>
                  <a:prstClr val="black"/>
                </a:solidFill>
                <a:effectLst/>
                <a:uLnTx/>
                <a:uFillTx/>
                <a:latin typeface="+mn-ea"/>
                <a:cs typeface="+mn-cs"/>
              </a:rPr>
              <a:t>削減量について</a:t>
            </a:r>
            <a:r>
              <a:rPr lang="ja-JP" altLang="en-US" b="1" dirty="0">
                <a:latin typeface="+mn-ea"/>
              </a:rPr>
              <a:t>記載</a:t>
            </a:r>
            <a:r>
              <a:rPr kumimoji="0" lang="ja-JP" altLang="en-US" sz="1400" b="1" i="0" strike="noStrike" kern="0" cap="none" spc="0" normalizeH="0" baseline="0" noProof="0" dirty="0">
                <a:ln>
                  <a:noFill/>
                </a:ln>
                <a:solidFill>
                  <a:prstClr val="black"/>
                </a:solidFill>
                <a:effectLst/>
                <a:uLnTx/>
                <a:uFillTx/>
                <a:latin typeface="+mn-ea"/>
                <a:cs typeface="+mn-cs"/>
              </a:rPr>
              <a:t>してください。</a:t>
            </a:r>
            <a:endParaRPr kumimoji="0" lang="en-US" altLang="ja-JP" sz="1400" b="1" i="0" strike="noStrike" kern="0" cap="none" spc="0" normalizeH="0" baseline="0" noProof="0" dirty="0">
              <a:ln>
                <a:noFill/>
              </a:ln>
              <a:solidFill>
                <a:prstClr val="black"/>
              </a:solidFill>
              <a:effectLst/>
              <a:highlight>
                <a:srgbClr val="FFFF00"/>
              </a:highlight>
              <a:uLnTx/>
              <a:uFillTx/>
              <a:latin typeface="+mn-ea"/>
              <a:cs typeface="+mn-cs"/>
            </a:endParaRPr>
          </a:p>
        </p:txBody>
      </p:sp>
      <p:sp>
        <p:nvSpPr>
          <p:cNvPr id="7" name="正方形/長方形 6">
            <a:extLst>
              <a:ext uri="{FF2B5EF4-FFF2-40B4-BE49-F238E27FC236}">
                <a16:creationId xmlns:a16="http://schemas.microsoft.com/office/drawing/2014/main" id="{20A1C0C8-708E-ABF1-DF5D-C65D8C735CB8}"/>
              </a:ext>
            </a:extLst>
          </p:cNvPr>
          <p:cNvSpPr/>
          <p:nvPr/>
        </p:nvSpPr>
        <p:spPr>
          <a:xfrm>
            <a:off x="335360" y="1269909"/>
            <a:ext cx="612064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spcBef>
                <a:spcPts val="600"/>
              </a:spcBef>
            </a:pPr>
            <a:r>
              <a:rPr lang="ja-JP" altLang="en-US" sz="1600" b="1" dirty="0">
                <a:solidFill>
                  <a:schemeClr val="tx1"/>
                </a:solidFill>
                <a:latin typeface="+mn-ea"/>
              </a:rPr>
              <a:t>表</a:t>
            </a:r>
            <a:r>
              <a:rPr lang="en-US" altLang="ja-JP" sz="1600" b="1" dirty="0">
                <a:solidFill>
                  <a:schemeClr val="tx1"/>
                </a:solidFill>
                <a:latin typeface="+mn-ea"/>
              </a:rPr>
              <a:t>5-2</a:t>
            </a:r>
            <a:r>
              <a:rPr lang="ja-JP" altLang="en-US" sz="1600" b="1" dirty="0">
                <a:solidFill>
                  <a:schemeClr val="tx1"/>
                </a:solidFill>
                <a:latin typeface="+mn-ea"/>
              </a:rPr>
              <a:t>：電力（再エネ）由来の</a:t>
            </a:r>
            <a:r>
              <a:rPr lang="en-US" altLang="ja-JP" sz="1600" b="1" dirty="0">
                <a:solidFill>
                  <a:schemeClr val="tx1"/>
                </a:solidFill>
                <a:latin typeface="+mn-ea"/>
              </a:rPr>
              <a:t>GHG</a:t>
            </a:r>
            <a:r>
              <a:rPr lang="ja-JP" altLang="en-US" sz="1600" b="1" dirty="0">
                <a:solidFill>
                  <a:schemeClr val="tx1"/>
                </a:solidFill>
                <a:latin typeface="+mn-ea"/>
              </a:rPr>
              <a:t>削減量</a:t>
            </a:r>
            <a:endParaRPr kumimoji="1" lang="ja-JP" altLang="en-US" sz="1600" b="1" dirty="0">
              <a:solidFill>
                <a:schemeClr val="tx1"/>
              </a:solidFill>
              <a:latin typeface="+mn-ea"/>
            </a:endParaRPr>
          </a:p>
        </p:txBody>
      </p:sp>
    </p:spTree>
    <p:extLst>
      <p:ext uri="{BB962C8B-B14F-4D97-AF65-F5344CB8AC3E}">
        <p14:creationId xmlns:p14="http://schemas.microsoft.com/office/powerpoint/2010/main" val="174735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5769A0F-37E4-58D2-2555-3F4ED578CBE9}"/>
              </a:ext>
            </a:extLst>
          </p:cNvPr>
          <p:cNvGraphicFramePr>
            <a:graphicFrameLocks noChangeAspect="1"/>
          </p:cNvGraphicFramePr>
          <p:nvPr>
            <p:custDataLst>
              <p:tags r:id="rId1"/>
            </p:custDataLst>
            <p:extLst>
              <p:ext uri="{D42A27DB-BD31-4B8C-83A1-F6EECF244321}">
                <p14:modId xmlns:p14="http://schemas.microsoft.com/office/powerpoint/2010/main" val="448288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7" name="think-cell data - do not delete" hidden="1">
                        <a:extLst>
                          <a:ext uri="{FF2B5EF4-FFF2-40B4-BE49-F238E27FC236}">
                            <a16:creationId xmlns:a16="http://schemas.microsoft.com/office/drawing/2014/main" id="{45769A0F-37E4-58D2-2555-3F4ED578CB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E52D4EF-9FDE-D417-1537-AF77B8457428}"/>
              </a:ext>
            </a:extLst>
          </p:cNvPr>
          <p:cNvSpPr>
            <a:spLocks noGrp="1"/>
          </p:cNvSpPr>
          <p:nvPr>
            <p:ph type="title"/>
          </p:nvPr>
        </p:nvSpPr>
        <p:spPr/>
        <p:txBody>
          <a:bodyPr vert="horz"/>
          <a:lstStyle/>
          <a:p>
            <a:r>
              <a:rPr kumimoji="1" lang="en-US" altLang="ja-JP"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t>【GHG</a:t>
            </a:r>
            <a:r>
              <a:rPr kumimoji="1" lang="ja-JP" altLang="en-US"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t>削減の取組</a:t>
            </a:r>
            <a:r>
              <a:rPr kumimoji="1" lang="en-US" altLang="ja-JP"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t>】 </a:t>
            </a:r>
            <a:br>
              <a:rPr kumimoji="1" lang="en-US" altLang="ja-JP" sz="2000" b="1" i="0" u="none" strike="noStrike" kern="1200" cap="none" spc="0" normalizeH="0" baseline="0" noProof="0" dirty="0">
                <a:ln>
                  <a:noFill/>
                </a:ln>
                <a:solidFill>
                  <a:srgbClr val="4472C4">
                    <a:lumMod val="50000"/>
                  </a:srgbClr>
                </a:solidFill>
                <a:effectLst/>
                <a:uLnTx/>
                <a:uFillTx/>
                <a:latin typeface="Yu Gothic UI" panose="020B0500000000000000" pitchFamily="50" charset="-128"/>
                <a:ea typeface="Yu Gothic UI" panose="020B0500000000000000" pitchFamily="50" charset="-128"/>
                <a:cs typeface="+mj-cs"/>
              </a:rPr>
            </a:br>
            <a:r>
              <a:rPr kumimoji="1" lang="ja-JP" altLang="en-US" sz="2000" b="1" i="0" u="none" strike="noStrike" kern="1200" cap="none" spc="0" normalizeH="0" baseline="0" noProof="0" dirty="0">
                <a:ln>
                  <a:noFill/>
                </a:ln>
                <a:solidFill>
                  <a:srgbClr val="203864"/>
                </a:solidFill>
                <a:effectLst/>
                <a:uLnTx/>
                <a:uFillTx/>
                <a:latin typeface="Yu Gothic UI" panose="020B0500000000000000" pitchFamily="50" charset="-128"/>
                <a:ea typeface="Yu Gothic UI" panose="020B0500000000000000" pitchFamily="50" charset="-128"/>
                <a:cs typeface="+mj-cs"/>
              </a:rPr>
              <a:t>省エネ</a:t>
            </a:r>
            <a:r>
              <a:rPr kumimoji="1" lang="en-US" altLang="ja-JP" sz="2000" b="1" i="0" u="none" strike="noStrike" kern="1200" cap="none" spc="0" normalizeH="0" baseline="0" noProof="0" dirty="0">
                <a:ln>
                  <a:noFill/>
                </a:ln>
                <a:solidFill>
                  <a:srgbClr val="203864"/>
                </a:solidFill>
                <a:effectLst/>
                <a:uLnTx/>
                <a:uFillTx/>
                <a:latin typeface="Yu Gothic UI" panose="020B0500000000000000" pitchFamily="50" charset="-128"/>
                <a:ea typeface="Yu Gothic UI" panose="020B0500000000000000" pitchFamily="50" charset="-128"/>
                <a:cs typeface="+mj-cs"/>
              </a:rPr>
              <a:t>/</a:t>
            </a:r>
            <a:r>
              <a:rPr kumimoji="1" lang="ja-JP" altLang="en-US" sz="2000" b="1" i="0" u="none" strike="noStrike" kern="1200" cap="none" spc="0" normalizeH="0" baseline="0" noProof="0" dirty="0">
                <a:ln>
                  <a:noFill/>
                </a:ln>
                <a:solidFill>
                  <a:srgbClr val="203864"/>
                </a:solidFill>
                <a:effectLst/>
                <a:uLnTx/>
                <a:uFillTx/>
                <a:latin typeface="Yu Gothic UI" panose="020B0500000000000000" pitchFamily="50" charset="-128"/>
                <a:ea typeface="Yu Gothic UI" panose="020B0500000000000000" pitchFamily="50" charset="-128"/>
                <a:cs typeface="+mj-cs"/>
              </a:rPr>
              <a:t>燃料転換等に関する取組</a:t>
            </a:r>
            <a:endParaRPr kumimoji="1" lang="ja-JP" altLang="en-US" dirty="0">
              <a:solidFill>
                <a:srgbClr val="203864"/>
              </a:solidFill>
            </a:endParaRPr>
          </a:p>
        </p:txBody>
      </p:sp>
      <p:sp>
        <p:nvSpPr>
          <p:cNvPr id="3" name="スライド番号プレースホルダー 2">
            <a:extLst>
              <a:ext uri="{FF2B5EF4-FFF2-40B4-BE49-F238E27FC236}">
                <a16:creationId xmlns:a16="http://schemas.microsoft.com/office/drawing/2014/main" id="{4572F4B3-65D5-CA18-63EA-68EBE223174F}"/>
              </a:ext>
            </a:extLst>
          </p:cNvPr>
          <p:cNvSpPr>
            <a:spLocks noGrp="1"/>
          </p:cNvSpPr>
          <p:nvPr>
            <p:ph type="sldNum" sz="quarter" idx="12"/>
          </p:nvPr>
        </p:nvSpPr>
        <p:spPr/>
        <p:txBody>
          <a:bodyPr/>
          <a:lstStyle/>
          <a:p>
            <a:fld id="{F1318789-6D13-4837-B31B-63BA5D39B425}" type="slidenum">
              <a:rPr lang="ja-JP" altLang="en-US" smtClean="0"/>
              <a:pPr/>
              <a:t>15</a:t>
            </a:fld>
            <a:endParaRPr lang="ja-JP" altLang="en-US"/>
          </a:p>
        </p:txBody>
      </p:sp>
      <p:sp>
        <p:nvSpPr>
          <p:cNvPr id="14" name="テキスト ボックス 1">
            <a:extLst>
              <a:ext uri="{FF2B5EF4-FFF2-40B4-BE49-F238E27FC236}">
                <a16:creationId xmlns:a16="http://schemas.microsoft.com/office/drawing/2014/main" id="{82AA9465-27F6-5B5C-FBB8-30B533D048EE}"/>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b="1" u="sng" kern="0" spc="0" noProof="0" dirty="0">
                <a:solidFill>
                  <a:schemeClr val="tx1"/>
                </a:solidFill>
                <a:uLnTx/>
                <a:uFillTx/>
                <a:latin typeface="Yu Gothic UI" panose="020B0500000000000000" pitchFamily="50" charset="-128"/>
                <a:ea typeface="Yu Gothic UI" panose="020B0500000000000000" pitchFamily="50" charset="-128"/>
                <a:cs typeface="+mn-cs"/>
              </a:rPr>
              <a:t>省エネ</a:t>
            </a:r>
            <a:r>
              <a:rPr lang="en-US" altLang="ja-JP" b="1" u="sng" kern="0" spc="0" noProof="0" dirty="0">
                <a:solidFill>
                  <a:schemeClr val="tx1"/>
                </a:solidFill>
                <a:uLnTx/>
                <a:uFillTx/>
                <a:latin typeface="Yu Gothic UI" panose="020B0500000000000000" pitchFamily="50" charset="-128"/>
                <a:ea typeface="Yu Gothic UI" panose="020B0500000000000000" pitchFamily="50" charset="-128"/>
                <a:cs typeface="+mn-cs"/>
              </a:rPr>
              <a:t>/</a:t>
            </a:r>
            <a:r>
              <a:rPr lang="ja-JP" altLang="en-US" b="1" u="sng" kern="0" spc="0" noProof="0" dirty="0">
                <a:solidFill>
                  <a:schemeClr val="tx1"/>
                </a:solidFill>
                <a:uLnTx/>
                <a:uFillTx/>
                <a:latin typeface="Yu Gothic UI" panose="020B0500000000000000" pitchFamily="50" charset="-128"/>
                <a:ea typeface="Yu Gothic UI" panose="020B0500000000000000" pitchFamily="50" charset="-128"/>
                <a:cs typeface="+mn-cs"/>
              </a:rPr>
              <a:t>燃料転換等に関する</a:t>
            </a:r>
            <a:r>
              <a:rPr kumimoji="0" lang="ja-JP" altLang="en-US" sz="1400" b="1" i="0" u="sng" strike="noStrike" kern="0" cap="none" spc="0" normalizeH="0" baseline="0" noProof="0" dirty="0">
                <a:ln>
                  <a:noFill/>
                </a:ln>
                <a:solidFill>
                  <a:schemeClr val="tx1"/>
                </a:solidFill>
                <a:effectLst/>
                <a:uLnTx/>
                <a:uFillTx/>
                <a:latin typeface="+mn-ea"/>
                <a:cs typeface="+mn-cs"/>
              </a:rPr>
              <a:t>取組</a:t>
            </a:r>
            <a:r>
              <a:rPr lang="ja-JP" altLang="en-US" b="1" u="sng" dirty="0">
                <a:solidFill>
                  <a:schemeClr val="tx1"/>
                </a:solidFill>
                <a:latin typeface="+mn-ea"/>
              </a:rPr>
              <a:t>による</a:t>
            </a:r>
            <a:r>
              <a:rPr kumimoji="0" lang="en-US" altLang="ja-JP" sz="1400" b="1" i="0" strike="noStrike" kern="0" cap="none" spc="0" normalizeH="0" baseline="0" noProof="0" dirty="0">
                <a:ln>
                  <a:noFill/>
                </a:ln>
                <a:solidFill>
                  <a:schemeClr val="tx1"/>
                </a:solidFill>
                <a:effectLst/>
                <a:uLnTx/>
                <a:uFillTx/>
                <a:latin typeface="+mn-ea"/>
                <a:cs typeface="+mn-cs"/>
              </a:rPr>
              <a:t>2030</a:t>
            </a:r>
            <a:r>
              <a:rPr kumimoji="0" lang="ja-JP" altLang="en-US" sz="1400" b="1" i="0" strike="noStrike" kern="0" cap="none" spc="0" normalizeH="0" baseline="0" noProof="0" dirty="0">
                <a:ln>
                  <a:noFill/>
                </a:ln>
                <a:solidFill>
                  <a:schemeClr val="tx1"/>
                </a:solidFill>
                <a:effectLst/>
                <a:uLnTx/>
                <a:uFillTx/>
                <a:latin typeface="+mn-ea"/>
                <a:cs typeface="+mn-cs"/>
              </a:rPr>
              <a:t>年までの</a:t>
            </a:r>
            <a:r>
              <a:rPr kumimoji="0" lang="en-US" altLang="ja-JP" sz="1400" b="1" i="0" strike="noStrike" kern="0" cap="none" spc="0" normalizeH="0" baseline="0" noProof="0" dirty="0">
                <a:ln>
                  <a:noFill/>
                </a:ln>
                <a:solidFill>
                  <a:prstClr val="black"/>
                </a:solidFill>
                <a:effectLst/>
                <a:uLnTx/>
                <a:uFillTx/>
                <a:latin typeface="+mn-ea"/>
                <a:cs typeface="+mn-cs"/>
              </a:rPr>
              <a:t>GHG</a:t>
            </a:r>
            <a:r>
              <a:rPr kumimoji="0" lang="ja-JP" altLang="en-US" sz="1400" b="1" i="0" strike="noStrike" kern="0" cap="none" spc="0" normalizeH="0" baseline="0" noProof="0" dirty="0">
                <a:ln>
                  <a:noFill/>
                </a:ln>
                <a:solidFill>
                  <a:prstClr val="black"/>
                </a:solidFill>
                <a:effectLst/>
                <a:uLnTx/>
                <a:uFillTx/>
                <a:latin typeface="+mn-ea"/>
                <a:cs typeface="+mn-cs"/>
              </a:rPr>
              <a:t>削減</a:t>
            </a:r>
            <a:r>
              <a:rPr kumimoji="0" lang="ja-JP" altLang="en-US" sz="1400" b="1" i="0" strike="noStrike" kern="0" cap="none" spc="0" normalizeH="0" baseline="0" noProof="0" dirty="0">
                <a:ln>
                  <a:noFill/>
                </a:ln>
                <a:solidFill>
                  <a:schemeClr val="tx1"/>
                </a:solidFill>
                <a:effectLst/>
                <a:uLnTx/>
                <a:uFillTx/>
                <a:latin typeface="+mn-ea"/>
                <a:cs typeface="+mn-cs"/>
              </a:rPr>
              <a:t>量</a:t>
            </a:r>
            <a:r>
              <a:rPr kumimoji="0" lang="ja-JP" altLang="en-US" sz="1400" b="1" i="0" strike="noStrike" kern="0" cap="none" spc="0" normalizeH="0" baseline="0" noProof="0" dirty="0">
                <a:ln>
                  <a:noFill/>
                </a:ln>
                <a:solidFill>
                  <a:prstClr val="black"/>
                </a:solidFill>
                <a:effectLst/>
                <a:uLnTx/>
                <a:uFillTx/>
                <a:latin typeface="+mn-ea"/>
                <a:cs typeface="+mn-cs"/>
              </a:rPr>
              <a:t>の取組</a:t>
            </a:r>
            <a:r>
              <a:rPr lang="ja-JP" altLang="en-US" b="1" dirty="0">
                <a:latin typeface="+mn-ea"/>
              </a:rPr>
              <a:t>について記載</a:t>
            </a:r>
            <a:r>
              <a:rPr kumimoji="0" lang="ja-JP" altLang="en-US" sz="1400" b="1" i="0" strike="noStrike" kern="0" cap="none" spc="0" normalizeH="0" baseline="0" noProof="0" dirty="0">
                <a:ln>
                  <a:noFill/>
                </a:ln>
                <a:solidFill>
                  <a:prstClr val="black"/>
                </a:solidFill>
                <a:effectLst/>
                <a:uLnTx/>
                <a:uFillTx/>
                <a:latin typeface="+mn-ea"/>
                <a:cs typeface="+mn-cs"/>
              </a:rPr>
              <a:t>してください。</a:t>
            </a:r>
            <a:endParaRPr kumimoji="0" lang="en-US" altLang="ja-JP" sz="1400" b="1" i="0" strike="noStrike" kern="0" cap="none" spc="0" normalizeH="0" baseline="0" noProof="0" dirty="0">
              <a:ln>
                <a:noFill/>
              </a:ln>
              <a:solidFill>
                <a:prstClr val="black"/>
              </a:solidFill>
              <a:effectLst/>
              <a:highlight>
                <a:srgbClr val="FFFF00"/>
              </a:highlight>
              <a:uLnTx/>
              <a:uFillTx/>
              <a:latin typeface="+mn-ea"/>
              <a:cs typeface="+mn-cs"/>
            </a:endParaRPr>
          </a:p>
        </p:txBody>
      </p:sp>
    </p:spTree>
    <p:extLst>
      <p:ext uri="{BB962C8B-B14F-4D97-AF65-F5344CB8AC3E}">
        <p14:creationId xmlns:p14="http://schemas.microsoft.com/office/powerpoint/2010/main" val="120321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スケジュール・実施体制等</a:t>
            </a:r>
            <a:r>
              <a:rPr lang="en-US" altLang="ja-JP" sz="2000" dirty="0"/>
              <a:t>】</a:t>
            </a:r>
            <a:br>
              <a:rPr lang="en-US" altLang="ja-JP" sz="2000" dirty="0"/>
            </a:br>
            <a:r>
              <a:rPr lang="en-US" altLang="ja-JP" sz="2000" dirty="0"/>
              <a:t>KPI</a:t>
            </a:r>
            <a:r>
              <a:rPr lang="ja-JP" altLang="en-US" sz="2000" dirty="0"/>
              <a:t>・進捗確認方法</a:t>
            </a:r>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p:txBody>
          <a:bodyPr/>
          <a:lstStyle/>
          <a:p>
            <a:fld id="{F1318789-6D13-4837-B31B-63BA5D39B425}" type="slidenum">
              <a:rPr lang="ja-JP" altLang="en-US" smtClean="0"/>
              <a:pPr/>
              <a:t>16</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取組の定量的な目標及び進捗を定量的にモニタリングできるような</a:t>
            </a:r>
            <a:r>
              <a:rPr kumimoji="0" lang="en-US" altLang="ja-JP" sz="1400" b="1" i="0" u="none" strike="noStrike" kern="0" cap="none" spc="0" normalizeH="0" baseline="0" noProof="0" dirty="0">
                <a:ln>
                  <a:noFill/>
                </a:ln>
                <a:solidFill>
                  <a:prstClr val="black"/>
                </a:solidFill>
                <a:effectLst/>
                <a:uLnTx/>
                <a:uFillTx/>
                <a:latin typeface="+mn-ea"/>
                <a:cs typeface="+mn-cs"/>
              </a:rPr>
              <a:t>KPI</a:t>
            </a:r>
            <a:r>
              <a:rPr kumimoji="0" lang="ja-JP" altLang="en-US" sz="1400" b="1" i="0" u="none" strike="noStrike" kern="0" cap="none" spc="0" normalizeH="0" baseline="0" noProof="0" dirty="0">
                <a:ln>
                  <a:noFill/>
                </a:ln>
                <a:solidFill>
                  <a:prstClr val="black"/>
                </a:solidFill>
                <a:effectLst/>
                <a:uLnTx/>
                <a:uFillTx/>
                <a:latin typeface="+mn-ea"/>
                <a:cs typeface="+mn-cs"/>
              </a:rPr>
              <a:t>を設定し、具体的な進捗確認方法を記載してください。</a:t>
            </a:r>
            <a:endParaRPr kumimoji="0" lang="en-US" altLang="ja-JP" sz="1400" b="1" i="0" u="none" strike="noStrike" kern="0" cap="none" spc="0" normalizeH="0" baseline="0" noProof="0" dirty="0">
              <a:ln>
                <a:noFill/>
              </a:ln>
              <a:solidFill>
                <a:prstClr val="black"/>
              </a:solidFill>
              <a:effectLst/>
              <a:uLnTx/>
              <a:uFillTx/>
              <a:latin typeface="+mn-ea"/>
              <a:cs typeface="+mn-cs"/>
            </a:endParaRPr>
          </a:p>
        </p:txBody>
      </p:sp>
      <p:graphicFrame>
        <p:nvGraphicFramePr>
          <p:cNvPr id="16" name="表 15">
            <a:extLst>
              <a:ext uri="{FF2B5EF4-FFF2-40B4-BE49-F238E27FC236}">
                <a16:creationId xmlns:a16="http://schemas.microsoft.com/office/drawing/2014/main" id="{0B58B67A-9977-59B8-0495-08A9820961CB}"/>
              </a:ext>
            </a:extLst>
          </p:cNvPr>
          <p:cNvGraphicFramePr>
            <a:graphicFrameLocks noGrp="1"/>
          </p:cNvGraphicFramePr>
          <p:nvPr>
            <p:extLst>
              <p:ext uri="{D42A27DB-BD31-4B8C-83A1-F6EECF244321}">
                <p14:modId xmlns:p14="http://schemas.microsoft.com/office/powerpoint/2010/main" val="4026237410"/>
              </p:ext>
            </p:extLst>
          </p:nvPr>
        </p:nvGraphicFramePr>
        <p:xfrm>
          <a:off x="335360" y="1269909"/>
          <a:ext cx="11520000" cy="2952000"/>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720967147"/>
                    </a:ext>
                  </a:extLst>
                </a:gridCol>
                <a:gridCol w="2808000">
                  <a:extLst>
                    <a:ext uri="{9D8B030D-6E8A-4147-A177-3AD203B41FA5}">
                      <a16:colId xmlns:a16="http://schemas.microsoft.com/office/drawing/2014/main" val="391889835"/>
                    </a:ext>
                  </a:extLst>
                </a:gridCol>
                <a:gridCol w="2808000">
                  <a:extLst>
                    <a:ext uri="{9D8B030D-6E8A-4147-A177-3AD203B41FA5}">
                      <a16:colId xmlns:a16="http://schemas.microsoft.com/office/drawing/2014/main" val="3073709356"/>
                    </a:ext>
                  </a:extLst>
                </a:gridCol>
                <a:gridCol w="1296000">
                  <a:extLst>
                    <a:ext uri="{9D8B030D-6E8A-4147-A177-3AD203B41FA5}">
                      <a16:colId xmlns:a16="http://schemas.microsoft.com/office/drawing/2014/main" val="1122318544"/>
                    </a:ext>
                  </a:extLst>
                </a:gridCol>
                <a:gridCol w="2376000">
                  <a:extLst>
                    <a:ext uri="{9D8B030D-6E8A-4147-A177-3AD203B41FA5}">
                      <a16:colId xmlns:a16="http://schemas.microsoft.com/office/drawing/2014/main" val="656741919"/>
                    </a:ext>
                  </a:extLst>
                </a:gridCol>
              </a:tblGrid>
              <a:tr h="360000">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取組事項</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目標</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KPI</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達成予定時期</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進捗確認方法</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2786919735"/>
                  </a:ext>
                </a:extLst>
              </a:tr>
              <a:tr h="648000">
                <a:tc>
                  <a:txBody>
                    <a:bodyPr/>
                    <a:lstStyle/>
                    <a:p>
                      <a:pP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取組事項①○○地区（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業務部門への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PV●●MW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zh-TW"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導入容量（</a:t>
                      </a:r>
                      <a:r>
                        <a:rPr kumimoji="1" lang="en-US" altLang="zh-TW"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zh-TW"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spcBef>
                          <a:spcPts val="600"/>
                        </a:spcBef>
                      </a:pPr>
                      <a:r>
                        <a:rPr kumimoji="1" lang="en-US" altLang="ja-JP" sz="1200" dirty="0">
                          <a:solidFill>
                            <a:schemeClr val="accent5"/>
                          </a:solidFill>
                          <a:latin typeface="Yu Gothic UI" panose="020B0500000000000000" pitchFamily="50" charset="-128"/>
                          <a:ea typeface="Yu Gothic UI" panose="020B0500000000000000" pitchFamily="50" charset="-128"/>
                        </a:rPr>
                        <a:t>2030</a:t>
                      </a:r>
                      <a:r>
                        <a:rPr kumimoji="1" lang="ja-JP" altLang="en-US" sz="1200" dirty="0">
                          <a:solidFill>
                            <a:schemeClr val="accent5"/>
                          </a:solidFill>
                          <a:latin typeface="Yu Gothic UI" panose="020B0500000000000000" pitchFamily="50" charset="-128"/>
                          <a:ea typeface="Yu Gothic UI" panose="020B0500000000000000" pitchFamily="50" charset="-128"/>
                        </a:rPr>
                        <a:t>年</a:t>
                      </a:r>
                      <a:r>
                        <a:rPr kumimoji="1" lang="en-US" altLang="ja-JP" sz="1200" dirty="0">
                          <a:solidFill>
                            <a:schemeClr val="accent5"/>
                          </a:solidFill>
                          <a:latin typeface="Yu Gothic UI" panose="020B0500000000000000" pitchFamily="50" charset="-128"/>
                          <a:ea typeface="Yu Gothic UI" panose="020B0500000000000000" pitchFamily="50" charset="-128"/>
                        </a:rPr>
                        <a:t>9</a:t>
                      </a:r>
                      <a:r>
                        <a:rPr kumimoji="1" lang="ja-JP" altLang="en-US" sz="1200" dirty="0">
                          <a:solidFill>
                            <a:schemeClr val="accent5"/>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9584400"/>
                  </a:ext>
                </a:extLst>
              </a:tr>
              <a:tr h="648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取組事項①○○地区（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公共施設●棟の</a:t>
                      </a:r>
                      <a:r>
                        <a:rPr kumimoji="1" lang="en-US" altLang="ja-JP" sz="1200" dirty="0">
                          <a:solidFill>
                            <a:schemeClr val="accent5"/>
                          </a:solidFill>
                          <a:latin typeface="Yu Gothic UI" panose="020B0500000000000000" pitchFamily="50" charset="-128"/>
                          <a:ea typeface="Yu Gothic UI" panose="020B0500000000000000" pitchFamily="50" charset="-128"/>
                        </a:rPr>
                        <a:t>ZEB</a:t>
                      </a:r>
                      <a:r>
                        <a:rPr kumimoji="1" lang="ja-JP" altLang="en-US" sz="1200" dirty="0">
                          <a:solidFill>
                            <a:schemeClr val="accent5"/>
                          </a:solidFill>
                          <a:latin typeface="Yu Gothic UI" panose="020B0500000000000000" pitchFamily="50" charset="-128"/>
                          <a:ea typeface="Yu Gothic UI" panose="020B0500000000000000" pitchFamily="50" charset="-128"/>
                        </a:rPr>
                        <a:t>化</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en-US" altLang="ja-JP" sz="1200" dirty="0">
                          <a:solidFill>
                            <a:schemeClr val="accent5"/>
                          </a:solidFill>
                          <a:latin typeface="Yu Gothic UI" panose="020B0500000000000000" pitchFamily="50" charset="-128"/>
                          <a:ea typeface="Yu Gothic UI" panose="020B0500000000000000" pitchFamily="50" charset="-128"/>
                        </a:rPr>
                        <a:t>ZEB Ready</a:t>
                      </a:r>
                      <a:r>
                        <a:rPr kumimoji="1" lang="ja-JP" altLang="en-US" sz="1200" dirty="0">
                          <a:solidFill>
                            <a:schemeClr val="accent5"/>
                          </a:solidFill>
                          <a:latin typeface="Yu Gothic UI" panose="020B0500000000000000" pitchFamily="50" charset="-128"/>
                          <a:ea typeface="Yu Gothic UI" panose="020B0500000000000000" pitchFamily="50" charset="-128"/>
                        </a:rPr>
                        <a:t>以上の公共施設数（施設）</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spcBef>
                          <a:spcPts val="600"/>
                        </a:spcBef>
                      </a:pPr>
                      <a:r>
                        <a:rPr kumimoji="1" lang="en-US" altLang="ja-JP" sz="1200" dirty="0">
                          <a:solidFill>
                            <a:schemeClr val="accent5"/>
                          </a:solidFill>
                          <a:latin typeface="Yu Gothic UI" panose="020B0500000000000000" pitchFamily="50" charset="-128"/>
                          <a:ea typeface="Yu Gothic UI" panose="020B0500000000000000" pitchFamily="50" charset="-128"/>
                        </a:rPr>
                        <a:t>2030</a:t>
                      </a:r>
                      <a:r>
                        <a:rPr kumimoji="1" lang="ja-JP" altLang="en-US" sz="1200" dirty="0">
                          <a:solidFill>
                            <a:schemeClr val="accent5"/>
                          </a:solidFill>
                          <a:latin typeface="Yu Gothic UI" panose="020B0500000000000000" pitchFamily="50" charset="-128"/>
                          <a:ea typeface="Yu Gothic UI" panose="020B0500000000000000" pitchFamily="50" charset="-128"/>
                        </a:rPr>
                        <a:t>年</a:t>
                      </a:r>
                      <a:r>
                        <a:rPr kumimoji="1" lang="en-US" altLang="ja-JP" sz="1200" dirty="0">
                          <a:solidFill>
                            <a:schemeClr val="accent5"/>
                          </a:solidFill>
                          <a:latin typeface="Yu Gothic UI" panose="020B0500000000000000" pitchFamily="50" charset="-128"/>
                          <a:ea typeface="Yu Gothic UI" panose="020B0500000000000000" pitchFamily="50" charset="-128"/>
                        </a:rPr>
                        <a:t>9</a:t>
                      </a:r>
                      <a:r>
                        <a:rPr kumimoji="1" lang="ja-JP" altLang="en-US" sz="1200" dirty="0">
                          <a:solidFill>
                            <a:schemeClr val="accent5"/>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46557632"/>
                  </a:ext>
                </a:extLst>
              </a:tr>
              <a:tr h="648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取組事項①○○地区（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●事業所へのエネマネ実施</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accent5"/>
                          </a:solidFill>
                          <a:latin typeface="Yu Gothic UI" panose="020B0500000000000000" pitchFamily="50" charset="-128"/>
                          <a:ea typeface="Yu Gothic UI" panose="020B0500000000000000" pitchFamily="50" charset="-128"/>
                        </a:rPr>
                        <a:t>エネマネ対象事業者数（事業所）</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dirty="0">
                          <a:solidFill>
                            <a:schemeClr val="accent5"/>
                          </a:solidFill>
                          <a:latin typeface="Yu Gothic UI" panose="020B0500000000000000" pitchFamily="50" charset="-128"/>
                          <a:ea typeface="Yu Gothic UI" panose="020B0500000000000000" pitchFamily="50" charset="-128"/>
                        </a:rPr>
                        <a:t>2030</a:t>
                      </a:r>
                      <a:r>
                        <a:rPr kumimoji="1" lang="ja-JP" altLang="en-US" sz="1200" dirty="0">
                          <a:solidFill>
                            <a:schemeClr val="accent5"/>
                          </a:solidFill>
                          <a:latin typeface="Yu Gothic UI" panose="020B0500000000000000" pitchFamily="50" charset="-128"/>
                          <a:ea typeface="Yu Gothic UI" panose="020B0500000000000000" pitchFamily="50" charset="-128"/>
                        </a:rPr>
                        <a:t>年</a:t>
                      </a:r>
                      <a:r>
                        <a:rPr kumimoji="1" lang="en-US" altLang="ja-JP" sz="1200" dirty="0">
                          <a:solidFill>
                            <a:schemeClr val="accent5"/>
                          </a:solidFill>
                          <a:latin typeface="Yu Gothic UI" panose="020B0500000000000000" pitchFamily="50" charset="-128"/>
                          <a:ea typeface="Yu Gothic UI" panose="020B0500000000000000" pitchFamily="50" charset="-128"/>
                        </a:rPr>
                        <a:t>9</a:t>
                      </a:r>
                      <a:r>
                        <a:rPr kumimoji="1" lang="ja-JP" altLang="en-US" sz="1200" dirty="0">
                          <a:solidFill>
                            <a:schemeClr val="accent5"/>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634301592"/>
                  </a:ext>
                </a:extLst>
              </a:tr>
              <a:tr h="648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04367243"/>
                  </a:ext>
                </a:extLst>
              </a:tr>
            </a:tbl>
          </a:graphicData>
        </a:graphic>
      </p:graphicFrame>
    </p:spTree>
    <p:extLst>
      <p:ext uri="{BB962C8B-B14F-4D97-AF65-F5344CB8AC3E}">
        <p14:creationId xmlns:p14="http://schemas.microsoft.com/office/powerpoint/2010/main" val="29122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C85E29-F7F5-97D1-BDBE-A5D73D3112C4}"/>
              </a:ext>
            </a:extLst>
          </p:cNvPr>
          <p:cNvGraphicFramePr>
            <a:graphicFrameLocks noChangeAspect="1"/>
          </p:cNvGraphicFramePr>
          <p:nvPr>
            <p:custDataLst>
              <p:tags r:id="rId1"/>
            </p:custDataLst>
            <p:extLst>
              <p:ext uri="{D42A27DB-BD31-4B8C-83A1-F6EECF244321}">
                <p14:modId xmlns:p14="http://schemas.microsoft.com/office/powerpoint/2010/main" val="3026152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AFC85E29-F7F5-97D1-BDBE-A5D73D3112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17</a:t>
            </a:fld>
            <a:endParaRPr lang="ja-JP" altLang="en-US"/>
          </a:p>
        </p:txBody>
      </p:sp>
      <p:sp>
        <p:nvSpPr>
          <p:cNvPr id="3" name="タイトル 3">
            <a:extLst>
              <a:ext uri="{FF2B5EF4-FFF2-40B4-BE49-F238E27FC236}">
                <a16:creationId xmlns:a16="http://schemas.microsoft.com/office/drawing/2014/main" id="{414DE735-EF7E-D31E-26DF-02F9538088AE}"/>
              </a:ext>
            </a:extLst>
          </p:cNvPr>
          <p:cNvSpPr txBox="1">
            <a:spLocks/>
          </p:cNvSpPr>
          <p:nvPr/>
        </p:nvSpPr>
        <p:spPr>
          <a:xfrm>
            <a:off x="1236000" y="2925000"/>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6</a:t>
            </a:r>
            <a:r>
              <a:rPr lang="ja-JP" altLang="en-US" dirty="0"/>
              <a:t>．スケジュール・実施体制等</a:t>
            </a:r>
          </a:p>
        </p:txBody>
      </p:sp>
    </p:spTree>
    <p:extLst>
      <p:ext uri="{BB962C8B-B14F-4D97-AF65-F5344CB8AC3E}">
        <p14:creationId xmlns:p14="http://schemas.microsoft.com/office/powerpoint/2010/main" val="271126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スケジュール・実施体制等</a:t>
            </a:r>
            <a:r>
              <a:rPr lang="en-US" altLang="ja-JP" sz="2000" dirty="0"/>
              <a:t>】</a:t>
            </a:r>
            <a:br>
              <a:rPr lang="en-US" altLang="ja-JP" sz="2000" dirty="0"/>
            </a:br>
            <a:r>
              <a:rPr lang="ja-JP" altLang="en-US" sz="2000" dirty="0"/>
              <a:t>事業スケジュール</a:t>
            </a:r>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a:xfrm>
            <a:off x="9233440" y="6492874"/>
            <a:ext cx="2743200" cy="365125"/>
          </a:xfrm>
        </p:spPr>
        <p:txBody>
          <a:bodyPr/>
          <a:lstStyle/>
          <a:p>
            <a:fld id="{F1318789-6D13-4837-B31B-63BA5D39B425}" type="slidenum">
              <a:rPr lang="ja-JP" altLang="en-US" smtClean="0"/>
              <a:pPr/>
              <a:t>18</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35360" y="768250"/>
            <a:ext cx="11521280" cy="367707"/>
          </a:xfrm>
          <a:prstGeom prst="roundRect">
            <a:avLst/>
          </a:prstGeom>
          <a:noFill/>
          <a:ln w="19050">
            <a:noFill/>
            <a:round/>
            <a:headEnd/>
            <a:tailEnd/>
          </a:ln>
          <a:effectLst/>
        </p:spPr>
        <p:txBody>
          <a:bodyPr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2030</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年までの取組スケジュールを</a:t>
            </a:r>
            <a:r>
              <a:rPr lang="ja-JP" altLang="en-US" b="1" dirty="0">
                <a:latin typeface="Yu Gothic UI" panose="020B0500000000000000" pitchFamily="50" charset="-128"/>
                <a:ea typeface="Yu Gothic UI" panose="020B0500000000000000" pitchFamily="50" charset="-128"/>
              </a:rPr>
              <a:t>記載</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してください。</a:t>
            </a:r>
            <a:endPar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graphicFrame>
        <p:nvGraphicFramePr>
          <p:cNvPr id="5" name="表 4">
            <a:extLst>
              <a:ext uri="{FF2B5EF4-FFF2-40B4-BE49-F238E27FC236}">
                <a16:creationId xmlns:a16="http://schemas.microsoft.com/office/drawing/2014/main" id="{9E311A35-D143-68B6-86C6-A45090C45B60}"/>
              </a:ext>
            </a:extLst>
          </p:cNvPr>
          <p:cNvGraphicFramePr>
            <a:graphicFrameLocks noGrp="1"/>
          </p:cNvGraphicFramePr>
          <p:nvPr>
            <p:extLst>
              <p:ext uri="{D42A27DB-BD31-4B8C-83A1-F6EECF244321}">
                <p14:modId xmlns:p14="http://schemas.microsoft.com/office/powerpoint/2010/main" val="454806219"/>
              </p:ext>
            </p:extLst>
          </p:nvPr>
        </p:nvGraphicFramePr>
        <p:xfrm>
          <a:off x="120000" y="1269909"/>
          <a:ext cx="11952000" cy="5040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833658425"/>
                    </a:ext>
                  </a:extLst>
                </a:gridCol>
                <a:gridCol w="504000">
                  <a:extLst>
                    <a:ext uri="{9D8B030D-6E8A-4147-A177-3AD203B41FA5}">
                      <a16:colId xmlns:a16="http://schemas.microsoft.com/office/drawing/2014/main" val="1122824840"/>
                    </a:ext>
                  </a:extLst>
                </a:gridCol>
                <a:gridCol w="504000">
                  <a:extLst>
                    <a:ext uri="{9D8B030D-6E8A-4147-A177-3AD203B41FA5}">
                      <a16:colId xmlns:a16="http://schemas.microsoft.com/office/drawing/2014/main" val="2636714363"/>
                    </a:ext>
                  </a:extLst>
                </a:gridCol>
                <a:gridCol w="504000">
                  <a:extLst>
                    <a:ext uri="{9D8B030D-6E8A-4147-A177-3AD203B41FA5}">
                      <a16:colId xmlns:a16="http://schemas.microsoft.com/office/drawing/2014/main" val="2574031504"/>
                    </a:ext>
                  </a:extLst>
                </a:gridCol>
                <a:gridCol w="504000">
                  <a:extLst>
                    <a:ext uri="{9D8B030D-6E8A-4147-A177-3AD203B41FA5}">
                      <a16:colId xmlns:a16="http://schemas.microsoft.com/office/drawing/2014/main" val="1042468517"/>
                    </a:ext>
                  </a:extLst>
                </a:gridCol>
                <a:gridCol w="504000">
                  <a:extLst>
                    <a:ext uri="{9D8B030D-6E8A-4147-A177-3AD203B41FA5}">
                      <a16:colId xmlns:a16="http://schemas.microsoft.com/office/drawing/2014/main" val="215561164"/>
                    </a:ext>
                  </a:extLst>
                </a:gridCol>
                <a:gridCol w="504000">
                  <a:extLst>
                    <a:ext uri="{9D8B030D-6E8A-4147-A177-3AD203B41FA5}">
                      <a16:colId xmlns:a16="http://schemas.microsoft.com/office/drawing/2014/main" val="467695858"/>
                    </a:ext>
                  </a:extLst>
                </a:gridCol>
                <a:gridCol w="504000">
                  <a:extLst>
                    <a:ext uri="{9D8B030D-6E8A-4147-A177-3AD203B41FA5}">
                      <a16:colId xmlns:a16="http://schemas.microsoft.com/office/drawing/2014/main" val="3797395311"/>
                    </a:ext>
                  </a:extLst>
                </a:gridCol>
                <a:gridCol w="504000">
                  <a:extLst>
                    <a:ext uri="{9D8B030D-6E8A-4147-A177-3AD203B41FA5}">
                      <a16:colId xmlns:a16="http://schemas.microsoft.com/office/drawing/2014/main" val="61017483"/>
                    </a:ext>
                  </a:extLst>
                </a:gridCol>
                <a:gridCol w="504000">
                  <a:extLst>
                    <a:ext uri="{9D8B030D-6E8A-4147-A177-3AD203B41FA5}">
                      <a16:colId xmlns:a16="http://schemas.microsoft.com/office/drawing/2014/main" val="3418790157"/>
                    </a:ext>
                  </a:extLst>
                </a:gridCol>
                <a:gridCol w="504000">
                  <a:extLst>
                    <a:ext uri="{9D8B030D-6E8A-4147-A177-3AD203B41FA5}">
                      <a16:colId xmlns:a16="http://schemas.microsoft.com/office/drawing/2014/main" val="2638940633"/>
                    </a:ext>
                  </a:extLst>
                </a:gridCol>
                <a:gridCol w="504000">
                  <a:extLst>
                    <a:ext uri="{9D8B030D-6E8A-4147-A177-3AD203B41FA5}">
                      <a16:colId xmlns:a16="http://schemas.microsoft.com/office/drawing/2014/main" val="2716099717"/>
                    </a:ext>
                  </a:extLst>
                </a:gridCol>
                <a:gridCol w="504000">
                  <a:extLst>
                    <a:ext uri="{9D8B030D-6E8A-4147-A177-3AD203B41FA5}">
                      <a16:colId xmlns:a16="http://schemas.microsoft.com/office/drawing/2014/main" val="898451161"/>
                    </a:ext>
                  </a:extLst>
                </a:gridCol>
                <a:gridCol w="504000">
                  <a:extLst>
                    <a:ext uri="{9D8B030D-6E8A-4147-A177-3AD203B41FA5}">
                      <a16:colId xmlns:a16="http://schemas.microsoft.com/office/drawing/2014/main" val="3184766130"/>
                    </a:ext>
                  </a:extLst>
                </a:gridCol>
                <a:gridCol w="504000">
                  <a:extLst>
                    <a:ext uri="{9D8B030D-6E8A-4147-A177-3AD203B41FA5}">
                      <a16:colId xmlns:a16="http://schemas.microsoft.com/office/drawing/2014/main" val="2625984338"/>
                    </a:ext>
                  </a:extLst>
                </a:gridCol>
                <a:gridCol w="504000">
                  <a:extLst>
                    <a:ext uri="{9D8B030D-6E8A-4147-A177-3AD203B41FA5}">
                      <a16:colId xmlns:a16="http://schemas.microsoft.com/office/drawing/2014/main" val="3266730646"/>
                    </a:ext>
                  </a:extLst>
                </a:gridCol>
                <a:gridCol w="504000">
                  <a:extLst>
                    <a:ext uri="{9D8B030D-6E8A-4147-A177-3AD203B41FA5}">
                      <a16:colId xmlns:a16="http://schemas.microsoft.com/office/drawing/2014/main" val="1307576745"/>
                    </a:ext>
                  </a:extLst>
                </a:gridCol>
                <a:gridCol w="504000">
                  <a:extLst>
                    <a:ext uri="{9D8B030D-6E8A-4147-A177-3AD203B41FA5}">
                      <a16:colId xmlns:a16="http://schemas.microsoft.com/office/drawing/2014/main" val="57942778"/>
                    </a:ext>
                  </a:extLst>
                </a:gridCol>
                <a:gridCol w="504000">
                  <a:extLst>
                    <a:ext uri="{9D8B030D-6E8A-4147-A177-3AD203B41FA5}">
                      <a16:colId xmlns:a16="http://schemas.microsoft.com/office/drawing/2014/main" val="2311129070"/>
                    </a:ext>
                  </a:extLst>
                </a:gridCol>
                <a:gridCol w="504000">
                  <a:extLst>
                    <a:ext uri="{9D8B030D-6E8A-4147-A177-3AD203B41FA5}">
                      <a16:colId xmlns:a16="http://schemas.microsoft.com/office/drawing/2014/main" val="1066315554"/>
                    </a:ext>
                  </a:extLst>
                </a:gridCol>
                <a:gridCol w="504000">
                  <a:extLst>
                    <a:ext uri="{9D8B030D-6E8A-4147-A177-3AD203B41FA5}">
                      <a16:colId xmlns:a16="http://schemas.microsoft.com/office/drawing/2014/main" val="2159063293"/>
                    </a:ext>
                  </a:extLst>
                </a:gridCol>
                <a:gridCol w="504000">
                  <a:extLst>
                    <a:ext uri="{9D8B030D-6E8A-4147-A177-3AD203B41FA5}">
                      <a16:colId xmlns:a16="http://schemas.microsoft.com/office/drawing/2014/main" val="3602504620"/>
                    </a:ext>
                  </a:extLst>
                </a:gridCol>
              </a:tblGrid>
              <a:tr h="288000">
                <a:tc>
                  <a:txBody>
                    <a:bodyPr/>
                    <a:lstStyle/>
                    <a:p>
                      <a:pPr algn="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年度</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2025</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gridSpan="4">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2026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2027</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2028</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2029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4">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2030</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41136600"/>
                  </a:ext>
                </a:extLst>
              </a:tr>
              <a:tr h="288000">
                <a:tc>
                  <a:txBody>
                    <a:bodyPr/>
                    <a:lstStyle/>
                    <a:p>
                      <a:pPr algn="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月</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1</a:t>
                      </a:r>
                      <a:r>
                        <a:rPr kumimoji="1" lang="ja-JP" altLang="en-US" sz="1200" b="0" dirty="0">
                          <a:solidFill>
                            <a:schemeClr val="bg1"/>
                          </a:solidFill>
                          <a:latin typeface="Yu Gothic UI" panose="020B0500000000000000" pitchFamily="50" charset="-128"/>
                          <a:ea typeface="Yu Gothic UI" panose="020B0500000000000000" pitchFamily="50" charset="-128"/>
                        </a:rPr>
                        <a:t>ｰ</a:t>
                      </a:r>
                      <a:r>
                        <a:rPr kumimoji="1" lang="en-US" altLang="ja-JP" sz="1200" b="0" dirty="0">
                          <a:solidFill>
                            <a:schemeClr val="bg1"/>
                          </a:solidFill>
                          <a:latin typeface="Yu Gothic UI" panose="020B0500000000000000" pitchFamily="50" charset="-128"/>
                          <a:ea typeface="Yu Gothic UI" panose="020B0500000000000000" pitchFamily="50" charset="-128"/>
                        </a:rPr>
                        <a:t>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algn="ctr">
                        <a:spcBef>
                          <a:spcPts val="600"/>
                        </a:spcBef>
                      </a:pPr>
                      <a:r>
                        <a:rPr kumimoji="1" lang="en-US" altLang="ja-JP" sz="1200" b="0" dirty="0">
                          <a:solidFill>
                            <a:schemeClr val="bg1"/>
                          </a:solidFill>
                          <a:latin typeface="Yu Gothic UI" panose="020B0500000000000000" pitchFamily="50" charset="-128"/>
                          <a:ea typeface="Yu Gothic UI" panose="020B0500000000000000" pitchFamily="50" charset="-128"/>
                        </a:rPr>
                        <a:t>4-6</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7-9</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10-12</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Yu Gothic UI" panose="020B0500000000000000" pitchFamily="50" charset="-128"/>
                          <a:ea typeface="Yu Gothic UI" panose="020B0500000000000000" pitchFamily="50" charset="-128"/>
                        </a:rPr>
                        <a:t>1-3</a:t>
                      </a:r>
                      <a:endParaRPr kumimoji="1" lang="ja-JP" altLang="en-US"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4049238508"/>
                  </a:ext>
                </a:extLst>
              </a:tr>
              <a:tr h="288000">
                <a:tc gridSpan="22">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取組事項①</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○○地区（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XX</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町</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丁目）における主要建物等の脱炭素化</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050">
                        <a:solidFill>
                          <a:schemeClr val="tx1"/>
                        </a:solidFill>
                        <a:latin typeface="UD デジタル 教科書体 NP-R" panose="02020400000000000000" pitchFamily="18" charset="-128"/>
                        <a:ea typeface="UD デジタル 教科書体 NP-R" panose="02020400000000000000" pitchFamily="18"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43175405"/>
                  </a:ext>
                </a:extLst>
              </a:tr>
              <a:tr h="115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①－</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1</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既存ビルへの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PV</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a:t>
                      </a: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780024905"/>
                  </a:ext>
                </a:extLst>
              </a:tr>
              <a:tr h="115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①－</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 </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公共施設●棟の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ZEB</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化</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83888323"/>
                  </a:ext>
                </a:extLst>
              </a:tr>
              <a:tr h="115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①－</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3 </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EMS</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導入・エネマネの実施</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789457568"/>
                  </a:ext>
                </a:extLst>
              </a:tr>
              <a:tr h="288000">
                <a:tc gridSpan="22">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取組事項➁</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2F2F2"/>
                    </a:solid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endParaRPr kumimoji="1" lang="ja-JP" altLang="en-US" sz="1200">
                        <a:solidFill>
                          <a:schemeClr val="tx1"/>
                        </a:solidFill>
                        <a:latin typeface="+mn-ea"/>
                        <a:ea typeface="+mn-ea"/>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72984212"/>
                  </a:ext>
                </a:extLst>
              </a:tr>
              <a:tr h="432000">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044745521"/>
                  </a:ext>
                </a:extLst>
              </a:tr>
            </a:tbl>
          </a:graphicData>
        </a:graphic>
      </p:graphicFrame>
      <p:sp>
        <p:nvSpPr>
          <p:cNvPr id="28" name="矢印: 五方向 27">
            <a:extLst>
              <a:ext uri="{FF2B5EF4-FFF2-40B4-BE49-F238E27FC236}">
                <a16:creationId xmlns:a16="http://schemas.microsoft.com/office/drawing/2014/main" id="{EBF8C96C-30C0-81C8-DD12-66CF64A18CF6}"/>
              </a:ext>
            </a:extLst>
          </p:cNvPr>
          <p:cNvSpPr/>
          <p:nvPr/>
        </p:nvSpPr>
        <p:spPr>
          <a:xfrm>
            <a:off x="5583621" y="389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_LED</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2" name="矢印: 五方向 31">
            <a:extLst>
              <a:ext uri="{FF2B5EF4-FFF2-40B4-BE49-F238E27FC236}">
                <a16:creationId xmlns:a16="http://schemas.microsoft.com/office/drawing/2014/main" id="{4E755BE5-C56F-F668-18EA-0A52BEB65A87}"/>
              </a:ext>
            </a:extLst>
          </p:cNvPr>
          <p:cNvSpPr/>
          <p:nvPr/>
        </p:nvSpPr>
        <p:spPr>
          <a:xfrm>
            <a:off x="3930302" y="335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_LED</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3" name="矢印: 五方向 32">
            <a:extLst>
              <a:ext uri="{FF2B5EF4-FFF2-40B4-BE49-F238E27FC236}">
                <a16:creationId xmlns:a16="http://schemas.microsoft.com/office/drawing/2014/main" id="{32F82DF7-B1A9-D591-7FC1-BE8FC84F9C3B}"/>
              </a:ext>
            </a:extLst>
          </p:cNvPr>
          <p:cNvSpPr/>
          <p:nvPr/>
        </p:nvSpPr>
        <p:spPr>
          <a:xfrm>
            <a:off x="4905151" y="335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ja-JP" altLang="en-US" sz="1000" dirty="0">
                <a:solidFill>
                  <a:schemeClr val="tx1"/>
                </a:solidFill>
                <a:latin typeface="Yu Gothic UI" panose="020B0500000000000000" pitchFamily="50" charset="-128"/>
                <a:ea typeface="Yu Gothic UI" panose="020B0500000000000000" pitchFamily="50" charset="-128"/>
              </a:rPr>
              <a:t>断熱</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4" name="矢印: 五方向 33">
            <a:extLst>
              <a:ext uri="{FF2B5EF4-FFF2-40B4-BE49-F238E27FC236}">
                <a16:creationId xmlns:a16="http://schemas.microsoft.com/office/drawing/2014/main" id="{B4833B42-15DD-CBA0-8422-C71A7B0E1BF2}"/>
              </a:ext>
            </a:extLst>
          </p:cNvPr>
          <p:cNvSpPr/>
          <p:nvPr/>
        </p:nvSpPr>
        <p:spPr>
          <a:xfrm>
            <a:off x="1488000" y="3357910"/>
            <a:ext cx="2304000" cy="100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Yu Gothic UI" panose="020B0500000000000000" pitchFamily="50" charset="-128"/>
                <a:ea typeface="Yu Gothic UI" panose="020B0500000000000000" pitchFamily="50" charset="-128"/>
              </a:rPr>
              <a:t>建物のエネルギー消費の現況調査</a:t>
            </a:r>
            <a:br>
              <a:rPr lang="en-US" altLang="ja-JP" sz="1000" dirty="0">
                <a:solidFill>
                  <a:schemeClr val="tx1"/>
                </a:solidFill>
                <a:latin typeface="Yu Gothic UI" panose="020B0500000000000000" pitchFamily="50" charset="-128"/>
                <a:ea typeface="Yu Gothic UI" panose="020B0500000000000000" pitchFamily="50" charset="-128"/>
              </a:rPr>
            </a:br>
            <a:r>
              <a:rPr lang="en-US" altLang="ja-JP" sz="1000" dirty="0">
                <a:solidFill>
                  <a:schemeClr val="tx1"/>
                </a:solidFill>
                <a:latin typeface="Yu Gothic UI" panose="020B0500000000000000" pitchFamily="50" charset="-128"/>
                <a:ea typeface="Yu Gothic UI" panose="020B0500000000000000" pitchFamily="50" charset="-128"/>
              </a:rPr>
              <a:t>/</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化の設計</a:t>
            </a:r>
          </a:p>
        </p:txBody>
      </p:sp>
      <p:sp>
        <p:nvSpPr>
          <p:cNvPr id="37" name="矢印: 五方向 36">
            <a:extLst>
              <a:ext uri="{FF2B5EF4-FFF2-40B4-BE49-F238E27FC236}">
                <a16:creationId xmlns:a16="http://schemas.microsoft.com/office/drawing/2014/main" id="{6DBD37EC-8030-EB17-377F-19E5D3BD834A}"/>
              </a:ext>
            </a:extLst>
          </p:cNvPr>
          <p:cNvSpPr/>
          <p:nvPr/>
        </p:nvSpPr>
        <p:spPr>
          <a:xfrm>
            <a:off x="5880000" y="335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en-US" altLang="ja-JP" sz="1000" dirty="0">
                <a:solidFill>
                  <a:schemeClr val="tx1"/>
                </a:solidFill>
                <a:latin typeface="Yu Gothic UI" panose="020B0500000000000000" pitchFamily="50" charset="-128"/>
                <a:ea typeface="Yu Gothic UI" panose="020B0500000000000000" pitchFamily="50" charset="-128"/>
              </a:rPr>
              <a:t>PV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38" name="矢印: 五方向 37">
            <a:extLst>
              <a:ext uri="{FF2B5EF4-FFF2-40B4-BE49-F238E27FC236}">
                <a16:creationId xmlns:a16="http://schemas.microsoft.com/office/drawing/2014/main" id="{6FE8BA42-D88C-BA6F-054E-9B6BA0CE25E4}"/>
              </a:ext>
            </a:extLst>
          </p:cNvPr>
          <p:cNvSpPr/>
          <p:nvPr/>
        </p:nvSpPr>
        <p:spPr>
          <a:xfrm>
            <a:off x="6558470" y="389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ja-JP" altLang="en-US" sz="1000" dirty="0">
                <a:solidFill>
                  <a:schemeClr val="tx1"/>
                </a:solidFill>
                <a:latin typeface="Yu Gothic UI" panose="020B0500000000000000" pitchFamily="50" charset="-128"/>
                <a:ea typeface="Yu Gothic UI" panose="020B0500000000000000" pitchFamily="50" charset="-128"/>
              </a:rPr>
              <a:t>断熱</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39" name="矢印: 五方向 38">
            <a:extLst>
              <a:ext uri="{FF2B5EF4-FFF2-40B4-BE49-F238E27FC236}">
                <a16:creationId xmlns:a16="http://schemas.microsoft.com/office/drawing/2014/main" id="{BA6E635B-D3B2-C046-606B-A034E0B55BDB}"/>
              </a:ext>
            </a:extLst>
          </p:cNvPr>
          <p:cNvSpPr/>
          <p:nvPr/>
        </p:nvSpPr>
        <p:spPr>
          <a:xfrm>
            <a:off x="7533319" y="3897910"/>
            <a:ext cx="900000" cy="46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a:t>
            </a:r>
            <a:r>
              <a:rPr lang="en-US" altLang="ja-JP" sz="1000" dirty="0">
                <a:solidFill>
                  <a:schemeClr val="tx1"/>
                </a:solidFill>
                <a:latin typeface="Yu Gothic UI" panose="020B0500000000000000" pitchFamily="50" charset="-128"/>
                <a:ea typeface="Yu Gothic UI" panose="020B0500000000000000" pitchFamily="50" charset="-128"/>
              </a:rPr>
              <a:t>PV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40" name="矢印: 五方向 39">
            <a:extLst>
              <a:ext uri="{FF2B5EF4-FFF2-40B4-BE49-F238E27FC236}">
                <a16:creationId xmlns:a16="http://schemas.microsoft.com/office/drawing/2014/main" id="{BEFDEB92-6575-8232-425D-669C215932C6}"/>
              </a:ext>
            </a:extLst>
          </p:cNvPr>
          <p:cNvSpPr/>
          <p:nvPr/>
        </p:nvSpPr>
        <p:spPr>
          <a:xfrm>
            <a:off x="1488000" y="2205909"/>
            <a:ext cx="1474635" cy="100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適切な導入量</a:t>
            </a:r>
            <a:r>
              <a:rPr kumimoji="1" lang="en-US" altLang="ja-JP" sz="1000" dirty="0">
                <a:solidFill>
                  <a:schemeClr val="tx1"/>
                </a:solidFill>
                <a:latin typeface="Yu Gothic UI" panose="020B0500000000000000" pitchFamily="50" charset="-128"/>
                <a:ea typeface="Yu Gothic UI" panose="020B0500000000000000" pitchFamily="50" charset="-128"/>
              </a:rPr>
              <a:t>/</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設置工法等の調査</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2" name="矢印: 五方向 41">
            <a:extLst>
              <a:ext uri="{FF2B5EF4-FFF2-40B4-BE49-F238E27FC236}">
                <a16:creationId xmlns:a16="http://schemas.microsoft.com/office/drawing/2014/main" id="{21147650-3630-4438-814F-C75C2C696656}"/>
              </a:ext>
            </a:extLst>
          </p:cNvPr>
          <p:cNvSpPr/>
          <p:nvPr/>
        </p:nvSpPr>
        <p:spPr>
          <a:xfrm>
            <a:off x="3001493" y="2205909"/>
            <a:ext cx="1846054"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A</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_P</a:t>
            </a:r>
            <a:r>
              <a:rPr lang="en-US" altLang="ja-JP" sz="1000" dirty="0">
                <a:solidFill>
                  <a:schemeClr val="tx1"/>
                </a:solidFill>
                <a:latin typeface="Yu Gothic UI" panose="020B0500000000000000" pitchFamily="50" charset="-128"/>
                <a:ea typeface="Yu Gothic UI" panose="020B0500000000000000" pitchFamily="50" charset="-128"/>
              </a:rPr>
              <a:t>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3" name="矢印: 五方向 42">
            <a:extLst>
              <a:ext uri="{FF2B5EF4-FFF2-40B4-BE49-F238E27FC236}">
                <a16:creationId xmlns:a16="http://schemas.microsoft.com/office/drawing/2014/main" id="{0721579A-A729-BA06-8D3C-70220922DAAF}"/>
              </a:ext>
            </a:extLst>
          </p:cNvPr>
          <p:cNvSpPr/>
          <p:nvPr/>
        </p:nvSpPr>
        <p:spPr>
          <a:xfrm>
            <a:off x="4522459" y="2565909"/>
            <a:ext cx="133200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B</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_P</a:t>
            </a:r>
            <a:r>
              <a:rPr lang="en-US" altLang="ja-JP" sz="1000" dirty="0">
                <a:solidFill>
                  <a:schemeClr val="tx1"/>
                </a:solidFill>
                <a:latin typeface="Yu Gothic UI" panose="020B0500000000000000" pitchFamily="50" charset="-128"/>
                <a:ea typeface="Yu Gothic UI" panose="020B0500000000000000" pitchFamily="50" charset="-128"/>
              </a:rPr>
              <a:t>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4" name="矢印: 五方向 43">
            <a:extLst>
              <a:ext uri="{FF2B5EF4-FFF2-40B4-BE49-F238E27FC236}">
                <a16:creationId xmlns:a16="http://schemas.microsoft.com/office/drawing/2014/main" id="{80183CA8-2546-70D9-F832-FCB310CD17AA}"/>
              </a:ext>
            </a:extLst>
          </p:cNvPr>
          <p:cNvSpPr/>
          <p:nvPr/>
        </p:nvSpPr>
        <p:spPr>
          <a:xfrm>
            <a:off x="5411705" y="2925909"/>
            <a:ext cx="133200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C</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_P</a:t>
            </a:r>
            <a:r>
              <a:rPr lang="en-US" altLang="ja-JP" sz="1000" dirty="0">
                <a:solidFill>
                  <a:schemeClr val="tx1"/>
                </a:solidFill>
                <a:latin typeface="Yu Gothic UI" panose="020B0500000000000000" pitchFamily="50" charset="-128"/>
                <a:ea typeface="Yu Gothic UI" panose="020B0500000000000000" pitchFamily="50" charset="-128"/>
              </a:rPr>
              <a:t>V</a:t>
            </a:r>
            <a:r>
              <a:rPr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6" name="矢印: 五方向 45">
            <a:extLst>
              <a:ext uri="{FF2B5EF4-FFF2-40B4-BE49-F238E27FC236}">
                <a16:creationId xmlns:a16="http://schemas.microsoft.com/office/drawing/2014/main" id="{A029D21D-B21A-BCB4-1B4C-A45CDF538762}"/>
              </a:ext>
            </a:extLst>
          </p:cNvPr>
          <p:cNvSpPr/>
          <p:nvPr/>
        </p:nvSpPr>
        <p:spPr>
          <a:xfrm>
            <a:off x="1488000" y="4509909"/>
            <a:ext cx="923709" cy="100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事業者へのヒアリング</a:t>
            </a:r>
            <a:endParaRPr kumimoji="1" lang="zh-TW" altLang="en-US" sz="1000" dirty="0">
              <a:solidFill>
                <a:schemeClr val="tx1"/>
              </a:solidFill>
              <a:latin typeface="Yu Gothic UI" panose="020B0500000000000000" pitchFamily="50" charset="-128"/>
              <a:ea typeface="Yu Gothic UI" panose="020B0500000000000000" pitchFamily="50" charset="-128"/>
            </a:endParaRPr>
          </a:p>
        </p:txBody>
      </p:sp>
      <p:sp>
        <p:nvSpPr>
          <p:cNvPr id="48" name="矢印: 五方向 47">
            <a:extLst>
              <a:ext uri="{FF2B5EF4-FFF2-40B4-BE49-F238E27FC236}">
                <a16:creationId xmlns:a16="http://schemas.microsoft.com/office/drawing/2014/main" id="{CAD65CF2-3F3E-D588-770C-29831FC94724}"/>
              </a:ext>
            </a:extLst>
          </p:cNvPr>
          <p:cNvSpPr/>
          <p:nvPr/>
        </p:nvSpPr>
        <p:spPr>
          <a:xfrm>
            <a:off x="2519811" y="4509909"/>
            <a:ext cx="132844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A</a:t>
            </a:r>
            <a:r>
              <a:rPr kumimoji="1" lang="ja-JP" altLang="en-US" sz="1000" dirty="0">
                <a:solidFill>
                  <a:schemeClr val="tx1"/>
                </a:solidFill>
                <a:latin typeface="Yu Gothic UI" panose="020B0500000000000000" pitchFamily="50" charset="-128"/>
                <a:ea typeface="Yu Gothic UI" panose="020B0500000000000000" pitchFamily="50" charset="-128"/>
              </a:rPr>
              <a:t>事業所への</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49" name="矢印: 五方向 48">
            <a:extLst>
              <a:ext uri="{FF2B5EF4-FFF2-40B4-BE49-F238E27FC236}">
                <a16:creationId xmlns:a16="http://schemas.microsoft.com/office/drawing/2014/main" id="{3C6A8794-32DA-CE91-1414-690133368CD2}"/>
              </a:ext>
            </a:extLst>
          </p:cNvPr>
          <p:cNvSpPr/>
          <p:nvPr/>
        </p:nvSpPr>
        <p:spPr>
          <a:xfrm>
            <a:off x="4431858" y="5229909"/>
            <a:ext cx="1336315"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D~G</a:t>
            </a:r>
            <a:r>
              <a:rPr kumimoji="1" lang="ja-JP" altLang="en-US" sz="1000" dirty="0">
                <a:solidFill>
                  <a:schemeClr val="tx1"/>
                </a:solidFill>
                <a:latin typeface="Yu Gothic UI" panose="020B0500000000000000" pitchFamily="50" charset="-128"/>
                <a:ea typeface="Yu Gothic UI" panose="020B0500000000000000" pitchFamily="50" charset="-128"/>
              </a:rPr>
              <a:t>事業所への</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50" name="矢印: 五方向 49">
            <a:extLst>
              <a:ext uri="{FF2B5EF4-FFF2-40B4-BE49-F238E27FC236}">
                <a16:creationId xmlns:a16="http://schemas.microsoft.com/office/drawing/2014/main" id="{90DF552E-9B92-8101-F4CB-41970C62AC68}"/>
              </a:ext>
            </a:extLst>
          </p:cNvPr>
          <p:cNvSpPr/>
          <p:nvPr/>
        </p:nvSpPr>
        <p:spPr>
          <a:xfrm>
            <a:off x="3471787" y="4869909"/>
            <a:ext cx="132844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B</a:t>
            </a:r>
            <a:r>
              <a:rPr lang="ja-JP" altLang="en-US" sz="1000" dirty="0">
                <a:solidFill>
                  <a:schemeClr val="tx1"/>
                </a:solidFill>
                <a:latin typeface="Yu Gothic UI" panose="020B0500000000000000" pitchFamily="50" charset="-128"/>
                <a:ea typeface="Yu Gothic UI" panose="020B0500000000000000" pitchFamily="50" charset="-128"/>
              </a:rPr>
              <a:t>・</a:t>
            </a:r>
            <a:r>
              <a:rPr lang="en-US" altLang="ja-JP" sz="1000" dirty="0">
                <a:solidFill>
                  <a:schemeClr val="tx1"/>
                </a:solidFill>
                <a:latin typeface="Yu Gothic UI" panose="020B0500000000000000" pitchFamily="50" charset="-128"/>
                <a:ea typeface="Yu Gothic UI" panose="020B0500000000000000" pitchFamily="50" charset="-128"/>
              </a:rPr>
              <a:t>C</a:t>
            </a:r>
            <a:r>
              <a:rPr kumimoji="1" lang="ja-JP" altLang="en-US" sz="1000" dirty="0">
                <a:solidFill>
                  <a:schemeClr val="tx1"/>
                </a:solidFill>
                <a:latin typeface="Yu Gothic UI" panose="020B0500000000000000" pitchFamily="50" charset="-128"/>
                <a:ea typeface="Yu Gothic UI" panose="020B0500000000000000" pitchFamily="50" charset="-128"/>
              </a:rPr>
              <a:t>事業所への</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設置</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07013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826A0D1-C03B-89E5-7752-5D7A1E66FE19}"/>
              </a:ext>
            </a:extLst>
          </p:cNvPr>
          <p:cNvGraphicFramePr>
            <a:graphicFrameLocks noChangeAspect="1"/>
          </p:cNvGraphicFramePr>
          <p:nvPr>
            <p:custDataLst>
              <p:tags r:id="rId1"/>
            </p:custDataLst>
            <p:extLst>
              <p:ext uri="{D42A27DB-BD31-4B8C-83A1-F6EECF244321}">
                <p14:modId xmlns:p14="http://schemas.microsoft.com/office/powerpoint/2010/main" val="47021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19" name="think-cell data - do not delete" hidden="1">
                        <a:extLst>
                          <a:ext uri="{FF2B5EF4-FFF2-40B4-BE49-F238E27FC236}">
                            <a16:creationId xmlns:a16="http://schemas.microsoft.com/office/drawing/2014/main" id="{C826A0D1-C03B-89E5-7752-5D7A1E66FE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正方形/長方形 16">
            <a:extLst>
              <a:ext uri="{FF2B5EF4-FFF2-40B4-BE49-F238E27FC236}">
                <a16:creationId xmlns:a16="http://schemas.microsoft.com/office/drawing/2014/main" id="{4C1D3411-CC30-7F69-85BA-4C2FDDB6C605}"/>
              </a:ext>
            </a:extLst>
          </p:cNvPr>
          <p:cNvSpPr/>
          <p:nvPr/>
        </p:nvSpPr>
        <p:spPr>
          <a:xfrm>
            <a:off x="2171359" y="2588824"/>
            <a:ext cx="0"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ja-JP" altLang="en-US" sz="1200" b="0" i="0" u="non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スケジュール・実施体制等</a:t>
            </a:r>
            <a:r>
              <a:rPr lang="en-US" altLang="ja-JP" sz="2000" dirty="0"/>
              <a:t>】</a:t>
            </a:r>
            <a:br>
              <a:rPr lang="en-US" altLang="ja-JP" sz="2000" dirty="0"/>
            </a:br>
            <a:r>
              <a:rPr lang="ja-JP" altLang="en-US" sz="2000" dirty="0"/>
              <a:t>事業実施体制</a:t>
            </a:r>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p:txBody>
          <a:bodyPr/>
          <a:lstStyle/>
          <a:p>
            <a:fld id="{F1318789-6D13-4837-B31B-63BA5D39B425}" type="slidenum">
              <a:rPr lang="ja-JP" altLang="en-US" smtClean="0"/>
              <a:pPr/>
              <a:t>19</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35360" y="768250"/>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sz="1400" b="1" i="0" u="sng"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連携事業者を含めた実施体制</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と各自の役割を記載してください。</a:t>
            </a:r>
            <a:endParaRPr kumimoji="0" lang="en-US" altLang="ja-JP"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graphicFrame>
        <p:nvGraphicFramePr>
          <p:cNvPr id="30" name="Group 72">
            <a:extLst>
              <a:ext uri="{FF2B5EF4-FFF2-40B4-BE49-F238E27FC236}">
                <a16:creationId xmlns:a16="http://schemas.microsoft.com/office/drawing/2014/main" id="{03098291-D5FE-8EB3-99C3-ED2A628D4EEF}"/>
              </a:ext>
            </a:extLst>
          </p:cNvPr>
          <p:cNvGraphicFramePr>
            <a:graphicFrameLocks noGrp="1"/>
          </p:cNvGraphicFramePr>
          <p:nvPr>
            <p:extLst>
              <p:ext uri="{D42A27DB-BD31-4B8C-83A1-F6EECF244321}">
                <p14:modId xmlns:p14="http://schemas.microsoft.com/office/powerpoint/2010/main" val="3330266718"/>
              </p:ext>
            </p:extLst>
          </p:nvPr>
        </p:nvGraphicFramePr>
        <p:xfrm>
          <a:off x="4151359" y="1269909"/>
          <a:ext cx="7704000" cy="4320000"/>
        </p:xfrm>
        <a:graphic>
          <a:graphicData uri="http://schemas.openxmlformats.org/drawingml/2006/table">
            <a:tbl>
              <a:tblPr/>
              <a:tblGrid>
                <a:gridCol w="1296000">
                  <a:extLst>
                    <a:ext uri="{9D8B030D-6E8A-4147-A177-3AD203B41FA5}">
                      <a16:colId xmlns:a16="http://schemas.microsoft.com/office/drawing/2014/main" val="20002"/>
                    </a:ext>
                  </a:extLst>
                </a:gridCol>
                <a:gridCol w="2808000">
                  <a:extLst>
                    <a:ext uri="{9D8B030D-6E8A-4147-A177-3AD203B41FA5}">
                      <a16:colId xmlns:a16="http://schemas.microsoft.com/office/drawing/2014/main" val="75540912"/>
                    </a:ext>
                  </a:extLst>
                </a:gridCol>
                <a:gridCol w="1008000">
                  <a:extLst>
                    <a:ext uri="{9D8B030D-6E8A-4147-A177-3AD203B41FA5}">
                      <a16:colId xmlns:a16="http://schemas.microsoft.com/office/drawing/2014/main" val="1686428991"/>
                    </a:ext>
                  </a:extLst>
                </a:gridCol>
                <a:gridCol w="2592000">
                  <a:extLst>
                    <a:ext uri="{9D8B030D-6E8A-4147-A177-3AD203B41FA5}">
                      <a16:colId xmlns:a16="http://schemas.microsoft.com/office/drawing/2014/main" val="939871557"/>
                    </a:ext>
                  </a:extLst>
                </a:gridCol>
              </a:tblGrid>
              <a:tr h="57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rPr>
                        <a:t>連携事業者名</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役割</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rPr>
                        <a:t>連携に関する合意状況</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rPr>
                        <a:t>連携に関する合意形成に関する補足</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93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Cascadia Code SemiBold" panose="020B0609020000020004" pitchFamily="49" charset="0"/>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a:ln>
                          <a:noFill/>
                        </a:ln>
                        <a:solidFill>
                          <a:schemeClr val="tx1"/>
                        </a:solidFill>
                        <a:effectLst/>
                        <a:highlight>
                          <a:srgbClr val="FFC000"/>
                        </a:highligh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6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600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9095435"/>
                  </a:ext>
                </a:extLst>
              </a:tr>
            </a:tbl>
          </a:graphicData>
        </a:graphic>
      </p:graphicFrame>
      <p:sp>
        <p:nvSpPr>
          <p:cNvPr id="33" name="正方形/長方形 32">
            <a:extLst>
              <a:ext uri="{FF2B5EF4-FFF2-40B4-BE49-F238E27FC236}">
                <a16:creationId xmlns:a16="http://schemas.microsoft.com/office/drawing/2014/main" id="{C61DD2BB-A5F4-887D-1A15-A73ABE2EE89F}"/>
              </a:ext>
            </a:extLst>
          </p:cNvPr>
          <p:cNvSpPr/>
          <p:nvPr/>
        </p:nvSpPr>
        <p:spPr>
          <a:xfrm>
            <a:off x="335359" y="1269909"/>
            <a:ext cx="3672000" cy="576000"/>
          </a:xfrm>
          <a:prstGeom prst="rect">
            <a:avLst/>
          </a:prstGeom>
          <a:solidFill>
            <a:schemeClr val="tx2"/>
          </a:solidFill>
          <a:ln w="31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kumimoji="1" lang="ja-JP" altLang="en-US" sz="1200" dirty="0">
                <a:solidFill>
                  <a:schemeClr val="bg1"/>
                </a:solidFill>
                <a:latin typeface="Yu Gothic UI" panose="020B0500000000000000" pitchFamily="50" charset="-128"/>
                <a:ea typeface="Yu Gothic UI" panose="020B0500000000000000" pitchFamily="50" charset="-128"/>
              </a:rPr>
              <a:t>連携事業者を含めた実施体制図</a:t>
            </a:r>
          </a:p>
        </p:txBody>
      </p:sp>
      <p:sp>
        <p:nvSpPr>
          <p:cNvPr id="34" name="正方形/長方形 33">
            <a:extLst>
              <a:ext uri="{FF2B5EF4-FFF2-40B4-BE49-F238E27FC236}">
                <a16:creationId xmlns:a16="http://schemas.microsoft.com/office/drawing/2014/main" id="{3C75053B-6C83-1D61-142D-AEB9D5BBAB2A}"/>
              </a:ext>
            </a:extLst>
          </p:cNvPr>
          <p:cNvSpPr/>
          <p:nvPr/>
        </p:nvSpPr>
        <p:spPr>
          <a:xfrm>
            <a:off x="335359" y="1917909"/>
            <a:ext cx="3672000" cy="4248000"/>
          </a:xfrm>
          <a:prstGeom prst="rect">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endParaRPr kumimoji="1" lang="ja-JP" altLang="en-US" sz="1200">
              <a:solidFill>
                <a:schemeClr val="bg1"/>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2F17B69C-58FF-4530-95A3-854181FBF3F9}"/>
              </a:ext>
            </a:extLst>
          </p:cNvPr>
          <p:cNvSpPr txBox="1"/>
          <p:nvPr/>
        </p:nvSpPr>
        <p:spPr>
          <a:xfrm>
            <a:off x="7904882" y="5862913"/>
            <a:ext cx="349702" cy="367707"/>
          </a:xfrm>
          <a:prstGeom prst="rect">
            <a:avLst/>
          </a:prstGeom>
          <a:noFill/>
        </p:spPr>
        <p:txBody>
          <a:bodyPr vert="eaVert" wrap="square" lIns="36000" tIns="0" rIns="36000" bIns="0" rtlCol="0">
            <a:spAutoFit/>
          </a:bodyPr>
          <a:lstStyle/>
          <a:p>
            <a:pPr algn="ctr">
              <a:spcBef>
                <a:spcPts val="600"/>
              </a:spcBef>
            </a:pPr>
            <a:r>
              <a:rPr lang="en-US" altLang="ja-JP" dirty="0">
                <a:latin typeface="Yu Gothic UI" panose="020B0500000000000000" pitchFamily="50" charset="-128"/>
                <a:ea typeface="Yu Gothic UI" panose="020B0500000000000000" pitchFamily="50" charset="-128"/>
              </a:rPr>
              <a:t>…</a:t>
            </a:r>
            <a:endParaRPr kumimoji="1" lang="ja-JP" altLang="en-US"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10122CDD-4DC8-6643-9CF1-7173B3D36F9D}"/>
              </a:ext>
            </a:extLst>
          </p:cNvPr>
          <p:cNvSpPr/>
          <p:nvPr/>
        </p:nvSpPr>
        <p:spPr>
          <a:xfrm>
            <a:off x="1379359" y="2157202"/>
            <a:ext cx="1584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200" b="0" i="0" u="non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rPr>
              <a:t>応募者（市区町村）</a:t>
            </a:r>
          </a:p>
        </p:txBody>
      </p:sp>
      <p:cxnSp>
        <p:nvCxnSpPr>
          <p:cNvPr id="10" name="カギ線コネクタ 79">
            <a:extLst>
              <a:ext uri="{FF2B5EF4-FFF2-40B4-BE49-F238E27FC236}">
                <a16:creationId xmlns:a16="http://schemas.microsoft.com/office/drawing/2014/main" id="{B0E8CD2F-BB3C-50E2-B3AB-529B177B2519}"/>
              </a:ext>
            </a:extLst>
          </p:cNvPr>
          <p:cNvCxnSpPr>
            <a:cxnSpLocks/>
            <a:stCxn id="17" idx="1"/>
            <a:endCxn id="9" idx="0"/>
          </p:cNvCxnSpPr>
          <p:nvPr/>
        </p:nvCxnSpPr>
        <p:spPr>
          <a:xfrm rot="10800000" flipV="1">
            <a:off x="1013599" y="2858824"/>
            <a:ext cx="1157761" cy="269622"/>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nvGrpSpPr>
          <p:cNvPr id="21" name="グループ化 20">
            <a:extLst>
              <a:ext uri="{FF2B5EF4-FFF2-40B4-BE49-F238E27FC236}">
                <a16:creationId xmlns:a16="http://schemas.microsoft.com/office/drawing/2014/main" id="{F6B34FC3-DF13-8E76-B142-903A948E9D2C}"/>
              </a:ext>
            </a:extLst>
          </p:cNvPr>
          <p:cNvGrpSpPr/>
          <p:nvPr/>
        </p:nvGrpSpPr>
        <p:grpSpPr>
          <a:xfrm>
            <a:off x="509598" y="3128446"/>
            <a:ext cx="3323523" cy="432000"/>
            <a:chOff x="565546" y="3128446"/>
            <a:chExt cx="3323523" cy="432000"/>
          </a:xfrm>
        </p:grpSpPr>
        <p:sp>
          <p:nvSpPr>
            <p:cNvPr id="9" name="正方形/長方形 8">
              <a:extLst>
                <a:ext uri="{FF2B5EF4-FFF2-40B4-BE49-F238E27FC236}">
                  <a16:creationId xmlns:a16="http://schemas.microsoft.com/office/drawing/2014/main" id="{0B294417-F4C8-08B2-C60D-7D7E9CE1EF76}"/>
                </a:ext>
              </a:extLst>
            </p:cNvPr>
            <p:cNvSpPr/>
            <p:nvPr/>
          </p:nvSpPr>
          <p:spPr>
            <a:xfrm>
              <a:off x="565546" y="3128446"/>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A</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166B3BDF-08FE-B2EC-8C28-562BDC96E374}"/>
                </a:ext>
              </a:extLst>
            </p:cNvPr>
            <p:cNvSpPr/>
            <p:nvPr/>
          </p:nvSpPr>
          <p:spPr>
            <a:xfrm>
              <a:off x="1723307" y="3128446"/>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B</a:t>
              </a:r>
              <a:endParaRPr kumimoji="1" lang="ja-JP" altLang="en-US" sz="1200" b="1"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sp>
          <p:nvSpPr>
            <p:cNvPr id="13" name="正方形/長方形 12">
              <a:extLst>
                <a:ext uri="{FF2B5EF4-FFF2-40B4-BE49-F238E27FC236}">
                  <a16:creationId xmlns:a16="http://schemas.microsoft.com/office/drawing/2014/main" id="{5A40C6E5-C914-E839-F2DD-104FA92A0956}"/>
                </a:ext>
              </a:extLst>
            </p:cNvPr>
            <p:cNvSpPr/>
            <p:nvPr/>
          </p:nvSpPr>
          <p:spPr>
            <a:xfrm>
              <a:off x="2881069" y="3128446"/>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600"/>
                </a:spcBef>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C</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grpSp>
      <p:sp>
        <p:nvSpPr>
          <p:cNvPr id="15" name="正方形/長方形 14">
            <a:extLst>
              <a:ext uri="{FF2B5EF4-FFF2-40B4-BE49-F238E27FC236}">
                <a16:creationId xmlns:a16="http://schemas.microsoft.com/office/drawing/2014/main" id="{9F363137-DF34-178D-15A1-3D3F0A4763B9}"/>
              </a:ext>
            </a:extLst>
          </p:cNvPr>
          <p:cNvSpPr/>
          <p:nvPr/>
        </p:nvSpPr>
        <p:spPr>
          <a:xfrm>
            <a:off x="1667359" y="3685400"/>
            <a:ext cx="1008000" cy="4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spcBef>
                <a:spcPts val="600"/>
              </a:spcBef>
              <a:defRPr/>
            </a:pPr>
            <a:r>
              <a:rPr lang="ja-JP" altLang="en-US" sz="1200" dirty="0">
                <a:solidFill>
                  <a:schemeClr val="accent5"/>
                </a:solidFill>
                <a:latin typeface="Yu Gothic UI" panose="020B0500000000000000" pitchFamily="50" charset="-128"/>
                <a:ea typeface="Yu Gothic UI" panose="020B0500000000000000" pitchFamily="50" charset="-128"/>
              </a:rPr>
              <a:t>連携事業者</a:t>
            </a:r>
            <a:br>
              <a:rPr lang="en-US" altLang="ja-JP" sz="1200" dirty="0">
                <a:solidFill>
                  <a:schemeClr val="accent5"/>
                </a:solidFill>
                <a:latin typeface="Yu Gothic UI" panose="020B0500000000000000" pitchFamily="50" charset="-128"/>
                <a:ea typeface="Yu Gothic UI" panose="020B0500000000000000" pitchFamily="50" charset="-128"/>
              </a:rPr>
            </a:br>
            <a:r>
              <a:rPr lang="en-US" altLang="ja-JP" sz="1200" dirty="0">
                <a:solidFill>
                  <a:schemeClr val="accent5"/>
                </a:solidFill>
                <a:latin typeface="Yu Gothic UI" panose="020B0500000000000000" pitchFamily="50" charset="-128"/>
                <a:ea typeface="Yu Gothic UI" panose="020B0500000000000000" pitchFamily="50" charset="-128"/>
              </a:rPr>
              <a:t>D</a:t>
            </a:r>
            <a:endPar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83B22EE4-EA47-19D7-2697-707F07415186}"/>
              </a:ext>
            </a:extLst>
          </p:cNvPr>
          <p:cNvCxnSpPr>
            <a:cxnSpLocks/>
            <a:stCxn id="11" idx="2"/>
            <a:endCxn id="15" idx="0"/>
          </p:cNvCxnSpPr>
          <p:nvPr/>
        </p:nvCxnSpPr>
        <p:spPr>
          <a:xfrm>
            <a:off x="2171359" y="3560446"/>
            <a:ext cx="0" cy="12495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5" name="直線コネクタ 24">
            <a:extLst>
              <a:ext uri="{FF2B5EF4-FFF2-40B4-BE49-F238E27FC236}">
                <a16:creationId xmlns:a16="http://schemas.microsoft.com/office/drawing/2014/main" id="{4844CCA0-1D8D-DDF2-6DEC-6156C3F25D59}"/>
              </a:ext>
            </a:extLst>
          </p:cNvPr>
          <p:cNvCxnSpPr>
            <a:cxnSpLocks/>
          </p:cNvCxnSpPr>
          <p:nvPr/>
        </p:nvCxnSpPr>
        <p:spPr>
          <a:xfrm>
            <a:off x="2171359" y="2589202"/>
            <a:ext cx="0" cy="53924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6" name="カギ線コネクタ 79">
            <a:extLst>
              <a:ext uri="{FF2B5EF4-FFF2-40B4-BE49-F238E27FC236}">
                <a16:creationId xmlns:a16="http://schemas.microsoft.com/office/drawing/2014/main" id="{442DFF51-1A42-86AB-E81C-64677425BBBC}"/>
              </a:ext>
            </a:extLst>
          </p:cNvPr>
          <p:cNvCxnSpPr>
            <a:cxnSpLocks/>
            <a:stCxn id="17" idx="3"/>
            <a:endCxn id="13" idx="0"/>
          </p:cNvCxnSpPr>
          <p:nvPr/>
        </p:nvCxnSpPr>
        <p:spPr>
          <a:xfrm>
            <a:off x="2171360" y="2858824"/>
            <a:ext cx="1157761" cy="269622"/>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2807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7912284-8368-7BB8-2639-7DF911BBE3C9}"/>
              </a:ext>
            </a:extLst>
          </p:cNvPr>
          <p:cNvGraphicFramePr>
            <a:graphicFrameLocks noChangeAspect="1"/>
          </p:cNvGraphicFramePr>
          <p:nvPr>
            <p:custDataLst>
              <p:tags r:id="rId1"/>
            </p:custDataLst>
            <p:extLst>
              <p:ext uri="{D42A27DB-BD31-4B8C-83A1-F6EECF244321}">
                <p14:modId xmlns:p14="http://schemas.microsoft.com/office/powerpoint/2010/main" val="669535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11" name="think-cell data - do not delete" hidden="1">
                        <a:extLst>
                          <a:ext uri="{FF2B5EF4-FFF2-40B4-BE49-F238E27FC236}">
                            <a16:creationId xmlns:a16="http://schemas.microsoft.com/office/drawing/2014/main" id="{F7912284-8368-7BB8-2639-7DF911BBE3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C3912085-B889-9B7F-A753-FE5FCF7BF3EE}"/>
              </a:ext>
            </a:extLst>
          </p:cNvPr>
          <p:cNvSpPr>
            <a:spLocks noGrp="1"/>
          </p:cNvSpPr>
          <p:nvPr>
            <p:ph type="title"/>
          </p:nvPr>
        </p:nvSpPr>
        <p:spPr>
          <a:xfrm>
            <a:off x="1236000" y="2925908"/>
            <a:ext cx="9720000" cy="1008000"/>
          </a:xfrm>
        </p:spPr>
        <p:txBody>
          <a:bodyPr vert="horz" lIns="36000" tIns="0" rIns="36000" bIns="0"/>
          <a:lstStyle/>
          <a:p>
            <a:pPr algn="ctr"/>
            <a:r>
              <a:rPr lang="en-US" altLang="ja-JP" sz="3200" b="1" dirty="0">
                <a:solidFill>
                  <a:schemeClr val="tx2"/>
                </a:solidFill>
              </a:rPr>
              <a:t>『</a:t>
            </a:r>
            <a:r>
              <a:rPr lang="ja-JP" altLang="en-US" sz="3200" b="1" dirty="0">
                <a:solidFill>
                  <a:schemeClr val="tx2"/>
                </a:solidFill>
              </a:rPr>
              <a:t>ゼロエミッション地区創出プロジェクト</a:t>
            </a:r>
            <a:r>
              <a:rPr lang="en-US" altLang="ja-JP" sz="3200" b="1" dirty="0">
                <a:solidFill>
                  <a:schemeClr val="tx2"/>
                </a:solidFill>
              </a:rPr>
              <a:t>』</a:t>
            </a:r>
            <a:r>
              <a:rPr lang="ja-JP" altLang="en-US" sz="3200" b="1" dirty="0">
                <a:solidFill>
                  <a:schemeClr val="tx2"/>
                </a:solidFill>
              </a:rPr>
              <a:t>計画提案書</a:t>
            </a:r>
            <a:br>
              <a:rPr lang="en-US" altLang="ja-JP" sz="3200" b="1" dirty="0">
                <a:solidFill>
                  <a:schemeClr val="tx2"/>
                </a:solidFill>
              </a:rPr>
            </a:br>
            <a:r>
              <a:rPr lang="ja-JP" altLang="en-US" sz="3200" b="1" dirty="0">
                <a:solidFill>
                  <a:schemeClr val="tx2"/>
                </a:solidFill>
              </a:rPr>
              <a:t>（</a:t>
            </a:r>
            <a:r>
              <a:rPr lang="ja-JP" altLang="en-US" sz="3200" b="1" dirty="0">
                <a:solidFill>
                  <a:schemeClr val="bg1">
                    <a:lumMod val="75000"/>
                  </a:schemeClr>
                </a:solidFill>
              </a:rPr>
              <a:t>区市町村名</a:t>
            </a:r>
            <a:r>
              <a:rPr lang="ja-JP" altLang="en-US" sz="3200" b="1" dirty="0">
                <a:solidFill>
                  <a:schemeClr val="tx2"/>
                </a:solidFill>
              </a:rPr>
              <a:t>）</a:t>
            </a:r>
            <a:endParaRPr lang="ja-JP" altLang="en-US" dirty="0"/>
          </a:p>
        </p:txBody>
      </p:sp>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2</a:t>
            </a:fld>
            <a:endParaRPr lang="ja-JP" altLang="en-US"/>
          </a:p>
        </p:txBody>
      </p:sp>
      <p:sp>
        <p:nvSpPr>
          <p:cNvPr id="3" name="正方形/長方形 2">
            <a:extLst>
              <a:ext uri="{FF2B5EF4-FFF2-40B4-BE49-F238E27FC236}">
                <a16:creationId xmlns:a16="http://schemas.microsoft.com/office/drawing/2014/main" id="{CB3FAFB1-1642-B1EE-0FC4-D97D72A78B00}"/>
              </a:ext>
            </a:extLst>
          </p:cNvPr>
          <p:cNvSpPr/>
          <p:nvPr/>
        </p:nvSpPr>
        <p:spPr>
          <a:xfrm>
            <a:off x="10440000" y="837909"/>
            <a:ext cx="1440000" cy="576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a:solidFill>
                  <a:schemeClr val="tx1"/>
                </a:solidFill>
                <a:latin typeface="Yu Gothic UI" panose="020B0500000000000000" pitchFamily="50" charset="-128"/>
                <a:ea typeface="Yu Gothic UI" panose="020B0500000000000000" pitchFamily="50" charset="-128"/>
              </a:rPr>
              <a:t>様式</a:t>
            </a:r>
            <a:r>
              <a:rPr kumimoji="1" lang="en-US" altLang="ja-JP">
                <a:solidFill>
                  <a:schemeClr val="tx1"/>
                </a:solidFill>
                <a:latin typeface="Yu Gothic UI" panose="020B0500000000000000" pitchFamily="50" charset="-128"/>
                <a:ea typeface="Yu Gothic UI" panose="020B0500000000000000" pitchFamily="50" charset="-128"/>
              </a:rPr>
              <a:t>2</a:t>
            </a:r>
            <a:endParaRPr kumimoji="1" lang="ja-JP" altLang="en-US">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84039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975777A-9D44-E396-0845-0833B19026D3}"/>
              </a:ext>
            </a:extLst>
          </p:cNvPr>
          <p:cNvGraphicFramePr>
            <a:graphicFrameLocks noChangeAspect="1"/>
          </p:cNvGraphicFramePr>
          <p:nvPr>
            <p:custDataLst>
              <p:tags r:id="rId1"/>
            </p:custDataLst>
            <p:extLst>
              <p:ext uri="{D42A27DB-BD31-4B8C-83A1-F6EECF244321}">
                <p14:modId xmlns:p14="http://schemas.microsoft.com/office/powerpoint/2010/main" val="1846426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7975777A-9D44-E396-0845-0833B19026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20</a:t>
            </a:fld>
            <a:endParaRPr lang="ja-JP" altLang="en-US"/>
          </a:p>
        </p:txBody>
      </p:sp>
      <p:sp>
        <p:nvSpPr>
          <p:cNvPr id="3" name="タイトル 3">
            <a:extLst>
              <a:ext uri="{FF2B5EF4-FFF2-40B4-BE49-F238E27FC236}">
                <a16:creationId xmlns:a16="http://schemas.microsoft.com/office/drawing/2014/main" id="{750AC7E0-6F5E-5541-9788-4A45834FA7AD}"/>
              </a:ext>
            </a:extLst>
          </p:cNvPr>
          <p:cNvSpPr txBox="1">
            <a:spLocks/>
          </p:cNvSpPr>
          <p:nvPr/>
        </p:nvSpPr>
        <p:spPr>
          <a:xfrm>
            <a:off x="1236000" y="2925000"/>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7</a:t>
            </a:r>
            <a:r>
              <a:rPr lang="ja-JP" altLang="en-US" dirty="0"/>
              <a:t>．事業費・補助申請額見積</a:t>
            </a:r>
          </a:p>
        </p:txBody>
      </p:sp>
    </p:spTree>
    <p:extLst>
      <p:ext uri="{BB962C8B-B14F-4D97-AF65-F5344CB8AC3E}">
        <p14:creationId xmlns:p14="http://schemas.microsoft.com/office/powerpoint/2010/main" val="88585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DF2E4-9D88-E9D7-4E7C-7BFEFFD35305}"/>
              </a:ext>
            </a:extLst>
          </p:cNvPr>
          <p:cNvSpPr>
            <a:spLocks noGrp="1"/>
          </p:cNvSpPr>
          <p:nvPr>
            <p:ph type="title"/>
          </p:nvPr>
        </p:nvSpPr>
        <p:spPr/>
        <p:txBody>
          <a:bodyPr/>
          <a:lstStyle/>
          <a:p>
            <a:r>
              <a:rPr lang="en-US" altLang="ja-JP" sz="2000" dirty="0"/>
              <a:t>【</a:t>
            </a:r>
            <a:r>
              <a:rPr lang="ja-JP" altLang="en-US" sz="2000" dirty="0"/>
              <a:t>事業費・補助申請額見積</a:t>
            </a:r>
            <a:r>
              <a:rPr lang="en-US" altLang="ja-JP" sz="2000" dirty="0"/>
              <a:t>】</a:t>
            </a:r>
            <a:endParaRPr kumimoji="1" lang="ja-JP" altLang="en-US" sz="2800" dirty="0"/>
          </a:p>
        </p:txBody>
      </p:sp>
      <p:sp>
        <p:nvSpPr>
          <p:cNvPr id="3" name="スライド番号プレースホルダー 2">
            <a:extLst>
              <a:ext uri="{FF2B5EF4-FFF2-40B4-BE49-F238E27FC236}">
                <a16:creationId xmlns:a16="http://schemas.microsoft.com/office/drawing/2014/main" id="{5929B082-CA88-3817-AF39-609F59B97B50}"/>
              </a:ext>
            </a:extLst>
          </p:cNvPr>
          <p:cNvSpPr>
            <a:spLocks noGrp="1"/>
          </p:cNvSpPr>
          <p:nvPr>
            <p:ph type="sldNum" sz="quarter" idx="12"/>
          </p:nvPr>
        </p:nvSpPr>
        <p:spPr/>
        <p:txBody>
          <a:bodyPr/>
          <a:lstStyle/>
          <a:p>
            <a:fld id="{F1318789-6D13-4837-B31B-63BA5D39B425}" type="slidenum">
              <a:rPr lang="ja-JP" altLang="en-US" smtClean="0"/>
              <a:pPr/>
              <a:t>21</a:t>
            </a:fld>
            <a:endParaRPr lang="ja-JP" altLang="en-US"/>
          </a:p>
        </p:txBody>
      </p:sp>
      <p:sp>
        <p:nvSpPr>
          <p:cNvPr id="24" name="テキスト ボックス 1">
            <a:extLst>
              <a:ext uri="{FF2B5EF4-FFF2-40B4-BE49-F238E27FC236}">
                <a16:creationId xmlns:a16="http://schemas.microsoft.com/office/drawing/2014/main" id="{FA7B1385-DBF1-DEDB-4FC1-6389AAE23F36}"/>
              </a:ext>
            </a:extLst>
          </p:cNvPr>
          <p:cNvSpPr txBox="1">
            <a:spLocks noChangeArrowheads="1"/>
          </p:cNvSpPr>
          <p:nvPr/>
        </p:nvSpPr>
        <p:spPr bwMode="auto">
          <a:xfrm>
            <a:off x="341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sz="1400" b="1" i="0" u="none" strike="noStrike" kern="0" cap="none" spc="0" normalizeH="0" baseline="0" noProof="0" dirty="0">
                <a:ln>
                  <a:noFill/>
                </a:ln>
                <a:solidFill>
                  <a:prstClr val="black"/>
                </a:solidFill>
                <a:effectLst/>
                <a:uLnTx/>
                <a:uFillTx/>
                <a:latin typeface="+mn-ea"/>
                <a:cs typeface="+mn-cs"/>
              </a:rPr>
              <a:t>事業総額・補助対象経費及び補助申請額を説明してください。</a:t>
            </a:r>
            <a:endParaRPr kumimoji="0" lang="en-US" altLang="ja-JP" sz="1400" b="1" i="0" u="none" strike="noStrike" kern="0" cap="none" spc="0" normalizeH="0" baseline="0" noProof="0" dirty="0">
              <a:ln>
                <a:noFill/>
              </a:ln>
              <a:solidFill>
                <a:prstClr val="black"/>
              </a:solidFill>
              <a:effectLst/>
              <a:uLnTx/>
              <a:uFillTx/>
              <a:latin typeface="+mn-ea"/>
              <a:cs typeface="+mn-cs"/>
            </a:endParaRPr>
          </a:p>
        </p:txBody>
      </p:sp>
      <p:graphicFrame>
        <p:nvGraphicFramePr>
          <p:cNvPr id="6" name="表 5">
            <a:extLst>
              <a:ext uri="{FF2B5EF4-FFF2-40B4-BE49-F238E27FC236}">
                <a16:creationId xmlns:a16="http://schemas.microsoft.com/office/drawing/2014/main" id="{916F27B6-9126-CAF3-C9B9-3DEFFF79F819}"/>
              </a:ext>
            </a:extLst>
          </p:cNvPr>
          <p:cNvGraphicFramePr>
            <a:graphicFrameLocks noGrp="1"/>
          </p:cNvGraphicFramePr>
          <p:nvPr>
            <p:extLst>
              <p:ext uri="{D42A27DB-BD31-4B8C-83A1-F6EECF244321}">
                <p14:modId xmlns:p14="http://schemas.microsoft.com/office/powerpoint/2010/main" val="211366027"/>
              </p:ext>
            </p:extLst>
          </p:nvPr>
        </p:nvGraphicFramePr>
        <p:xfrm>
          <a:off x="341360" y="1269909"/>
          <a:ext cx="8208000" cy="10080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581074372"/>
                    </a:ext>
                  </a:extLst>
                </a:gridCol>
                <a:gridCol w="5760000">
                  <a:extLst>
                    <a:ext uri="{9D8B030D-6E8A-4147-A177-3AD203B41FA5}">
                      <a16:colId xmlns:a16="http://schemas.microsoft.com/office/drawing/2014/main" val="929386503"/>
                    </a:ext>
                  </a:extLst>
                </a:gridCol>
              </a:tblGrid>
              <a:tr h="504000">
                <a:tc>
                  <a:txBody>
                    <a:bodyPr/>
                    <a:lstStyle/>
                    <a:p>
                      <a:pPr>
                        <a:spcBef>
                          <a:spcPts val="600"/>
                        </a:spcBef>
                      </a:pPr>
                      <a:r>
                        <a:rPr kumimoji="1" lang="ja-JP" altLang="en-US" sz="1200" b="0" dirty="0">
                          <a:solidFill>
                            <a:schemeClr val="bg1"/>
                          </a:solidFill>
                          <a:latin typeface="Yu Gothic UI" panose="020B0500000000000000" pitchFamily="50" charset="-128"/>
                          <a:ea typeface="Yu Gothic UI" panose="020B0500000000000000" pitchFamily="50" charset="-128"/>
                        </a:rPr>
                        <a:t>事業総額（概算）</a:t>
                      </a:r>
                      <a:endParaRPr kumimoji="1" lang="en-US" altLang="ja-JP"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200" b="1" i="0" u="none" strike="noStrike" kern="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○○，○○○千円（税抜）</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50340166"/>
                  </a:ext>
                </a:extLst>
              </a:tr>
              <a:tr h="5040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dirty="0">
                          <a:solidFill>
                            <a:schemeClr val="bg1"/>
                          </a:solidFill>
                          <a:latin typeface="Yu Gothic UI" panose="020B0500000000000000" pitchFamily="50" charset="-128"/>
                          <a:ea typeface="Yu Gothic UI" panose="020B0500000000000000" pitchFamily="50" charset="-128"/>
                        </a:rPr>
                        <a:t>補助申請額（概算）</a:t>
                      </a:r>
                      <a:endParaRPr kumimoji="1" lang="en-US" altLang="ja-JP" sz="1200" b="0" dirty="0">
                        <a:solidFill>
                          <a:schemeClr val="bg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200" b="1" i="0" u="none" strike="noStrike" kern="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○○，○○○千円（税抜）</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782000960"/>
                  </a:ext>
                </a:extLst>
              </a:tr>
            </a:tbl>
          </a:graphicData>
        </a:graphic>
      </p:graphicFrame>
    </p:spTree>
    <p:extLst>
      <p:ext uri="{BB962C8B-B14F-4D97-AF65-F5344CB8AC3E}">
        <p14:creationId xmlns:p14="http://schemas.microsoft.com/office/powerpoint/2010/main" val="233812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3</a:t>
            </a:fld>
            <a:endParaRPr lang="ja-JP" altLang="en-US"/>
          </a:p>
        </p:txBody>
      </p:sp>
      <p:sp>
        <p:nvSpPr>
          <p:cNvPr id="7" name="タイトル 6">
            <a:extLst>
              <a:ext uri="{FF2B5EF4-FFF2-40B4-BE49-F238E27FC236}">
                <a16:creationId xmlns:a16="http://schemas.microsoft.com/office/drawing/2014/main" id="{993305CA-8F25-6982-03BC-99761BF37F41}"/>
              </a:ext>
            </a:extLst>
          </p:cNvPr>
          <p:cNvSpPr>
            <a:spLocks noGrp="1"/>
          </p:cNvSpPr>
          <p:nvPr>
            <p:ph type="title"/>
          </p:nvPr>
        </p:nvSpPr>
        <p:spPr>
          <a:xfrm>
            <a:off x="1702424" y="1"/>
            <a:ext cx="9651379" cy="717985"/>
          </a:xfrm>
        </p:spPr>
        <p:txBody>
          <a:bodyPr/>
          <a:lstStyle/>
          <a:p>
            <a:r>
              <a:rPr lang="ja-JP" altLang="en-US" dirty="0"/>
              <a:t>目次</a:t>
            </a:r>
          </a:p>
        </p:txBody>
      </p:sp>
      <p:graphicFrame>
        <p:nvGraphicFramePr>
          <p:cNvPr id="8" name="表 7">
            <a:extLst>
              <a:ext uri="{FF2B5EF4-FFF2-40B4-BE49-F238E27FC236}">
                <a16:creationId xmlns:a16="http://schemas.microsoft.com/office/drawing/2014/main" id="{E2AC7006-D509-DE18-F1C5-919B58060064}"/>
              </a:ext>
            </a:extLst>
          </p:cNvPr>
          <p:cNvGraphicFramePr>
            <a:graphicFrameLocks noGrp="1"/>
          </p:cNvGraphicFramePr>
          <p:nvPr>
            <p:extLst>
              <p:ext uri="{D42A27DB-BD31-4B8C-83A1-F6EECF244321}">
                <p14:modId xmlns:p14="http://schemas.microsoft.com/office/powerpoint/2010/main" val="416509436"/>
              </p:ext>
            </p:extLst>
          </p:nvPr>
        </p:nvGraphicFramePr>
        <p:xfrm>
          <a:off x="288000" y="909909"/>
          <a:ext cx="6912000" cy="3024000"/>
        </p:xfrm>
        <a:graphic>
          <a:graphicData uri="http://schemas.openxmlformats.org/drawingml/2006/table">
            <a:tbl>
              <a:tblPr firstRow="1" bandRow="1">
                <a:tableStyleId>{5C22544A-7EE6-4342-B048-85BDC9FD1C3A}</a:tableStyleId>
              </a:tblPr>
              <a:tblGrid>
                <a:gridCol w="5760000">
                  <a:extLst>
                    <a:ext uri="{9D8B030D-6E8A-4147-A177-3AD203B41FA5}">
                      <a16:colId xmlns:a16="http://schemas.microsoft.com/office/drawing/2014/main" val="3600408452"/>
                    </a:ext>
                  </a:extLst>
                </a:gridCol>
                <a:gridCol w="1152000">
                  <a:extLst>
                    <a:ext uri="{9D8B030D-6E8A-4147-A177-3AD203B41FA5}">
                      <a16:colId xmlns:a16="http://schemas.microsoft.com/office/drawing/2014/main" val="4027289425"/>
                    </a:ext>
                  </a:extLst>
                </a:gridCol>
              </a:tblGrid>
              <a:tr h="432000">
                <a:tc>
                  <a:txBody>
                    <a:bodyPr/>
                    <a:lstStyle/>
                    <a:p>
                      <a:r>
                        <a:rPr kumimoji="1" lang="en-US" altLang="ja-JP" b="0" dirty="0">
                          <a:solidFill>
                            <a:schemeClr val="tx1"/>
                          </a:solidFill>
                          <a:latin typeface="+mn-ea"/>
                          <a:ea typeface="+mn-ea"/>
                        </a:rPr>
                        <a:t>1</a:t>
                      </a:r>
                      <a:r>
                        <a:rPr kumimoji="1" lang="ja-JP" altLang="en-US" b="0" dirty="0">
                          <a:solidFill>
                            <a:schemeClr val="tx1"/>
                          </a:solidFill>
                          <a:latin typeface="+mn-ea"/>
                          <a:ea typeface="+mn-ea"/>
                        </a:rPr>
                        <a:t>．計画提案概要</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mn-ea"/>
                          <a:ea typeface="+mn-ea"/>
                        </a:rPr>
                        <a:t>p.4</a:t>
                      </a:r>
                      <a:endParaRPr kumimoji="1" lang="ja-JP" altLang="en-US" b="0" dirty="0">
                        <a:solidFill>
                          <a:schemeClr val="tx1"/>
                        </a:solidFill>
                        <a:latin typeface="+mn-ea"/>
                        <a:ea typeface="+mn-ea"/>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840312"/>
                  </a:ext>
                </a:extLst>
              </a:tr>
              <a:tr h="432000">
                <a:tc>
                  <a:txBody>
                    <a:bodyPr/>
                    <a:lstStyle/>
                    <a:p>
                      <a:r>
                        <a:rPr kumimoji="1" lang="en-US" altLang="ja-JP" b="0" dirty="0">
                          <a:solidFill>
                            <a:schemeClr val="tx1"/>
                          </a:solidFill>
                          <a:latin typeface="+mn-ea"/>
                          <a:ea typeface="+mn-ea"/>
                        </a:rPr>
                        <a:t>2</a:t>
                      </a:r>
                      <a:r>
                        <a:rPr kumimoji="1" lang="ja-JP" altLang="en-US" b="0" dirty="0">
                          <a:solidFill>
                            <a:schemeClr val="tx1"/>
                          </a:solidFill>
                          <a:latin typeface="+mn-ea"/>
                          <a:ea typeface="+mn-ea"/>
                        </a:rPr>
                        <a:t>．取組の全体像</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a:solidFill>
                            <a:schemeClr val="tx1"/>
                          </a:solidFill>
                          <a:latin typeface="+mn-ea"/>
                          <a:ea typeface="+mn-ea"/>
                        </a:rPr>
                        <a:t>p.7</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087320"/>
                  </a:ext>
                </a:extLst>
              </a:tr>
              <a:tr h="432000">
                <a:tc>
                  <a:txBody>
                    <a:bodyPr/>
                    <a:lstStyle/>
                    <a:p>
                      <a:r>
                        <a:rPr kumimoji="1" lang="en-US" altLang="ja-JP" b="0" dirty="0">
                          <a:solidFill>
                            <a:schemeClr val="tx1"/>
                          </a:solidFill>
                          <a:latin typeface="+mn-ea"/>
                          <a:ea typeface="+mn-ea"/>
                        </a:rPr>
                        <a:t>3</a:t>
                      </a:r>
                      <a:r>
                        <a:rPr kumimoji="1" lang="ja-JP" altLang="en-US" b="0" dirty="0">
                          <a:solidFill>
                            <a:schemeClr val="tx1"/>
                          </a:solidFill>
                          <a:latin typeface="+mn-ea"/>
                          <a:ea typeface="+mn-ea"/>
                        </a:rPr>
                        <a:t>．取組の詳細</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a:solidFill>
                            <a:schemeClr val="tx1"/>
                          </a:solidFill>
                          <a:latin typeface="+mn-ea"/>
                          <a:ea typeface="+mn-ea"/>
                        </a:rPr>
                        <a:t>p.8</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5171072"/>
                  </a:ext>
                </a:extLst>
              </a:tr>
              <a:tr h="432000">
                <a:tc>
                  <a:txBody>
                    <a:bodyPr/>
                    <a:lstStyle/>
                    <a:p>
                      <a:r>
                        <a:rPr kumimoji="1" lang="en-US" altLang="ja-JP" b="0" dirty="0">
                          <a:solidFill>
                            <a:schemeClr val="tx1"/>
                          </a:solidFill>
                          <a:latin typeface="+mn-ea"/>
                          <a:ea typeface="+mn-ea"/>
                        </a:rPr>
                        <a:t>4</a:t>
                      </a:r>
                      <a:r>
                        <a:rPr kumimoji="1" lang="ja-JP" altLang="en-US" b="0" dirty="0">
                          <a:solidFill>
                            <a:schemeClr val="tx1"/>
                          </a:solidFill>
                          <a:latin typeface="+mn-ea"/>
                          <a:ea typeface="+mn-ea"/>
                        </a:rPr>
                        <a:t>．ゼロエミ地区における</a:t>
                      </a:r>
                      <a:r>
                        <a:rPr kumimoji="1" lang="en-US" altLang="ja-JP" b="0" dirty="0">
                          <a:solidFill>
                            <a:schemeClr val="tx1"/>
                          </a:solidFill>
                          <a:latin typeface="+mn-ea"/>
                          <a:ea typeface="+mn-ea"/>
                        </a:rPr>
                        <a:t>GHG</a:t>
                      </a:r>
                      <a:r>
                        <a:rPr kumimoji="1" lang="ja-JP" altLang="en-US" b="0" dirty="0">
                          <a:solidFill>
                            <a:schemeClr val="tx1"/>
                          </a:solidFill>
                          <a:latin typeface="+mn-ea"/>
                          <a:ea typeface="+mn-ea"/>
                        </a:rPr>
                        <a:t>排出状況</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p.10</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209659"/>
                  </a:ext>
                </a:extLst>
              </a:tr>
              <a:tr h="432000">
                <a:tc>
                  <a:txBody>
                    <a:bodyPr/>
                    <a:lstStyle/>
                    <a:p>
                      <a:r>
                        <a:rPr kumimoji="1" lang="en-US" altLang="ja-JP" b="0" dirty="0">
                          <a:solidFill>
                            <a:schemeClr val="tx1"/>
                          </a:solidFill>
                          <a:latin typeface="+mn-ea"/>
                          <a:ea typeface="+mn-ea"/>
                        </a:rPr>
                        <a:t>5</a:t>
                      </a:r>
                      <a:r>
                        <a:rPr kumimoji="1" lang="ja-JP" altLang="en-US" b="0" dirty="0">
                          <a:solidFill>
                            <a:schemeClr val="tx1"/>
                          </a:solidFill>
                          <a:latin typeface="+mn-ea"/>
                          <a:ea typeface="+mn-ea"/>
                        </a:rPr>
                        <a:t>．</a:t>
                      </a:r>
                      <a:r>
                        <a:rPr kumimoji="1" lang="en-US" altLang="ja-JP" b="0" dirty="0">
                          <a:solidFill>
                            <a:schemeClr val="tx1"/>
                          </a:solidFill>
                          <a:latin typeface="+mn-ea"/>
                          <a:ea typeface="+mn-ea"/>
                        </a:rPr>
                        <a:t>GHG</a:t>
                      </a:r>
                      <a:r>
                        <a:rPr kumimoji="1" lang="ja-JP" altLang="en-US" b="0" dirty="0">
                          <a:solidFill>
                            <a:schemeClr val="tx1"/>
                          </a:solidFill>
                          <a:latin typeface="+mn-ea"/>
                          <a:ea typeface="+mn-ea"/>
                        </a:rPr>
                        <a:t>削減の取組</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p.12</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980080"/>
                  </a:ext>
                </a:extLst>
              </a:tr>
              <a:tr h="432000">
                <a:tc>
                  <a:txBody>
                    <a:bodyPr/>
                    <a:lstStyle/>
                    <a:p>
                      <a:r>
                        <a:rPr kumimoji="1" lang="en-US" altLang="ja-JP" b="0" dirty="0">
                          <a:solidFill>
                            <a:schemeClr val="tx1"/>
                          </a:solidFill>
                          <a:latin typeface="+mn-ea"/>
                          <a:ea typeface="+mn-ea"/>
                        </a:rPr>
                        <a:t>6</a:t>
                      </a:r>
                      <a:r>
                        <a:rPr kumimoji="1" lang="ja-JP" altLang="en-US" b="0" dirty="0">
                          <a:solidFill>
                            <a:schemeClr val="tx1"/>
                          </a:solidFill>
                          <a:latin typeface="+mn-ea"/>
                          <a:ea typeface="+mn-ea"/>
                        </a:rPr>
                        <a:t>．スケジュール・実施体制等</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p.17</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100383"/>
                  </a:ext>
                </a:extLst>
              </a:tr>
              <a:tr h="432000">
                <a:tc>
                  <a:txBody>
                    <a:bodyPr/>
                    <a:lstStyle/>
                    <a:p>
                      <a:r>
                        <a:rPr lang="en-US" altLang="ja-JP" sz="1800" dirty="0">
                          <a:solidFill>
                            <a:schemeClr val="tx1"/>
                          </a:solidFill>
                          <a:latin typeface="+mn-ea"/>
                          <a:ea typeface="+mn-ea"/>
                        </a:rPr>
                        <a:t>7</a:t>
                      </a:r>
                      <a:r>
                        <a:rPr lang="ja-JP" altLang="en-US" sz="1800" dirty="0">
                          <a:solidFill>
                            <a:schemeClr val="tx1"/>
                          </a:solidFill>
                          <a:latin typeface="+mn-ea"/>
                          <a:ea typeface="+mn-ea"/>
                        </a:rPr>
                        <a:t>．事業費・補助申請額見積</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i="0" u="none" strike="noStrike" kern="1200" cap="none" spc="0" normalizeH="0" baseline="0" noProof="0" dirty="0">
                          <a:ln>
                            <a:noFill/>
                          </a:ln>
                          <a:solidFill>
                            <a:schemeClr val="tx1"/>
                          </a:solidFill>
                          <a:effectLst/>
                          <a:uLnTx/>
                          <a:uFillTx/>
                          <a:latin typeface="+mn-ea"/>
                          <a:ea typeface="+mn-ea"/>
                          <a:cs typeface="+mn-cs"/>
                        </a:rPr>
                        <a:t>p.20</a:t>
                      </a:r>
                      <a:endParaRPr kumimoji="1" lang="ja-JP" altLang="en-US" b="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159010"/>
                  </a:ext>
                </a:extLst>
              </a:tr>
            </a:tbl>
          </a:graphicData>
        </a:graphic>
      </p:graphicFrame>
    </p:spTree>
    <p:extLst>
      <p:ext uri="{BB962C8B-B14F-4D97-AF65-F5344CB8AC3E}">
        <p14:creationId xmlns:p14="http://schemas.microsoft.com/office/powerpoint/2010/main" val="394218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50F6166-576B-3C58-7AFC-5322C3B660B8}"/>
              </a:ext>
            </a:extLst>
          </p:cNvPr>
          <p:cNvGraphicFramePr>
            <a:graphicFrameLocks noChangeAspect="1"/>
          </p:cNvGraphicFramePr>
          <p:nvPr>
            <p:custDataLst>
              <p:tags r:id="rId1"/>
            </p:custDataLst>
            <p:extLst>
              <p:ext uri="{D42A27DB-BD31-4B8C-83A1-F6EECF244321}">
                <p14:modId xmlns:p14="http://schemas.microsoft.com/office/powerpoint/2010/main" val="4266110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3" name="think-cell data - do not delete" hidden="1">
                        <a:extLst>
                          <a:ext uri="{FF2B5EF4-FFF2-40B4-BE49-F238E27FC236}">
                            <a16:creationId xmlns:a16="http://schemas.microsoft.com/office/drawing/2014/main" id="{F50F6166-576B-3C58-7AFC-5322C3B66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FEED719-4AA5-9842-D431-82CD175916D9}"/>
              </a:ext>
            </a:extLst>
          </p:cNvPr>
          <p:cNvSpPr>
            <a:spLocks noGrp="1"/>
          </p:cNvSpPr>
          <p:nvPr>
            <p:ph type="sldNum" sz="quarter" idx="12"/>
          </p:nvPr>
        </p:nvSpPr>
        <p:spPr/>
        <p:txBody>
          <a:bodyPr/>
          <a:lstStyle/>
          <a:p>
            <a:fld id="{F1318789-6D13-4837-B31B-63BA5D39B425}" type="slidenum">
              <a:rPr lang="ja-JP" altLang="en-US" smtClean="0"/>
              <a:pPr/>
              <a:t>4</a:t>
            </a:fld>
            <a:endParaRPr lang="ja-JP" altLang="en-US"/>
          </a:p>
        </p:txBody>
      </p:sp>
      <p:sp>
        <p:nvSpPr>
          <p:cNvPr id="2" name="タイトル 3">
            <a:extLst>
              <a:ext uri="{FF2B5EF4-FFF2-40B4-BE49-F238E27FC236}">
                <a16:creationId xmlns:a16="http://schemas.microsoft.com/office/drawing/2014/main" id="{4012C367-D121-DE88-CF32-2265713B7BC5}"/>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1</a:t>
            </a:r>
            <a:r>
              <a:rPr lang="ja-JP" altLang="en-US" dirty="0"/>
              <a:t>．計画提案概要</a:t>
            </a:r>
          </a:p>
        </p:txBody>
      </p:sp>
    </p:spTree>
    <p:extLst>
      <p:ext uri="{BB962C8B-B14F-4D97-AF65-F5344CB8AC3E}">
        <p14:creationId xmlns:p14="http://schemas.microsoft.com/office/powerpoint/2010/main" val="302144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2">
            <a:extLst>
              <a:ext uri="{FF2B5EF4-FFF2-40B4-BE49-F238E27FC236}">
                <a16:creationId xmlns:a16="http://schemas.microsoft.com/office/drawing/2014/main" id="{657A8374-3775-A224-2858-E0A6B0980248}"/>
              </a:ext>
            </a:extLst>
          </p:cNvPr>
          <p:cNvGraphicFramePr>
            <a:graphicFrameLocks noGrp="1"/>
          </p:cNvGraphicFramePr>
          <p:nvPr>
            <p:extLst>
              <p:ext uri="{D42A27DB-BD31-4B8C-83A1-F6EECF244321}">
                <p14:modId xmlns:p14="http://schemas.microsoft.com/office/powerpoint/2010/main" val="2639154627"/>
              </p:ext>
            </p:extLst>
          </p:nvPr>
        </p:nvGraphicFramePr>
        <p:xfrm>
          <a:off x="4799360" y="1269909"/>
          <a:ext cx="7056000" cy="5184000"/>
        </p:xfrm>
        <a:graphic>
          <a:graphicData uri="http://schemas.openxmlformats.org/drawingml/2006/table">
            <a:tbl>
              <a:tblPr/>
              <a:tblGrid>
                <a:gridCol w="1368000">
                  <a:extLst>
                    <a:ext uri="{9D8B030D-6E8A-4147-A177-3AD203B41FA5}">
                      <a16:colId xmlns:a16="http://schemas.microsoft.com/office/drawing/2014/main" val="20002"/>
                    </a:ext>
                  </a:extLst>
                </a:gridCol>
                <a:gridCol w="5688000">
                  <a:extLst>
                    <a:ext uri="{9D8B030D-6E8A-4147-A177-3AD203B41FA5}">
                      <a16:colId xmlns:a16="http://schemas.microsoft.com/office/drawing/2014/main" val="1880155529"/>
                    </a:ext>
                  </a:extLst>
                </a:gridCol>
              </a:tblGrid>
              <a:tr h="576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参考とする</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取組例</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5735599"/>
                  </a:ext>
                </a:extLst>
              </a:tr>
              <a:tr h="136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ゼロエミ地区</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対象エリアの</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特徴と選定理由</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3172486"/>
                  </a:ext>
                </a:extLst>
              </a:tr>
              <a:tr h="3240000">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取組の概要</a:t>
                      </a:r>
                      <a:endPar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タイトル 1">
            <a:extLst>
              <a:ext uri="{FF2B5EF4-FFF2-40B4-BE49-F238E27FC236}">
                <a16:creationId xmlns:a16="http://schemas.microsoft.com/office/drawing/2014/main" id="{5B2E14AB-A577-45ED-8247-39259D1CEBC4}"/>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計画提案概要</a:t>
            </a:r>
            <a:r>
              <a:rPr lang="en-US" altLang="ja-JP" sz="2000" dirty="0"/>
              <a:t>】 </a:t>
            </a:r>
            <a:endParaRPr lang="ja-JP" altLang="en-US" sz="2000" dirty="0"/>
          </a:p>
        </p:txBody>
      </p:sp>
      <p:sp>
        <p:nvSpPr>
          <p:cNvPr id="3" name="正方形/長方形 2">
            <a:extLst>
              <a:ext uri="{FF2B5EF4-FFF2-40B4-BE49-F238E27FC236}">
                <a16:creationId xmlns:a16="http://schemas.microsoft.com/office/drawing/2014/main" id="{AA00ECF1-8FFA-CD7D-37FA-6B9CDAC4E431}"/>
              </a:ext>
            </a:extLst>
          </p:cNvPr>
          <p:cNvSpPr/>
          <p:nvPr/>
        </p:nvSpPr>
        <p:spPr>
          <a:xfrm>
            <a:off x="335360" y="1269909"/>
            <a:ext cx="4320000" cy="288000"/>
          </a:xfrm>
          <a:prstGeom prst="rect">
            <a:avLst/>
          </a:prstGeom>
          <a:solidFill>
            <a:schemeClr val="tx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kumimoji="1" lang="ja-JP" altLang="en-US" sz="1200" dirty="0">
                <a:solidFill>
                  <a:schemeClr val="bg1"/>
                </a:solidFill>
                <a:latin typeface="Yu Gothic UI" panose="020B0500000000000000" pitchFamily="50" charset="-128"/>
                <a:ea typeface="Yu Gothic UI" panose="020B0500000000000000" pitchFamily="50" charset="-128"/>
              </a:rPr>
              <a:t>ゼロエミ地区対象エリア</a:t>
            </a:r>
          </a:p>
        </p:txBody>
      </p:sp>
      <p:sp>
        <p:nvSpPr>
          <p:cNvPr id="16" name="スライド番号プレースホルダー 15">
            <a:extLst>
              <a:ext uri="{FF2B5EF4-FFF2-40B4-BE49-F238E27FC236}">
                <a16:creationId xmlns:a16="http://schemas.microsoft.com/office/drawing/2014/main" id="{349D46AC-FC51-6A31-3846-43B379D7E1FF}"/>
              </a:ext>
            </a:extLst>
          </p:cNvPr>
          <p:cNvSpPr>
            <a:spLocks noGrp="1"/>
          </p:cNvSpPr>
          <p:nvPr>
            <p:ph type="sldNum" sz="quarter" idx="12"/>
          </p:nvPr>
        </p:nvSpPr>
        <p:spPr/>
        <p:txBody>
          <a:bodyPr/>
          <a:lstStyle/>
          <a:p>
            <a:fld id="{F1318789-6D13-4837-B31B-63BA5D39B425}" type="slidenum">
              <a:rPr lang="ja-JP" altLang="en-US" smtClean="0"/>
              <a:pPr/>
              <a:t>5</a:t>
            </a:fld>
            <a:endParaRPr lang="ja-JP" altLang="en-US"/>
          </a:p>
        </p:txBody>
      </p:sp>
      <p:sp>
        <p:nvSpPr>
          <p:cNvPr id="17" name="テキスト ボックス 1">
            <a:extLst>
              <a:ext uri="{FF2B5EF4-FFF2-40B4-BE49-F238E27FC236}">
                <a16:creationId xmlns:a16="http://schemas.microsoft.com/office/drawing/2014/main" id="{1ADA0093-D05A-E9CF-1F68-0C71F63001B1}"/>
              </a:ext>
            </a:extLst>
          </p:cNvPr>
          <p:cNvSpPr txBox="1">
            <a:spLocks noChangeArrowheads="1"/>
          </p:cNvSpPr>
          <p:nvPr/>
        </p:nvSpPr>
        <p:spPr bwMode="auto">
          <a:xfrm>
            <a:off x="335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Aft>
                <a:spcPts val="0"/>
              </a:spcAft>
              <a:buClrTx/>
              <a:buSzTx/>
              <a:buFont typeface="Arial" panose="020B0604020202020204" pitchFamily="34" charset="0"/>
              <a:buNone/>
              <a:tabLst/>
              <a:defRPr/>
            </a:pPr>
            <a:r>
              <a:rPr kumimoji="0" lang="ja-JP" altLang="en-US" b="1" i="0" strike="noStrike" kern="0" cap="none" spc="0" normalizeH="0" baseline="0" noProof="0" dirty="0">
                <a:ln>
                  <a:noFill/>
                </a:ln>
                <a:solidFill>
                  <a:schemeClr val="tx1"/>
                </a:solidFill>
                <a:effectLst/>
                <a:uLnTx/>
                <a:uFillTx/>
                <a:latin typeface="+mn-ea"/>
                <a:cs typeface="+mn-cs"/>
              </a:rPr>
              <a:t>計画提案の概要を記載してください。</a:t>
            </a:r>
          </a:p>
        </p:txBody>
      </p:sp>
      <p:pic>
        <p:nvPicPr>
          <p:cNvPr id="8" name="図 7" descr="テキスト, 地図 が含まれている画像&#10;&#10;AI によって生成されたコンテンツは間違っている可能性があります。">
            <a:extLst>
              <a:ext uri="{FF2B5EF4-FFF2-40B4-BE49-F238E27FC236}">
                <a16:creationId xmlns:a16="http://schemas.microsoft.com/office/drawing/2014/main" id="{797E3E21-2FA9-BFFF-7F04-658D3EB6C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49" y="1701909"/>
            <a:ext cx="4149823" cy="2492072"/>
          </a:xfrm>
          <a:prstGeom prst="rect">
            <a:avLst/>
          </a:prstGeom>
        </p:spPr>
      </p:pic>
      <p:sp>
        <p:nvSpPr>
          <p:cNvPr id="12" name="正方形/長方形 11">
            <a:extLst>
              <a:ext uri="{FF2B5EF4-FFF2-40B4-BE49-F238E27FC236}">
                <a16:creationId xmlns:a16="http://schemas.microsoft.com/office/drawing/2014/main" id="{EFBDE0C2-C1E6-CDAB-6B1C-C8D0F5C2D451}"/>
              </a:ext>
            </a:extLst>
          </p:cNvPr>
          <p:cNvSpPr/>
          <p:nvPr/>
        </p:nvSpPr>
        <p:spPr>
          <a:xfrm>
            <a:off x="505589" y="4193981"/>
            <a:ext cx="3979542" cy="21600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lang="ja-JP" altLang="en-US" sz="1000" b="0" i="0" dirty="0">
                <a:solidFill>
                  <a:schemeClr val="tx1"/>
                </a:solidFill>
                <a:effectLst/>
                <a:latin typeface="Yu Gothic UI" panose="020B0500000000000000" pitchFamily="50" charset="-128"/>
                <a:ea typeface="Yu Gothic UI" panose="020B0500000000000000" pitchFamily="50" charset="-128"/>
              </a:rPr>
              <a:t>出典：国土地理院「地理院タイル（全国最新写真（シームレス））」</a:t>
            </a:r>
            <a:endParaRPr kumimoji="1" lang="en-US" altLang="ja-JP" sz="1000" dirty="0">
              <a:solidFill>
                <a:schemeClr val="tx1"/>
              </a:solidFill>
              <a:latin typeface="Yu Gothic UI" panose="020B0500000000000000" pitchFamily="50" charset="-128"/>
              <a:ea typeface="Yu Gothic UI" panose="020B0500000000000000" pitchFamily="50" charset="-128"/>
            </a:endParaRPr>
          </a:p>
        </p:txBody>
      </p:sp>
      <p:sp>
        <p:nvSpPr>
          <p:cNvPr id="13" name="正方形/長方形 12">
            <a:extLst>
              <a:ext uri="{FF2B5EF4-FFF2-40B4-BE49-F238E27FC236}">
                <a16:creationId xmlns:a16="http://schemas.microsoft.com/office/drawing/2014/main" id="{8AA2121C-06B3-027F-C112-58C63FCF8002}"/>
              </a:ext>
            </a:extLst>
          </p:cNvPr>
          <p:cNvSpPr/>
          <p:nvPr/>
        </p:nvSpPr>
        <p:spPr>
          <a:xfrm>
            <a:off x="335360" y="1629909"/>
            <a:ext cx="4320000" cy="4824000"/>
          </a:xfrm>
          <a:prstGeom prst="rect">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noAutofit/>
          </a:bodyPr>
          <a:lstStyle/>
          <a:p>
            <a:pPr>
              <a:spcBef>
                <a:spcPts val="600"/>
              </a:spcBef>
              <a:spcAft>
                <a:spcPts val="600"/>
              </a:spcAft>
            </a:pPr>
            <a:endParaRPr kumimoji="1" lang="en-US" altLang="ja-JP" sz="1200">
              <a:solidFill>
                <a:schemeClr val="tx1"/>
              </a:solidFill>
              <a:latin typeface="Yu Gothic UI" panose="020B0500000000000000" pitchFamily="50" charset="-128"/>
              <a:ea typeface="Yu Gothic UI" panose="020B0500000000000000" pitchFamily="50" charset="-128"/>
            </a:endParaRPr>
          </a:p>
        </p:txBody>
      </p:sp>
      <p:graphicFrame>
        <p:nvGraphicFramePr>
          <p:cNvPr id="9" name="Group 72">
            <a:extLst>
              <a:ext uri="{FF2B5EF4-FFF2-40B4-BE49-F238E27FC236}">
                <a16:creationId xmlns:a16="http://schemas.microsoft.com/office/drawing/2014/main" id="{57C1FE0D-31F8-9064-26D5-BA7A0BF69D1B}"/>
              </a:ext>
            </a:extLst>
          </p:cNvPr>
          <p:cNvGraphicFramePr>
            <a:graphicFrameLocks noGrp="1"/>
          </p:cNvGraphicFramePr>
          <p:nvPr>
            <p:extLst>
              <p:ext uri="{D42A27DB-BD31-4B8C-83A1-F6EECF244321}">
                <p14:modId xmlns:p14="http://schemas.microsoft.com/office/powerpoint/2010/main" val="1117954641"/>
              </p:ext>
            </p:extLst>
          </p:nvPr>
        </p:nvGraphicFramePr>
        <p:xfrm>
          <a:off x="407360" y="4437909"/>
          <a:ext cx="4176000" cy="1944000"/>
        </p:xfrm>
        <a:graphic>
          <a:graphicData uri="http://schemas.openxmlformats.org/drawingml/2006/table">
            <a:tbl>
              <a:tblPr/>
              <a:tblGrid>
                <a:gridCol w="4176000">
                  <a:extLst>
                    <a:ext uri="{9D8B030D-6E8A-4147-A177-3AD203B41FA5}">
                      <a16:colId xmlns:a16="http://schemas.microsoft.com/office/drawing/2014/main" val="1880155529"/>
                    </a:ext>
                  </a:extLst>
                </a:gridCol>
              </a:tblGrid>
              <a:tr h="194400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718618"/>
                  </a:ext>
                </a:extLst>
              </a:tr>
            </a:tbl>
          </a:graphicData>
        </a:graphic>
      </p:graphicFrame>
    </p:spTree>
    <p:extLst>
      <p:ext uri="{BB962C8B-B14F-4D97-AF65-F5344CB8AC3E}">
        <p14:creationId xmlns:p14="http://schemas.microsoft.com/office/powerpoint/2010/main" val="206856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hink-cell data - do not delete" hidden="1">
            <a:extLst>
              <a:ext uri="{FF2B5EF4-FFF2-40B4-BE49-F238E27FC236}">
                <a16:creationId xmlns:a16="http://schemas.microsoft.com/office/drawing/2014/main" id="{6E8C94B2-F7EB-2A7D-42EA-57B9880A603A}"/>
              </a:ext>
            </a:extLst>
          </p:cNvPr>
          <p:cNvGraphicFramePr>
            <a:graphicFrameLocks noChangeAspect="1"/>
          </p:cNvGraphicFramePr>
          <p:nvPr>
            <p:custDataLst>
              <p:tags r:id="rId1"/>
            </p:custDataLst>
            <p:extLst>
              <p:ext uri="{D42A27DB-BD31-4B8C-83A1-F6EECF244321}">
                <p14:modId xmlns:p14="http://schemas.microsoft.com/office/powerpoint/2010/main" val="292166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39" imgH="639" progId="TCLayout.ActiveDocument.1">
                  <p:embed/>
                </p:oleObj>
              </mc:Choice>
              <mc:Fallback>
                <p:oleObj name="think-cellスライド" r:id="rId4" imgW="639" imgH="639" progId="TCLayout.ActiveDocument.1">
                  <p:embed/>
                  <p:pic>
                    <p:nvPicPr>
                      <p:cNvPr id="35" name="think-cell data - do not delete" hidden="1">
                        <a:extLst>
                          <a:ext uri="{FF2B5EF4-FFF2-40B4-BE49-F238E27FC236}">
                            <a16:creationId xmlns:a16="http://schemas.microsoft.com/office/drawing/2014/main" id="{6E8C94B2-F7EB-2A7D-42EA-57B9880A60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Group 72">
            <a:extLst>
              <a:ext uri="{FF2B5EF4-FFF2-40B4-BE49-F238E27FC236}">
                <a16:creationId xmlns:a16="http://schemas.microsoft.com/office/drawing/2014/main" id="{88FBF22E-67BD-885E-970B-7A805E0CF240}"/>
              </a:ext>
            </a:extLst>
          </p:cNvPr>
          <p:cNvGraphicFramePr>
            <a:graphicFrameLocks noGrp="1"/>
          </p:cNvGraphicFramePr>
          <p:nvPr>
            <p:extLst>
              <p:ext uri="{D42A27DB-BD31-4B8C-83A1-F6EECF244321}">
                <p14:modId xmlns:p14="http://schemas.microsoft.com/office/powerpoint/2010/main" val="1589460993"/>
              </p:ext>
            </p:extLst>
          </p:nvPr>
        </p:nvGraphicFramePr>
        <p:xfrm>
          <a:off x="335360" y="1629909"/>
          <a:ext cx="5688000" cy="2592000"/>
        </p:xfrm>
        <a:graphic>
          <a:graphicData uri="http://schemas.openxmlformats.org/drawingml/2006/table">
            <a:tbl>
              <a:tblPr/>
              <a:tblGrid>
                <a:gridCol w="792000">
                  <a:extLst>
                    <a:ext uri="{9D8B030D-6E8A-4147-A177-3AD203B41FA5}">
                      <a16:colId xmlns:a16="http://schemas.microsoft.com/office/drawing/2014/main" val="337351624"/>
                    </a:ext>
                  </a:extLst>
                </a:gridCol>
                <a:gridCol w="792000">
                  <a:extLst>
                    <a:ext uri="{9D8B030D-6E8A-4147-A177-3AD203B41FA5}">
                      <a16:colId xmlns:a16="http://schemas.microsoft.com/office/drawing/2014/main" val="20002"/>
                    </a:ext>
                  </a:extLst>
                </a:gridCol>
                <a:gridCol w="1944000">
                  <a:extLst>
                    <a:ext uri="{9D8B030D-6E8A-4147-A177-3AD203B41FA5}">
                      <a16:colId xmlns:a16="http://schemas.microsoft.com/office/drawing/2014/main" val="2367079058"/>
                    </a:ext>
                  </a:extLst>
                </a:gridCol>
                <a:gridCol w="2160000">
                  <a:extLst>
                    <a:ext uri="{9D8B030D-6E8A-4147-A177-3AD203B41FA5}">
                      <a16:colId xmlns:a16="http://schemas.microsoft.com/office/drawing/2014/main" val="1880155529"/>
                    </a:ext>
                  </a:extLst>
                </a:gridCol>
              </a:tblGrid>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部門</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36000" marB="36000"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数量</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GHG</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排出量の直近値</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8282725"/>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産業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l" defTabSz="609555"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○（事業所・工場）</a:t>
                      </a: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718618"/>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業務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algn="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公共施設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a:p>
                  </a:txBody>
                  <a:tcPr/>
                </a:tc>
                <a:tc>
                  <a:txBody>
                    <a:bodyPr/>
                    <a:lstStyle/>
                    <a:p>
                      <a:pPr algn="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○（施設）</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937555"/>
                  </a:ext>
                </a:extLst>
              </a:tr>
              <a:tr h="288000">
                <a:tc row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家庭</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Bef>
                          <a:spcPts val="600"/>
                        </a:spcBef>
                      </a:pPr>
                      <a:r>
                        <a:rPr kumimoji="1" lang="ja-JP" altLang="en-US" sz="1200" dirty="0">
                          <a:solidFill>
                            <a:schemeClr val="tx1"/>
                          </a:solidFill>
                          <a:latin typeface="Yu Gothic UI" panose="020B0500000000000000" pitchFamily="50" charset="-128"/>
                          <a:ea typeface="Yu Gothic UI" panose="020B0500000000000000" pitchFamily="50" charset="-128"/>
                        </a:rPr>
                        <a:t>戸建住宅</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algn="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〇（戸）</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rowSpan="2">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30408"/>
                  </a:ext>
                </a:extLst>
              </a:tr>
              <a:tr h="288000">
                <a:tc vMerge="1">
                  <a:txBody>
                    <a:bodyPr/>
                    <a:lstStyle/>
                    <a:p>
                      <a:endParaRPr kumimoji="1" lang="ja-JP" altLang="en-US"/>
                    </a:p>
                  </a:txBody>
                  <a:tcPr/>
                </a:tc>
                <a:tc>
                  <a:txBody>
                    <a:bodyPr/>
                    <a:lstStyle/>
                    <a:p>
                      <a:pPr algn="ctr">
                        <a:spcBef>
                          <a:spcPts val="600"/>
                        </a:spcBef>
                      </a:pPr>
                      <a:r>
                        <a:rPr kumimoji="1" lang="ja-JP" altLang="en-US" sz="1200" dirty="0">
                          <a:solidFill>
                            <a:schemeClr val="tx1"/>
                          </a:solidFill>
                          <a:latin typeface="Yu Gothic UI" panose="020B0500000000000000" pitchFamily="50" charset="-128"/>
                          <a:ea typeface="Yu Gothic UI" panose="020B0500000000000000" pitchFamily="50" charset="-128"/>
                        </a:rPr>
                        <a:t>集合住宅</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a:txBody>
                    <a:bodyPr/>
                    <a:lstStyle/>
                    <a:p>
                      <a:pPr algn="r">
                        <a:spcBef>
                          <a:spcPts val="600"/>
                        </a:spcBef>
                      </a:pPr>
                      <a:r>
                        <a:rPr kumimoji="1" lang="ja-JP" altLang="en-US" sz="1200" dirty="0">
                          <a:solidFill>
                            <a:schemeClr val="accent5"/>
                          </a:solidFill>
                          <a:latin typeface="Yu Gothic UI" panose="020B0500000000000000" pitchFamily="50" charset="-128"/>
                          <a:ea typeface="Yu Gothic UI" panose="020B0500000000000000" pitchFamily="50" charset="-128"/>
                        </a:rPr>
                        <a:t>〇（棟）○（戸）</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3994234136"/>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運輸</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accent5"/>
                          </a:solidFill>
                          <a:latin typeface="Yu Gothic UI" panose="020B0500000000000000" pitchFamily="50" charset="-128"/>
                          <a:ea typeface="Yu Gothic UI" panose="020B0500000000000000" pitchFamily="50" charset="-128"/>
                        </a:rPr>
                        <a:t>〇（台）</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9342111"/>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フロン</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ja-JP" altLang="en-US" sz="1200" dirty="0">
                        <a:solidFill>
                          <a:schemeClr val="accent5"/>
                        </a:solidFill>
                        <a:highlight>
                          <a:srgbClr val="FFFF00"/>
                        </a:highlight>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solidFill>
                        <a:schemeClr val="accent3"/>
                      </a:solidFill>
                      <a:prstDash val="solid"/>
                      <a:round/>
                      <a:headEnd type="none" w="med" len="med"/>
                      <a:tailEnd type="none" w="med" len="med"/>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t-CO</a:t>
                      </a:r>
                      <a:r>
                        <a:rPr kumimoji="1" lang="en-US" altLang="ja-JP" sz="1200" b="0" i="0" u="none" strike="noStrike" kern="1200" cap="none" spc="0" normalizeH="0" baseline="-2500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2</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054530"/>
                  </a:ext>
                </a:extLst>
              </a:tr>
              <a:tr h="2880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計</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a:spcBef>
                          <a:spcPts val="600"/>
                        </a:spcBef>
                      </a:pPr>
                      <a:endParaRPr kumimoji="1" lang="ja-JP" altLang="en-US" sz="1200" dirty="0">
                        <a:solidFill>
                          <a:schemeClr val="tx1"/>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solidFill>
                        <a:schemeClr val="accent3"/>
                      </a:solidFill>
                      <a:prstDash val="solid"/>
                      <a:round/>
                      <a:headEnd type="none" w="med" len="med"/>
                      <a:tailEnd type="none" w="med" len="med"/>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accent5"/>
                          </a:solidFill>
                          <a:latin typeface="Yu Gothic UI" panose="020B0500000000000000" pitchFamily="50" charset="-128"/>
                          <a:ea typeface="Yu Gothic UI" panose="020B0500000000000000" pitchFamily="50" charset="-128"/>
                        </a:rPr>
                        <a:t>（</a:t>
                      </a:r>
                      <a:r>
                        <a:rPr kumimoji="1" lang="en-US" altLang="ja-JP" sz="1200" dirty="0">
                          <a:solidFill>
                            <a:schemeClr val="accent5"/>
                          </a:solidFill>
                          <a:latin typeface="Yu Gothic UI" panose="020B0500000000000000" pitchFamily="50" charset="-128"/>
                          <a:ea typeface="Yu Gothic UI" panose="020B0500000000000000" pitchFamily="50" charset="-128"/>
                        </a:rPr>
                        <a:t>t-CO</a:t>
                      </a:r>
                      <a:r>
                        <a:rPr kumimoji="1" lang="en-US" altLang="ja-JP" sz="1200" baseline="-25000" dirty="0">
                          <a:solidFill>
                            <a:schemeClr val="accent5"/>
                          </a:solidFill>
                          <a:latin typeface="Yu Gothic UI" panose="020B0500000000000000" pitchFamily="50" charset="-128"/>
                          <a:ea typeface="Yu Gothic UI" panose="020B0500000000000000" pitchFamily="50" charset="-128"/>
                        </a:rPr>
                        <a:t>2</a:t>
                      </a:r>
                      <a:r>
                        <a:rPr kumimoji="1" lang="ja-JP" altLang="en-US" sz="1200" dirty="0">
                          <a:solidFill>
                            <a:schemeClr val="accent5"/>
                          </a:solidFill>
                          <a:latin typeface="Yu Gothic UI" panose="020B0500000000000000" pitchFamily="50" charset="-128"/>
                          <a:ea typeface="Yu Gothic UI" panose="020B0500000000000000" pitchFamily="50" charset="-128"/>
                        </a:rPr>
                        <a:t>）</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3909042"/>
                  </a:ext>
                </a:extLst>
              </a:tr>
            </a:tbl>
          </a:graphicData>
        </a:graphic>
      </p:graphicFrame>
      <p:sp>
        <p:nvSpPr>
          <p:cNvPr id="2" name="タイトル 1">
            <a:extLst>
              <a:ext uri="{FF2B5EF4-FFF2-40B4-BE49-F238E27FC236}">
                <a16:creationId xmlns:a16="http://schemas.microsoft.com/office/drawing/2014/main" id="{5B2E14AB-A577-45ED-8247-39259D1CEBC4}"/>
              </a:ext>
            </a:extLst>
          </p:cNvPr>
          <p:cNvSpPr>
            <a:spLocks noGrp="1"/>
          </p:cNvSpPr>
          <p:nvPr>
            <p:ph type="title"/>
          </p:nvPr>
        </p:nvSpPr>
        <p:spPr/>
        <p:txBody>
          <a:bodyPr vert="horz" lIns="91440" tIns="45720" rIns="91440" bIns="45720" rtlCol="0" anchor="ctr">
            <a:noAutofit/>
          </a:bodyPr>
          <a:lstStyle/>
          <a:p>
            <a:r>
              <a:rPr lang="en-US" altLang="ja-JP" sz="2000" dirty="0"/>
              <a:t>【</a:t>
            </a:r>
            <a:r>
              <a:rPr lang="ja-JP" altLang="en-US" sz="2000" dirty="0"/>
              <a:t>計画提案概要</a:t>
            </a:r>
            <a:r>
              <a:rPr lang="en-US" altLang="ja-JP" sz="2000" dirty="0"/>
              <a:t>】 </a:t>
            </a:r>
            <a:endParaRPr lang="ja-JP" altLang="en-US" sz="2000" dirty="0"/>
          </a:p>
        </p:txBody>
      </p:sp>
      <p:sp>
        <p:nvSpPr>
          <p:cNvPr id="16" name="スライド番号プレースホルダー 15">
            <a:extLst>
              <a:ext uri="{FF2B5EF4-FFF2-40B4-BE49-F238E27FC236}">
                <a16:creationId xmlns:a16="http://schemas.microsoft.com/office/drawing/2014/main" id="{349D46AC-FC51-6A31-3846-43B379D7E1FF}"/>
              </a:ext>
            </a:extLst>
          </p:cNvPr>
          <p:cNvSpPr>
            <a:spLocks noGrp="1"/>
          </p:cNvSpPr>
          <p:nvPr>
            <p:ph type="sldNum" sz="quarter" idx="12"/>
          </p:nvPr>
        </p:nvSpPr>
        <p:spPr/>
        <p:txBody>
          <a:bodyPr/>
          <a:lstStyle/>
          <a:p>
            <a:fld id="{F1318789-6D13-4837-B31B-63BA5D39B425}" type="slidenum">
              <a:rPr lang="ja-JP" altLang="en-US" smtClean="0"/>
              <a:pPr/>
              <a:t>6</a:t>
            </a:fld>
            <a:endParaRPr lang="ja-JP" altLang="en-US"/>
          </a:p>
        </p:txBody>
      </p:sp>
      <p:sp>
        <p:nvSpPr>
          <p:cNvPr id="17" name="テキスト ボックス 1">
            <a:extLst>
              <a:ext uri="{FF2B5EF4-FFF2-40B4-BE49-F238E27FC236}">
                <a16:creationId xmlns:a16="http://schemas.microsoft.com/office/drawing/2014/main" id="{1ADA0093-D05A-E9CF-1F68-0C71F63001B1}"/>
              </a:ext>
            </a:extLst>
          </p:cNvPr>
          <p:cNvSpPr txBox="1">
            <a:spLocks noChangeArrowheads="1"/>
          </p:cNvSpPr>
          <p:nvPr/>
        </p:nvSpPr>
        <p:spPr bwMode="auto">
          <a:xfrm>
            <a:off x="335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b="1" dirty="0">
                <a:solidFill>
                  <a:schemeClr val="tx1"/>
                </a:solidFill>
                <a:latin typeface="+mn-ea"/>
              </a:rPr>
              <a:t>計画提案の概要を記載してください</a:t>
            </a:r>
            <a:r>
              <a:rPr kumimoji="0" lang="ja-JP" altLang="en-US" b="1" i="0" strike="noStrike" kern="0" cap="none" spc="0" normalizeH="0" baseline="0" noProof="0" dirty="0">
                <a:ln>
                  <a:noFill/>
                </a:ln>
                <a:solidFill>
                  <a:schemeClr val="tx1"/>
                </a:solidFill>
                <a:effectLst/>
                <a:uLnTx/>
                <a:uFillTx/>
                <a:latin typeface="+mn-ea"/>
                <a:cs typeface="+mn-cs"/>
              </a:rPr>
              <a:t>。</a:t>
            </a:r>
            <a:endParaRPr kumimoji="0" lang="en-US" altLang="ja-JP" b="1" i="0" strike="noStrike" kern="0" cap="none" spc="0" normalizeH="0" baseline="0" noProof="0" dirty="0">
              <a:ln>
                <a:noFill/>
              </a:ln>
              <a:solidFill>
                <a:schemeClr val="tx1"/>
              </a:solidFill>
              <a:effectLst/>
              <a:uLnTx/>
              <a:uFillTx/>
              <a:latin typeface="+mn-ea"/>
              <a:cs typeface="+mn-cs"/>
            </a:endParaRPr>
          </a:p>
        </p:txBody>
      </p:sp>
      <p:graphicFrame>
        <p:nvGraphicFramePr>
          <p:cNvPr id="26" name="Group 72">
            <a:extLst>
              <a:ext uri="{FF2B5EF4-FFF2-40B4-BE49-F238E27FC236}">
                <a16:creationId xmlns:a16="http://schemas.microsoft.com/office/drawing/2014/main" id="{67C8DC8D-356C-493F-6317-46C7E5E2A60A}"/>
              </a:ext>
            </a:extLst>
          </p:cNvPr>
          <p:cNvGraphicFramePr>
            <a:graphicFrameLocks noGrp="1"/>
          </p:cNvGraphicFramePr>
          <p:nvPr>
            <p:extLst>
              <p:ext uri="{D42A27DB-BD31-4B8C-83A1-F6EECF244321}">
                <p14:modId xmlns:p14="http://schemas.microsoft.com/office/powerpoint/2010/main" val="2709564257"/>
              </p:ext>
            </p:extLst>
          </p:nvPr>
        </p:nvGraphicFramePr>
        <p:xfrm>
          <a:off x="335360" y="4941909"/>
          <a:ext cx="5688000" cy="1584000"/>
        </p:xfrm>
        <a:graphic>
          <a:graphicData uri="http://schemas.openxmlformats.org/drawingml/2006/table">
            <a:tbl>
              <a:tblPr/>
              <a:tblGrid>
                <a:gridCol w="360000">
                  <a:extLst>
                    <a:ext uri="{9D8B030D-6E8A-4147-A177-3AD203B41FA5}">
                      <a16:colId xmlns:a16="http://schemas.microsoft.com/office/drawing/2014/main" val="337351624"/>
                    </a:ext>
                  </a:extLst>
                </a:gridCol>
                <a:gridCol w="2592000">
                  <a:extLst>
                    <a:ext uri="{9D8B030D-6E8A-4147-A177-3AD203B41FA5}">
                      <a16:colId xmlns:a16="http://schemas.microsoft.com/office/drawing/2014/main" val="20002"/>
                    </a:ext>
                  </a:extLst>
                </a:gridCol>
                <a:gridCol w="2736000">
                  <a:extLst>
                    <a:ext uri="{9D8B030D-6E8A-4147-A177-3AD203B41FA5}">
                      <a16:colId xmlns:a16="http://schemas.microsoft.com/office/drawing/2014/main" val="1880155529"/>
                    </a:ext>
                  </a:extLst>
                </a:gridCol>
              </a:tblGrid>
              <a:tr h="288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2030</a:t>
                      </a:r>
                      <a:r>
                        <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年までの達成目標</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rPr>
                        <a:t>KPI</a:t>
                      </a:r>
                      <a:endParaRPr kumimoji="0" lang="ja-JP" altLang="en-US" sz="1200" b="0"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8282725"/>
                  </a:ext>
                </a:extLst>
              </a:tr>
              <a:tr h="432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1</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業務部門への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PV</a:t>
                      </a:r>
                      <a:r>
                        <a:rPr kumimoji="1" lang="ja-JP" altLang="en-US" sz="1200" dirty="0">
                          <a:solidFill>
                            <a:schemeClr val="accent5"/>
                          </a:solidFill>
                          <a:latin typeface="Yu Gothic UI" panose="020B0500000000000000" pitchFamily="50" charset="-128"/>
                          <a:ea typeface="Yu Gothic UI" panose="020B0500000000000000" pitchFamily="50" charset="-128"/>
                        </a:rPr>
                        <a:t>●●</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a:t>
                      </a:r>
                      <a:endPar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導入容量（</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MW</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718618"/>
                  </a:ext>
                </a:extLst>
              </a:tr>
              <a:tr h="432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2</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a:spcBef>
                          <a:spcPts val="600"/>
                        </a:spcBef>
                      </a:pP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公共施設</a:t>
                      </a:r>
                      <a:r>
                        <a:rPr kumimoji="1" lang="ja-JP" altLang="en-US" sz="1200" dirty="0">
                          <a:solidFill>
                            <a:schemeClr val="accent5"/>
                          </a:solidFill>
                          <a:latin typeface="Yu Gothic UI" panose="020B0500000000000000" pitchFamily="50" charset="-128"/>
                          <a:ea typeface="Yu Gothic UI" panose="020B0500000000000000" pitchFamily="50" charset="-128"/>
                        </a:rPr>
                        <a:t>●棟</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の</a:t>
                      </a:r>
                      <a:r>
                        <a:rPr kumimoji="1" lang="en-US" altLang="ja-JP"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ZEB</a:t>
                      </a:r>
                      <a:r>
                        <a:rPr kumimoji="1" lang="ja-JP" altLang="en-US" sz="1200" b="0" i="0" u="none" strike="noStrike" kern="1200" cap="none" spc="0" normalizeH="0" baseline="0" noProof="0" dirty="0">
                          <a:ln>
                            <a:noFill/>
                          </a:ln>
                          <a:solidFill>
                            <a:schemeClr val="accent5"/>
                          </a:solidFill>
                          <a:effectLst/>
                          <a:uLnTx/>
                          <a:uFillTx/>
                          <a:latin typeface="Yu Gothic UI" panose="020B0500000000000000" pitchFamily="50" charset="-128"/>
                          <a:ea typeface="Yu Gothic UI" panose="020B0500000000000000" pitchFamily="50" charset="-128"/>
                          <a:cs typeface="+mn-cs"/>
                        </a:rPr>
                        <a:t>化</a:t>
                      </a:r>
                      <a:endParaRPr kumimoji="1" lang="ja-JP" altLang="en-US"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609555" rtl="0" eaLnBrk="1" fontAlgn="auto" latinLnBrk="0" hangingPunct="1">
                        <a:lnSpc>
                          <a:spcPct val="100000"/>
                        </a:lnSpc>
                        <a:spcBef>
                          <a:spcPts val="600"/>
                        </a:spcBef>
                        <a:spcAft>
                          <a:spcPts val="0"/>
                        </a:spcAft>
                        <a:buClrTx/>
                        <a:buSzTx/>
                        <a:buFontTx/>
                        <a:buNone/>
                        <a:tabLst/>
                        <a:defRPr/>
                      </a:pPr>
                      <a:r>
                        <a:rPr kumimoji="1" lang="en-US" altLang="ja-JP" sz="1200" dirty="0">
                          <a:solidFill>
                            <a:schemeClr val="accent5"/>
                          </a:solidFill>
                          <a:latin typeface="Yu Gothic UI" panose="020B0500000000000000" pitchFamily="50" charset="-128"/>
                          <a:ea typeface="Yu Gothic UI" panose="020B0500000000000000" pitchFamily="50" charset="-128"/>
                        </a:rPr>
                        <a:t>ZEB Ready</a:t>
                      </a:r>
                      <a:r>
                        <a:rPr kumimoji="1" lang="ja-JP" altLang="en-US" sz="1200" dirty="0">
                          <a:solidFill>
                            <a:schemeClr val="accent5"/>
                          </a:solidFill>
                          <a:latin typeface="Yu Gothic UI" panose="020B0500000000000000" pitchFamily="50" charset="-128"/>
                          <a:ea typeface="Yu Gothic UI" panose="020B0500000000000000" pitchFamily="50" charset="-128"/>
                        </a:rPr>
                        <a:t>以上の公共施設数（施設）</a:t>
                      </a:r>
                      <a:endParaRPr kumimoji="1" lang="en-US" altLang="ja-JP" sz="1200" dirty="0">
                        <a:solidFill>
                          <a:schemeClr val="accent5"/>
                        </a:solidFill>
                        <a:latin typeface="Yu Gothic UI" panose="020B0500000000000000" pitchFamily="50" charset="-128"/>
                        <a:ea typeface="Yu Gothic UI" panose="020B0500000000000000" pitchFamily="50" charset="-128"/>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00">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rPr>
                        <a:t>3</a:t>
                      </a:r>
                      <a:endParaRPr kumimoji="0" lang="ja-JP" altLang="en-US" sz="12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200" b="0" i="0" u="none" strike="noStrike" kern="1200" cap="none" spc="0" normalizeH="0" baseline="0" dirty="0">
                          <a:ln>
                            <a:noFill/>
                          </a:ln>
                          <a:solidFill>
                            <a:schemeClr val="accent5"/>
                          </a:solidFill>
                          <a:effectLst/>
                          <a:uLnTx/>
                          <a:uFillTx/>
                          <a:latin typeface="Yu Gothic UI" panose="020B0500000000000000" pitchFamily="50" charset="-128"/>
                          <a:ea typeface="Yu Gothic UI" panose="020B0500000000000000" pitchFamily="50" charset="-128"/>
                          <a:cs typeface="+mn-cs"/>
                        </a:rPr>
                        <a:t>●事業所へのエネマネ実施</a:t>
                      </a: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kern="1200" cap="none" spc="0" normalizeH="0" baseline="0" dirty="0">
                          <a:ln>
                            <a:noFill/>
                          </a:ln>
                          <a:solidFill>
                            <a:schemeClr val="accent5"/>
                          </a:solidFill>
                          <a:effectLst/>
                          <a:uLnTx/>
                          <a:uFillTx/>
                          <a:latin typeface="Yu Gothic UI" panose="020B0500000000000000" pitchFamily="50" charset="-128"/>
                          <a:ea typeface="Yu Gothic UI" panose="020B0500000000000000" pitchFamily="50" charset="-128"/>
                          <a:cs typeface="+mn-cs"/>
                        </a:rPr>
                        <a:t>エネマネ対象事業者数（事業所）</a:t>
                      </a:r>
                      <a:endParaRPr kumimoji="1" lang="en-US" altLang="ja-JP" sz="1200" b="0" i="0" u="none" strike="noStrike" kern="1200" cap="none" spc="0" normalizeH="0" baseline="0" dirty="0">
                        <a:ln>
                          <a:noFill/>
                        </a:ln>
                        <a:solidFill>
                          <a:schemeClr val="accent5"/>
                        </a:solidFill>
                        <a:effectLst/>
                        <a:uLnTx/>
                        <a:uFillTx/>
                        <a:latin typeface="Yu Gothic UI" panose="020B0500000000000000" pitchFamily="50" charset="-128"/>
                        <a:ea typeface="Yu Gothic UI" panose="020B0500000000000000" pitchFamily="50" charset="-128"/>
                        <a:cs typeface="+mn-cs"/>
                      </a:endParaRPr>
                    </a:p>
                  </a:txBody>
                  <a:tcPr marL="36000" marR="36000" marT="0" marB="0" anchor="ctr"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30408"/>
                  </a:ext>
                </a:extLst>
              </a:tr>
            </a:tbl>
          </a:graphicData>
        </a:graphic>
      </p:graphicFrame>
      <p:sp>
        <p:nvSpPr>
          <p:cNvPr id="29" name="正方形/長方形 28">
            <a:extLst>
              <a:ext uri="{FF2B5EF4-FFF2-40B4-BE49-F238E27FC236}">
                <a16:creationId xmlns:a16="http://schemas.microsoft.com/office/drawing/2014/main" id="{1339056A-C14D-2F86-5075-9464ABC86DC9}"/>
              </a:ext>
            </a:extLst>
          </p:cNvPr>
          <p:cNvSpPr/>
          <p:nvPr/>
        </p:nvSpPr>
        <p:spPr>
          <a:xfrm>
            <a:off x="6239359" y="1269909"/>
            <a:ext cx="5616000" cy="288000"/>
          </a:xfrm>
          <a:prstGeom prst="rect">
            <a:avLst/>
          </a:prstGeom>
          <a:solidFill>
            <a:schemeClr val="tx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spcBef>
                <a:spcPts val="600"/>
              </a:spcBef>
            </a:pPr>
            <a:r>
              <a:rPr kumimoji="1" lang="en-US" altLang="ja-JP" sz="1200" dirty="0">
                <a:solidFill>
                  <a:schemeClr val="bg1"/>
                </a:solidFill>
                <a:latin typeface="Yu Gothic UI" panose="020B0500000000000000" pitchFamily="50" charset="-128"/>
                <a:ea typeface="Yu Gothic UI" panose="020B0500000000000000" pitchFamily="50" charset="-128"/>
              </a:rPr>
              <a:t>GHG</a:t>
            </a:r>
            <a:r>
              <a:rPr kumimoji="1" lang="ja-JP" altLang="en-US" sz="1200" dirty="0">
                <a:solidFill>
                  <a:schemeClr val="bg1"/>
                </a:solidFill>
                <a:latin typeface="Yu Gothic UI" panose="020B0500000000000000" pitchFamily="50" charset="-128"/>
                <a:ea typeface="Yu Gothic UI" panose="020B0500000000000000" pitchFamily="50" charset="-128"/>
              </a:rPr>
              <a:t>削減目標</a:t>
            </a: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 name="正方形/長方形 2">
            <a:extLst>
              <a:ext uri="{FF2B5EF4-FFF2-40B4-BE49-F238E27FC236}">
                <a16:creationId xmlns:a16="http://schemas.microsoft.com/office/drawing/2014/main" id="{EA5C212B-BBDA-3CFD-9961-97E6214125AE}"/>
              </a:ext>
            </a:extLst>
          </p:cNvPr>
          <p:cNvSpPr/>
          <p:nvPr/>
        </p:nvSpPr>
        <p:spPr>
          <a:xfrm>
            <a:off x="335360" y="1269909"/>
            <a:ext cx="5544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1-1</a:t>
            </a:r>
            <a:r>
              <a:rPr lang="ja-JP" altLang="en-US" sz="1600" b="1" dirty="0">
                <a:solidFill>
                  <a:schemeClr val="tx1"/>
                </a:solidFill>
                <a:latin typeface="+mn-ea"/>
              </a:rPr>
              <a:t>：対象施設の内訳、</a:t>
            </a:r>
            <a:r>
              <a:rPr lang="en-US" altLang="ja-JP" sz="1600" b="1" dirty="0">
                <a:solidFill>
                  <a:schemeClr val="tx1"/>
                </a:solidFill>
                <a:latin typeface="+mn-ea"/>
              </a:rPr>
              <a:t>GHG</a:t>
            </a:r>
            <a:r>
              <a:rPr lang="ja-JP" altLang="en-US" sz="1600" b="1" dirty="0">
                <a:solidFill>
                  <a:schemeClr val="tx1"/>
                </a:solidFill>
                <a:latin typeface="+mn-ea"/>
              </a:rPr>
              <a:t>排出量の直近値</a:t>
            </a:r>
            <a:endParaRPr kumimoji="1" lang="ja-JP" altLang="en-US" sz="1600" b="1" dirty="0">
              <a:solidFill>
                <a:schemeClr val="tx1"/>
              </a:solidFill>
              <a:latin typeface="+mn-ea"/>
            </a:endParaRPr>
          </a:p>
        </p:txBody>
      </p:sp>
      <p:sp>
        <p:nvSpPr>
          <p:cNvPr id="4" name="正方形/長方形 3">
            <a:extLst>
              <a:ext uri="{FF2B5EF4-FFF2-40B4-BE49-F238E27FC236}">
                <a16:creationId xmlns:a16="http://schemas.microsoft.com/office/drawing/2014/main" id="{C9EA6B5C-FBCE-4F3A-EC9D-8FC302362352}"/>
              </a:ext>
            </a:extLst>
          </p:cNvPr>
          <p:cNvSpPr/>
          <p:nvPr/>
        </p:nvSpPr>
        <p:spPr>
          <a:xfrm>
            <a:off x="335360" y="4581909"/>
            <a:ext cx="5544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mn-ea"/>
              </a:rPr>
              <a:t>表</a:t>
            </a:r>
            <a:r>
              <a:rPr lang="en-US" altLang="ja-JP" sz="1600" b="1" dirty="0">
                <a:solidFill>
                  <a:schemeClr val="tx1"/>
                </a:solidFill>
                <a:latin typeface="+mn-ea"/>
              </a:rPr>
              <a:t>1-2</a:t>
            </a:r>
            <a:r>
              <a:rPr lang="ja-JP" altLang="en-US" sz="1600" b="1" dirty="0">
                <a:solidFill>
                  <a:schemeClr val="tx1"/>
                </a:solidFill>
                <a:latin typeface="+mn-ea"/>
              </a:rPr>
              <a:t>：主な</a:t>
            </a:r>
            <a:r>
              <a:rPr lang="en-US" altLang="ja-JP" sz="1600" b="1" dirty="0">
                <a:solidFill>
                  <a:schemeClr val="tx1"/>
                </a:solidFill>
                <a:latin typeface="+mn-ea"/>
              </a:rPr>
              <a:t>KPI</a:t>
            </a:r>
            <a:endParaRPr kumimoji="1" lang="ja-JP" altLang="en-US" sz="1600" b="1" dirty="0">
              <a:solidFill>
                <a:schemeClr val="tx1"/>
              </a:solidFill>
              <a:latin typeface="+mn-ea"/>
            </a:endParaRPr>
          </a:p>
        </p:txBody>
      </p:sp>
      <p:sp>
        <p:nvSpPr>
          <p:cNvPr id="11" name="正方形/長方形 10">
            <a:extLst>
              <a:ext uri="{FF2B5EF4-FFF2-40B4-BE49-F238E27FC236}">
                <a16:creationId xmlns:a16="http://schemas.microsoft.com/office/drawing/2014/main" id="{AF29B554-A114-D769-CA80-891F3852BCDC}"/>
              </a:ext>
            </a:extLst>
          </p:cNvPr>
          <p:cNvSpPr/>
          <p:nvPr/>
        </p:nvSpPr>
        <p:spPr>
          <a:xfrm>
            <a:off x="7162476" y="4590133"/>
            <a:ext cx="3973524" cy="262143"/>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kumimoji="1" lang="ja-JP" altLang="en-US" sz="1100" dirty="0">
                <a:solidFill>
                  <a:schemeClr val="tx1"/>
                </a:solidFill>
                <a:highlight>
                  <a:srgbClr val="FFFF00"/>
                </a:highlight>
                <a:latin typeface="Yu Gothic UI" panose="020B0500000000000000" pitchFamily="50" charset="-128"/>
                <a:ea typeface="Yu Gothic UI" panose="020B0500000000000000" pitchFamily="50" charset="-128"/>
              </a:rPr>
              <a:t>・９ページ下部にあるような千表を入れて、イメージ示す形にしてください。</a:t>
            </a:r>
          </a:p>
        </p:txBody>
      </p:sp>
      <p:grpSp>
        <p:nvGrpSpPr>
          <p:cNvPr id="36" name="グループ化 35">
            <a:extLst>
              <a:ext uri="{FF2B5EF4-FFF2-40B4-BE49-F238E27FC236}">
                <a16:creationId xmlns:a16="http://schemas.microsoft.com/office/drawing/2014/main" id="{6E258B4C-2AF5-9287-1649-845F70220742}"/>
              </a:ext>
            </a:extLst>
          </p:cNvPr>
          <p:cNvGrpSpPr/>
          <p:nvPr/>
        </p:nvGrpSpPr>
        <p:grpSpPr>
          <a:xfrm>
            <a:off x="6199721" y="1590051"/>
            <a:ext cx="5616000" cy="2374574"/>
            <a:chOff x="6269097" y="1590051"/>
            <a:chExt cx="5723999" cy="2374574"/>
          </a:xfrm>
        </p:grpSpPr>
        <p:graphicFrame>
          <p:nvGraphicFramePr>
            <p:cNvPr id="24" name="グラフ 23">
              <a:extLst>
                <a:ext uri="{FF2B5EF4-FFF2-40B4-BE49-F238E27FC236}">
                  <a16:creationId xmlns:a16="http://schemas.microsoft.com/office/drawing/2014/main" id="{31F75F6F-747E-8832-93FA-895836A5DBA1}"/>
                </a:ext>
              </a:extLst>
            </p:cNvPr>
            <p:cNvGraphicFramePr/>
            <p:nvPr>
              <p:extLst>
                <p:ext uri="{D42A27DB-BD31-4B8C-83A1-F6EECF244321}">
                  <p14:modId xmlns:p14="http://schemas.microsoft.com/office/powerpoint/2010/main" val="1747731083"/>
                </p:ext>
              </p:extLst>
            </p:nvPr>
          </p:nvGraphicFramePr>
          <p:xfrm>
            <a:off x="6269097" y="1590051"/>
            <a:ext cx="5723999" cy="2374574"/>
          </p:xfrm>
          <a:graphic>
            <a:graphicData uri="http://schemas.openxmlformats.org/drawingml/2006/chart">
              <c:chart xmlns:c="http://schemas.openxmlformats.org/drawingml/2006/chart" xmlns:r="http://schemas.openxmlformats.org/officeDocument/2006/relationships" r:id="rId6"/>
            </a:graphicData>
          </a:graphic>
        </p:graphicFrame>
        <p:grpSp>
          <p:nvGrpSpPr>
            <p:cNvPr id="23" name="グループ化 22">
              <a:extLst>
                <a:ext uri="{FF2B5EF4-FFF2-40B4-BE49-F238E27FC236}">
                  <a16:creationId xmlns:a16="http://schemas.microsoft.com/office/drawing/2014/main" id="{4F59CD40-981A-ACE0-2D24-1D2ABB33ADDC}"/>
                </a:ext>
              </a:extLst>
            </p:cNvPr>
            <p:cNvGrpSpPr/>
            <p:nvPr/>
          </p:nvGrpSpPr>
          <p:grpSpPr>
            <a:xfrm>
              <a:off x="6600000" y="3285000"/>
              <a:ext cx="5323421" cy="216000"/>
              <a:chOff x="6600000" y="3285000"/>
              <a:chExt cx="5323421" cy="216000"/>
            </a:xfrm>
          </p:grpSpPr>
          <p:sp>
            <p:nvSpPr>
              <p:cNvPr id="14" name="正方形/長方形 13">
                <a:extLst>
                  <a:ext uri="{FF2B5EF4-FFF2-40B4-BE49-F238E27FC236}">
                    <a16:creationId xmlns:a16="http://schemas.microsoft.com/office/drawing/2014/main" id="{D648AAD8-2037-C89E-BD9D-FEA51D5798D9}"/>
                  </a:ext>
                </a:extLst>
              </p:cNvPr>
              <p:cNvSpPr/>
              <p:nvPr/>
            </p:nvSpPr>
            <p:spPr>
              <a:xfrm>
                <a:off x="6600000"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2023</a:t>
                </a:r>
                <a:endParaRPr kumimoji="1" lang="ja-JP" altLang="en-US" sz="1200" b="1" dirty="0">
                  <a:solidFill>
                    <a:schemeClr val="tx1"/>
                  </a:solidFill>
                </a:endParaRPr>
              </a:p>
            </p:txBody>
          </p:sp>
          <p:sp>
            <p:nvSpPr>
              <p:cNvPr id="20" name="正方形/長方形 19">
                <a:extLst>
                  <a:ext uri="{FF2B5EF4-FFF2-40B4-BE49-F238E27FC236}">
                    <a16:creationId xmlns:a16="http://schemas.microsoft.com/office/drawing/2014/main" id="{70125AF2-6152-A67E-E545-6BD494C84D95}"/>
                  </a:ext>
                </a:extLst>
              </p:cNvPr>
              <p:cNvSpPr/>
              <p:nvPr/>
            </p:nvSpPr>
            <p:spPr>
              <a:xfrm>
                <a:off x="7922993"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2030</a:t>
                </a:r>
                <a:endParaRPr kumimoji="1" lang="ja-JP" altLang="en-US" sz="1200" b="1" dirty="0">
                  <a:solidFill>
                    <a:schemeClr val="tx1"/>
                  </a:solidFill>
                </a:endParaRPr>
              </a:p>
            </p:txBody>
          </p:sp>
          <p:sp>
            <p:nvSpPr>
              <p:cNvPr id="21" name="正方形/長方形 20">
                <a:extLst>
                  <a:ext uri="{FF2B5EF4-FFF2-40B4-BE49-F238E27FC236}">
                    <a16:creationId xmlns:a16="http://schemas.microsoft.com/office/drawing/2014/main" id="{3B7C108C-5328-712C-9C3B-E13CF85283F3}"/>
                  </a:ext>
                </a:extLst>
              </p:cNvPr>
              <p:cNvSpPr/>
              <p:nvPr/>
            </p:nvSpPr>
            <p:spPr>
              <a:xfrm>
                <a:off x="8832000"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2035</a:t>
                </a:r>
                <a:endParaRPr kumimoji="1" lang="ja-JP" altLang="en-US" sz="1200" b="1" dirty="0">
                  <a:solidFill>
                    <a:schemeClr val="tx1"/>
                  </a:solidFill>
                </a:endParaRPr>
              </a:p>
            </p:txBody>
          </p:sp>
          <p:sp>
            <p:nvSpPr>
              <p:cNvPr id="22" name="正方形/長方形 21">
                <a:extLst>
                  <a:ext uri="{FF2B5EF4-FFF2-40B4-BE49-F238E27FC236}">
                    <a16:creationId xmlns:a16="http://schemas.microsoft.com/office/drawing/2014/main" id="{18856540-3FF2-8892-7937-ECAB940467A4}"/>
                  </a:ext>
                </a:extLst>
              </p:cNvPr>
              <p:cNvSpPr/>
              <p:nvPr/>
            </p:nvSpPr>
            <p:spPr>
              <a:xfrm>
                <a:off x="11491421" y="3285000"/>
                <a:ext cx="43200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b="1" dirty="0">
                    <a:solidFill>
                      <a:schemeClr val="tx1"/>
                    </a:solidFill>
                  </a:rPr>
                  <a:t>2050</a:t>
                </a:r>
                <a:endParaRPr kumimoji="1" lang="ja-JP" altLang="en-US" sz="1200" b="1" dirty="0">
                  <a:solidFill>
                    <a:schemeClr val="tx1"/>
                  </a:solidFill>
                </a:endParaRPr>
              </a:p>
            </p:txBody>
          </p:sp>
        </p:grpSp>
      </p:grpSp>
      <p:graphicFrame>
        <p:nvGraphicFramePr>
          <p:cNvPr id="39" name="表 38">
            <a:extLst>
              <a:ext uri="{FF2B5EF4-FFF2-40B4-BE49-F238E27FC236}">
                <a16:creationId xmlns:a16="http://schemas.microsoft.com/office/drawing/2014/main" id="{9E4087A9-E325-1284-431A-A422FDBF9582}"/>
              </a:ext>
            </a:extLst>
          </p:cNvPr>
          <p:cNvGraphicFramePr>
            <a:graphicFrameLocks noGrp="1"/>
          </p:cNvGraphicFramePr>
          <p:nvPr>
            <p:extLst>
              <p:ext uri="{D42A27DB-BD31-4B8C-83A1-F6EECF244321}">
                <p14:modId xmlns:p14="http://schemas.microsoft.com/office/powerpoint/2010/main" val="4130546285"/>
              </p:ext>
            </p:extLst>
          </p:nvPr>
        </p:nvGraphicFramePr>
        <p:xfrm>
          <a:off x="6239359" y="4293909"/>
          <a:ext cx="5616000" cy="2232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3094619093"/>
                    </a:ext>
                  </a:extLst>
                </a:gridCol>
                <a:gridCol w="936000">
                  <a:extLst>
                    <a:ext uri="{9D8B030D-6E8A-4147-A177-3AD203B41FA5}">
                      <a16:colId xmlns:a16="http://schemas.microsoft.com/office/drawing/2014/main" val="1013584971"/>
                    </a:ext>
                  </a:extLst>
                </a:gridCol>
                <a:gridCol w="936000">
                  <a:extLst>
                    <a:ext uri="{9D8B030D-6E8A-4147-A177-3AD203B41FA5}">
                      <a16:colId xmlns:a16="http://schemas.microsoft.com/office/drawing/2014/main" val="3532417423"/>
                    </a:ext>
                  </a:extLst>
                </a:gridCol>
                <a:gridCol w="936000">
                  <a:extLst>
                    <a:ext uri="{9D8B030D-6E8A-4147-A177-3AD203B41FA5}">
                      <a16:colId xmlns:a16="http://schemas.microsoft.com/office/drawing/2014/main" val="932680018"/>
                    </a:ext>
                  </a:extLst>
                </a:gridCol>
                <a:gridCol w="936000">
                  <a:extLst>
                    <a:ext uri="{9D8B030D-6E8A-4147-A177-3AD203B41FA5}">
                      <a16:colId xmlns:a16="http://schemas.microsoft.com/office/drawing/2014/main" val="3517026936"/>
                    </a:ext>
                  </a:extLst>
                </a:gridCol>
                <a:gridCol w="936000">
                  <a:extLst>
                    <a:ext uri="{9D8B030D-6E8A-4147-A177-3AD203B41FA5}">
                      <a16:colId xmlns:a16="http://schemas.microsoft.com/office/drawing/2014/main" val="3714768260"/>
                    </a:ext>
                  </a:extLst>
                </a:gridCol>
              </a:tblGrid>
              <a:tr h="288000">
                <a:tc gridSpan="6">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200" b="0" dirty="0">
                          <a:solidFill>
                            <a:schemeClr val="bg1"/>
                          </a:solidFill>
                          <a:latin typeface="+mn-ea"/>
                        </a:rPr>
                        <a:t>全体スケジュール</a:t>
                      </a:r>
                      <a:endParaRPr kumimoji="1" lang="en-US" altLang="ja-JP" sz="1200" b="0" dirty="0">
                        <a:solidFill>
                          <a:schemeClr val="bg1"/>
                        </a:solidFill>
                        <a:latin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594109673"/>
                  </a:ext>
                </a:extLst>
              </a:tr>
              <a:tr h="28800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2025</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2026</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2027</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2028</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2029</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200" b="0" dirty="0">
                          <a:solidFill>
                            <a:schemeClr val="bg1"/>
                          </a:solidFill>
                          <a:latin typeface="+mn-ea"/>
                        </a:rPr>
                        <a:t>2030</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44546A"/>
                    </a:solidFill>
                  </a:tcPr>
                </a:tc>
                <a:extLst>
                  <a:ext uri="{0D108BD9-81ED-4DB2-BD59-A6C34878D82A}">
                    <a16:rowId xmlns:a16="http://schemas.microsoft.com/office/drawing/2014/main" val="2332149632"/>
                  </a:ext>
                </a:extLst>
              </a:tr>
              <a:tr h="165600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1" lang="en-US" altLang="ja-JP" sz="1200" b="1" dirty="0">
                        <a:solidFill>
                          <a:schemeClr val="tx1"/>
                        </a:solidFill>
                        <a:latin typeface="+mn-ea"/>
                      </a:endParaRPr>
                    </a:p>
                  </a:txBody>
                  <a:tcPr marL="36000" marR="36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extLst>
                  <a:ext uri="{0D108BD9-81ED-4DB2-BD59-A6C34878D82A}">
                    <a16:rowId xmlns:a16="http://schemas.microsoft.com/office/drawing/2014/main" val="3254799411"/>
                  </a:ext>
                </a:extLst>
              </a:tr>
            </a:tbl>
          </a:graphicData>
        </a:graphic>
      </p:graphicFrame>
      <p:sp>
        <p:nvSpPr>
          <p:cNvPr id="42" name="矢印: 五方向 41">
            <a:extLst>
              <a:ext uri="{FF2B5EF4-FFF2-40B4-BE49-F238E27FC236}">
                <a16:creationId xmlns:a16="http://schemas.microsoft.com/office/drawing/2014/main" id="{506727A7-7B14-17ED-A8CB-BE0429690DC0}"/>
              </a:ext>
            </a:extLst>
          </p:cNvPr>
          <p:cNvSpPr/>
          <p:nvPr/>
        </p:nvSpPr>
        <p:spPr>
          <a:xfrm>
            <a:off x="7248912" y="4923797"/>
            <a:ext cx="2591087"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ビル</a:t>
            </a:r>
            <a:r>
              <a:rPr lang="ja-JP" altLang="en-US" sz="1000" dirty="0">
                <a:solidFill>
                  <a:schemeClr val="tx1"/>
                </a:solidFill>
                <a:latin typeface="Yu Gothic UI" panose="020B0500000000000000" pitchFamily="50" charset="-128"/>
                <a:ea typeface="Yu Gothic UI" panose="020B0500000000000000" pitchFamily="50" charset="-128"/>
              </a:rPr>
              <a:t>●</a:t>
            </a:r>
            <a:r>
              <a:rPr kumimoji="1" lang="ja-JP" altLang="en-US" sz="1000" dirty="0">
                <a:solidFill>
                  <a:schemeClr val="tx1"/>
                </a:solidFill>
                <a:latin typeface="Yu Gothic UI" panose="020B0500000000000000" pitchFamily="50" charset="-128"/>
                <a:ea typeface="Yu Gothic UI" panose="020B0500000000000000" pitchFamily="50" charset="-128"/>
              </a:rPr>
              <a:t>棟への</a:t>
            </a: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設置</a:t>
            </a:r>
          </a:p>
        </p:txBody>
      </p:sp>
      <p:sp>
        <p:nvSpPr>
          <p:cNvPr id="43" name="矢印: 五方向 42">
            <a:extLst>
              <a:ext uri="{FF2B5EF4-FFF2-40B4-BE49-F238E27FC236}">
                <a16:creationId xmlns:a16="http://schemas.microsoft.com/office/drawing/2014/main" id="{CEA5B664-C76F-F5EF-BEF7-EEF7F67628DA}"/>
              </a:ext>
            </a:extLst>
          </p:cNvPr>
          <p:cNvSpPr/>
          <p:nvPr/>
        </p:nvSpPr>
        <p:spPr>
          <a:xfrm>
            <a:off x="6312000" y="5262178"/>
            <a:ext cx="1727999"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化の設計</a:t>
            </a:r>
          </a:p>
        </p:txBody>
      </p:sp>
      <p:sp>
        <p:nvSpPr>
          <p:cNvPr id="45" name="矢印: 五方向 44">
            <a:extLst>
              <a:ext uri="{FF2B5EF4-FFF2-40B4-BE49-F238E27FC236}">
                <a16:creationId xmlns:a16="http://schemas.microsoft.com/office/drawing/2014/main" id="{8F3E5F3B-D6ED-A200-B1E2-3CE7D7DC7793}"/>
              </a:ext>
            </a:extLst>
          </p:cNvPr>
          <p:cNvSpPr/>
          <p:nvPr/>
        </p:nvSpPr>
        <p:spPr>
          <a:xfrm>
            <a:off x="8126434" y="5262622"/>
            <a:ext cx="2721565"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Yu Gothic UI" panose="020B0500000000000000" pitchFamily="50" charset="-128"/>
                <a:ea typeface="Yu Gothic UI" panose="020B0500000000000000" pitchFamily="50" charset="-128"/>
              </a:rPr>
              <a:t>ビル●棟</a:t>
            </a:r>
            <a:r>
              <a:rPr kumimoji="1" lang="ja-JP" altLang="en-US" sz="1000" dirty="0">
                <a:solidFill>
                  <a:schemeClr val="tx1"/>
                </a:solidFill>
                <a:latin typeface="Yu Gothic UI" panose="020B0500000000000000" pitchFamily="50" charset="-128"/>
                <a:ea typeface="Yu Gothic UI" panose="020B0500000000000000" pitchFamily="50" charset="-128"/>
              </a:rPr>
              <a:t>の</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46" name="矢印: 五方向 45">
            <a:extLst>
              <a:ext uri="{FF2B5EF4-FFF2-40B4-BE49-F238E27FC236}">
                <a16:creationId xmlns:a16="http://schemas.microsoft.com/office/drawing/2014/main" id="{CC338D98-FEBB-C2ED-D7AC-FF9B9EB0F922}"/>
              </a:ext>
            </a:extLst>
          </p:cNvPr>
          <p:cNvSpPr/>
          <p:nvPr/>
        </p:nvSpPr>
        <p:spPr>
          <a:xfrm>
            <a:off x="7230462" y="5601448"/>
            <a:ext cx="1728000"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Yu Gothic UI" panose="020B0500000000000000" pitchFamily="50" charset="-128"/>
                <a:ea typeface="Yu Gothic UI" panose="020B0500000000000000" pitchFamily="50" charset="-128"/>
              </a:rPr>
              <a:t>●事業所への</a:t>
            </a: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48" name="矢印: 五方向 47">
            <a:extLst>
              <a:ext uri="{FF2B5EF4-FFF2-40B4-BE49-F238E27FC236}">
                <a16:creationId xmlns:a16="http://schemas.microsoft.com/office/drawing/2014/main" id="{29FC84C3-3C7A-34E0-A7C1-9A14322F07F3}"/>
              </a:ext>
            </a:extLst>
          </p:cNvPr>
          <p:cNvSpPr/>
          <p:nvPr/>
        </p:nvSpPr>
        <p:spPr>
          <a:xfrm>
            <a:off x="6312001" y="4923797"/>
            <a:ext cx="850476"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導入</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可能性調査</a:t>
            </a:r>
          </a:p>
        </p:txBody>
      </p:sp>
      <p:sp>
        <p:nvSpPr>
          <p:cNvPr id="49" name="矢印: 五方向 48">
            <a:extLst>
              <a:ext uri="{FF2B5EF4-FFF2-40B4-BE49-F238E27FC236}">
                <a16:creationId xmlns:a16="http://schemas.microsoft.com/office/drawing/2014/main" id="{1F05A6AD-19D1-5428-7D77-615C46C07D1E}"/>
              </a:ext>
            </a:extLst>
          </p:cNvPr>
          <p:cNvSpPr/>
          <p:nvPr/>
        </p:nvSpPr>
        <p:spPr>
          <a:xfrm>
            <a:off x="6312001" y="5600560"/>
            <a:ext cx="850476" cy="288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EMS</a:t>
            </a:r>
            <a:r>
              <a:rPr kumimoji="1" lang="ja-JP" altLang="en-US" sz="1000" dirty="0">
                <a:solidFill>
                  <a:schemeClr val="tx1"/>
                </a:solidFill>
                <a:latin typeface="Yu Gothic UI" panose="020B0500000000000000" pitchFamily="50" charset="-128"/>
                <a:ea typeface="Yu Gothic UI" panose="020B0500000000000000" pitchFamily="50" charset="-128"/>
              </a:rPr>
              <a:t>導入</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可能性調査</a:t>
            </a:r>
          </a:p>
        </p:txBody>
      </p:sp>
    </p:spTree>
    <p:extLst>
      <p:ext uri="{BB962C8B-B14F-4D97-AF65-F5344CB8AC3E}">
        <p14:creationId xmlns:p14="http://schemas.microsoft.com/office/powerpoint/2010/main" val="216188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AB87D-7F07-158C-DB1A-9A1BCCD8D734}"/>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7553EB1-3301-9900-138F-D0A4D1B96F3F}"/>
              </a:ext>
            </a:extLst>
          </p:cNvPr>
          <p:cNvGraphicFramePr>
            <a:graphicFrameLocks noChangeAspect="1"/>
          </p:cNvGraphicFramePr>
          <p:nvPr>
            <p:custDataLst>
              <p:tags r:id="rId1"/>
            </p:custDataLst>
            <p:extLst>
              <p:ext uri="{D42A27DB-BD31-4B8C-83A1-F6EECF244321}">
                <p14:modId xmlns:p14="http://schemas.microsoft.com/office/powerpoint/2010/main" val="3436660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B7553EB1-3301-9900-138F-D0A4D1B96F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A323BDB5-B847-B4D8-27E1-356FD55F88E6}"/>
              </a:ext>
            </a:extLst>
          </p:cNvPr>
          <p:cNvSpPr>
            <a:spLocks noGrp="1"/>
          </p:cNvSpPr>
          <p:nvPr>
            <p:ph type="sldNum" sz="quarter" idx="12"/>
          </p:nvPr>
        </p:nvSpPr>
        <p:spPr/>
        <p:txBody>
          <a:bodyPr/>
          <a:lstStyle/>
          <a:p>
            <a:fld id="{F1318789-6D13-4837-B31B-63BA5D39B425}" type="slidenum">
              <a:rPr lang="ja-JP" altLang="en-US" smtClean="0"/>
              <a:pPr/>
              <a:t>7</a:t>
            </a:fld>
            <a:endParaRPr lang="ja-JP" altLang="en-US"/>
          </a:p>
        </p:txBody>
      </p:sp>
      <p:sp>
        <p:nvSpPr>
          <p:cNvPr id="8" name="タイトル 3">
            <a:extLst>
              <a:ext uri="{FF2B5EF4-FFF2-40B4-BE49-F238E27FC236}">
                <a16:creationId xmlns:a16="http://schemas.microsoft.com/office/drawing/2014/main" id="{0F311CF6-2632-494B-975D-136A99BB8573}"/>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2</a:t>
            </a:r>
            <a:r>
              <a:rPr lang="ja-JP" altLang="en-US" dirty="0"/>
              <a:t>．取組の全体像</a:t>
            </a:r>
          </a:p>
        </p:txBody>
      </p:sp>
    </p:spTree>
    <p:extLst>
      <p:ext uri="{BB962C8B-B14F-4D97-AF65-F5344CB8AC3E}">
        <p14:creationId xmlns:p14="http://schemas.microsoft.com/office/powerpoint/2010/main" val="429076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6C82-C9DC-0395-5FD1-06068B57B27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FF32D25-0214-7A5F-D3D4-D64DAA570AA7}"/>
              </a:ext>
            </a:extLst>
          </p:cNvPr>
          <p:cNvGraphicFramePr>
            <a:graphicFrameLocks noChangeAspect="1"/>
          </p:cNvGraphicFramePr>
          <p:nvPr>
            <p:custDataLst>
              <p:tags r:id="rId1"/>
            </p:custDataLst>
            <p:extLst>
              <p:ext uri="{D42A27DB-BD31-4B8C-83A1-F6EECF244321}">
                <p14:modId xmlns:p14="http://schemas.microsoft.com/office/powerpoint/2010/main" val="2584213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2" name="think-cell data - do not delete" hidden="1">
                        <a:extLst>
                          <a:ext uri="{FF2B5EF4-FFF2-40B4-BE49-F238E27FC236}">
                            <a16:creationId xmlns:a16="http://schemas.microsoft.com/office/drawing/2014/main" id="{2FF32D25-0214-7A5F-D3D4-D64DAA570A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35A6DFD7-DEC3-9E55-0028-BC6BC8E589C3}"/>
              </a:ext>
            </a:extLst>
          </p:cNvPr>
          <p:cNvSpPr>
            <a:spLocks noGrp="1"/>
          </p:cNvSpPr>
          <p:nvPr>
            <p:ph type="sldNum" sz="quarter" idx="12"/>
          </p:nvPr>
        </p:nvSpPr>
        <p:spPr/>
        <p:txBody>
          <a:bodyPr/>
          <a:lstStyle/>
          <a:p>
            <a:fld id="{F1318789-6D13-4837-B31B-63BA5D39B425}" type="slidenum">
              <a:rPr lang="ja-JP" altLang="en-US" smtClean="0"/>
              <a:pPr/>
              <a:t>8</a:t>
            </a:fld>
            <a:endParaRPr lang="ja-JP" altLang="en-US"/>
          </a:p>
        </p:txBody>
      </p:sp>
      <p:sp>
        <p:nvSpPr>
          <p:cNvPr id="3" name="タイトル 3">
            <a:extLst>
              <a:ext uri="{FF2B5EF4-FFF2-40B4-BE49-F238E27FC236}">
                <a16:creationId xmlns:a16="http://schemas.microsoft.com/office/drawing/2014/main" id="{CC48DF05-1A18-0ABB-B909-322E5C610D38}"/>
              </a:ext>
            </a:extLst>
          </p:cNvPr>
          <p:cNvSpPr txBox="1">
            <a:spLocks/>
          </p:cNvSpPr>
          <p:nvPr/>
        </p:nvSpPr>
        <p:spPr>
          <a:xfrm>
            <a:off x="1236000" y="2925908"/>
            <a:ext cx="9720000" cy="1008000"/>
          </a:xfrm>
          <a:prstGeom prst="rect">
            <a:avLst/>
          </a:prstGeom>
        </p:spPr>
        <p:txBody>
          <a:bodyPr vert="horz" lIns="36000" tIns="0" rIns="36000" bIns="0" rtlCol="0" anchor="ctr">
            <a:noAutofit/>
          </a:bodyPr>
          <a:lstStyle>
            <a:defPPr>
              <a:defRPr lang="ja-JP"/>
            </a:defPPr>
            <a:lvl1pPr>
              <a:lnSpc>
                <a:spcPct val="90000"/>
              </a:lnSpc>
              <a:spcBef>
                <a:spcPct val="0"/>
              </a:spcBef>
              <a:buNone/>
              <a:defRPr sz="3200" b="1">
                <a:latin typeface="Yu Gothic UI" panose="020B0500000000000000" pitchFamily="50" charset="-128"/>
                <a:ea typeface="Yu Gothic UI" panose="020B0500000000000000" pitchFamily="50" charset="-128"/>
                <a:cs typeface="+mj-cs"/>
              </a:defRPr>
            </a:lvl1pPr>
          </a:lstStyle>
          <a:p>
            <a:r>
              <a:rPr lang="en-US" altLang="ja-JP" dirty="0"/>
              <a:t>3</a:t>
            </a:r>
            <a:r>
              <a:rPr lang="ja-JP" altLang="en-US" dirty="0"/>
              <a:t>．取組の詳細</a:t>
            </a:r>
          </a:p>
        </p:txBody>
      </p:sp>
    </p:spTree>
    <p:extLst>
      <p:ext uri="{BB962C8B-B14F-4D97-AF65-F5344CB8AC3E}">
        <p14:creationId xmlns:p14="http://schemas.microsoft.com/office/powerpoint/2010/main" val="344561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664426-84C0-0038-A980-3A2D1FAE0B9D}"/>
              </a:ext>
            </a:extLst>
          </p:cNvPr>
          <p:cNvGraphicFramePr>
            <a:graphicFrameLocks noChangeAspect="1"/>
          </p:cNvGraphicFramePr>
          <p:nvPr>
            <p:custDataLst>
              <p:tags r:id="rId1"/>
            </p:custDataLst>
            <p:extLst>
              <p:ext uri="{D42A27DB-BD31-4B8C-83A1-F6EECF244321}">
                <p14:modId xmlns:p14="http://schemas.microsoft.com/office/powerpoint/2010/main" val="4104862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39" progId="TCLayout.ActiveDocument.1">
                  <p:embed/>
                </p:oleObj>
              </mc:Choice>
              <mc:Fallback>
                <p:oleObj name="think-cellスライド" r:id="rId3" imgW="639" imgH="639" progId="TCLayout.ActiveDocument.1">
                  <p:embed/>
                  <p:pic>
                    <p:nvPicPr>
                      <p:cNvPr id="6" name="think-cell data - do not delete" hidden="1">
                        <a:extLst>
                          <a:ext uri="{FF2B5EF4-FFF2-40B4-BE49-F238E27FC236}">
                            <a16:creationId xmlns:a16="http://schemas.microsoft.com/office/drawing/2014/main" id="{57664426-84C0-0038-A980-3A2D1FAE0B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5" name="表 4">
            <a:extLst>
              <a:ext uri="{FF2B5EF4-FFF2-40B4-BE49-F238E27FC236}">
                <a16:creationId xmlns:a16="http://schemas.microsoft.com/office/drawing/2014/main" id="{8E25B25E-DEBC-F924-EEE1-ED968A7F6FAF}"/>
              </a:ext>
            </a:extLst>
          </p:cNvPr>
          <p:cNvGraphicFramePr>
            <a:graphicFrameLocks noGrp="1"/>
          </p:cNvGraphicFramePr>
          <p:nvPr>
            <p:extLst>
              <p:ext uri="{D42A27DB-BD31-4B8C-83A1-F6EECF244321}">
                <p14:modId xmlns:p14="http://schemas.microsoft.com/office/powerpoint/2010/main" val="3688873756"/>
              </p:ext>
            </p:extLst>
          </p:nvPr>
        </p:nvGraphicFramePr>
        <p:xfrm>
          <a:off x="480000" y="1269909"/>
          <a:ext cx="11232000" cy="5436000"/>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3094619093"/>
                    </a:ext>
                  </a:extLst>
                </a:gridCol>
                <a:gridCol w="1872000">
                  <a:extLst>
                    <a:ext uri="{9D8B030D-6E8A-4147-A177-3AD203B41FA5}">
                      <a16:colId xmlns:a16="http://schemas.microsoft.com/office/drawing/2014/main" val="1013584971"/>
                    </a:ext>
                  </a:extLst>
                </a:gridCol>
                <a:gridCol w="936000">
                  <a:extLst>
                    <a:ext uri="{9D8B030D-6E8A-4147-A177-3AD203B41FA5}">
                      <a16:colId xmlns:a16="http://schemas.microsoft.com/office/drawing/2014/main" val="3532417423"/>
                    </a:ext>
                  </a:extLst>
                </a:gridCol>
                <a:gridCol w="936000">
                  <a:extLst>
                    <a:ext uri="{9D8B030D-6E8A-4147-A177-3AD203B41FA5}">
                      <a16:colId xmlns:a16="http://schemas.microsoft.com/office/drawing/2014/main" val="121410066"/>
                    </a:ext>
                  </a:extLst>
                </a:gridCol>
                <a:gridCol w="1152320">
                  <a:extLst>
                    <a:ext uri="{9D8B030D-6E8A-4147-A177-3AD203B41FA5}">
                      <a16:colId xmlns:a16="http://schemas.microsoft.com/office/drawing/2014/main" val="932680018"/>
                    </a:ext>
                  </a:extLst>
                </a:gridCol>
                <a:gridCol w="719680">
                  <a:extLst>
                    <a:ext uri="{9D8B030D-6E8A-4147-A177-3AD203B41FA5}">
                      <a16:colId xmlns:a16="http://schemas.microsoft.com/office/drawing/2014/main" val="2655245908"/>
                    </a:ext>
                  </a:extLst>
                </a:gridCol>
                <a:gridCol w="1368320">
                  <a:extLst>
                    <a:ext uri="{9D8B030D-6E8A-4147-A177-3AD203B41FA5}">
                      <a16:colId xmlns:a16="http://schemas.microsoft.com/office/drawing/2014/main" val="3517026936"/>
                    </a:ext>
                  </a:extLst>
                </a:gridCol>
                <a:gridCol w="503680">
                  <a:extLst>
                    <a:ext uri="{9D8B030D-6E8A-4147-A177-3AD203B41FA5}">
                      <a16:colId xmlns:a16="http://schemas.microsoft.com/office/drawing/2014/main" val="2230857836"/>
                    </a:ext>
                  </a:extLst>
                </a:gridCol>
                <a:gridCol w="1872000">
                  <a:extLst>
                    <a:ext uri="{9D8B030D-6E8A-4147-A177-3AD203B41FA5}">
                      <a16:colId xmlns:a16="http://schemas.microsoft.com/office/drawing/2014/main" val="3714768260"/>
                    </a:ext>
                  </a:extLst>
                </a:gridCol>
              </a:tblGrid>
              <a:tr h="288000">
                <a:tc rowSpan="2" gridSpan="3">
                  <a:txBody>
                    <a:bodyPr/>
                    <a:lstStyle/>
                    <a:p>
                      <a:r>
                        <a:rPr kumimoji="1" lang="en-US" altLang="ja-JP" sz="1200" b="0" dirty="0">
                          <a:solidFill>
                            <a:schemeClr val="bg1"/>
                          </a:solidFill>
                          <a:latin typeface="+mn-ea"/>
                        </a:rPr>
                        <a:t>【</a:t>
                      </a:r>
                      <a:r>
                        <a:rPr kumimoji="1" lang="ja-JP" altLang="en-US" sz="1200" b="0" dirty="0">
                          <a:solidFill>
                            <a:schemeClr val="bg1"/>
                          </a:solidFill>
                          <a:latin typeface="+mn-ea"/>
                        </a:rPr>
                        <a:t>取組事項①</a:t>
                      </a:r>
                      <a:r>
                        <a:rPr kumimoji="1" lang="en-US" altLang="ja-JP" sz="1200" b="0" dirty="0">
                          <a:solidFill>
                            <a:schemeClr val="bg1"/>
                          </a:solidFill>
                          <a:latin typeface="+mn-ea"/>
                        </a:rPr>
                        <a:t>】</a:t>
                      </a:r>
                    </a:p>
                    <a:p>
                      <a:r>
                        <a:rPr kumimoji="1" lang="ja-JP" altLang="en-US" sz="1200" b="0" dirty="0">
                          <a:solidFill>
                            <a:schemeClr val="bg1"/>
                          </a:solidFill>
                          <a:latin typeface="+mn-ea"/>
                        </a:rPr>
                        <a:t>〇〇〇〇〇〇〇〇〇〇</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en-US" altLang="ja-JP" sz="1200" b="0" dirty="0"/>
                        <a:t>10</a:t>
                      </a:r>
                      <a:r>
                        <a:rPr kumimoji="1" lang="ja-JP" altLang="en-US" sz="1200" b="0" dirty="0"/>
                        <a:t>の政策</a:t>
                      </a:r>
                      <a:endParaRPr kumimoji="1" lang="ja-JP" altLang="en-US" b="0"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ja-JP" altLang="en-US" sz="1200" b="0" dirty="0"/>
                        <a:t>３つの理念</a:t>
                      </a:r>
                      <a:endParaRPr kumimoji="1" lang="ja-JP" altLang="en-US" b="0"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pPr algn="ctr"/>
                      <a:r>
                        <a:rPr kumimoji="1" lang="ja-JP" altLang="en-US" sz="1200" dirty="0"/>
                        <a:t>３つの理念</a:t>
                      </a:r>
                      <a:endParaRPr kumimoji="1" lang="ja-JP" altLang="en-US" dirty="0"/>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gridSpan="2">
                  <a:txBody>
                    <a:bodyPr/>
                    <a:lstStyle/>
                    <a:p>
                      <a:pPr algn="ctr"/>
                      <a:r>
                        <a:rPr kumimoji="1" lang="ja-JP" altLang="en-US" sz="1200" b="0" dirty="0"/>
                        <a:t>５つのアプローチ</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solidFill>
                  </a:tcPr>
                </a:tc>
                <a:tc hMerge="1">
                  <a:txBody>
                    <a:bodyPr/>
                    <a:lstStyle/>
                    <a:p>
                      <a:endParaRPr kumimoji="1" lang="ja-JP" altLang="en-US"/>
                    </a:p>
                  </a:txBody>
                  <a:tcPr/>
                </a:tc>
                <a:extLst>
                  <a:ext uri="{0D108BD9-81ED-4DB2-BD59-A6C34878D82A}">
                    <a16:rowId xmlns:a16="http://schemas.microsoft.com/office/drawing/2014/main" val="972649066"/>
                  </a:ext>
                </a:extLst>
              </a:tr>
              <a:tr h="288000">
                <a:tc gridSpan="3" vMerge="1">
                  <a:txBody>
                    <a:bodyPr/>
                    <a:lstStyle/>
                    <a:p>
                      <a:endParaRPr kumimoji="1" lang="ja-JP" altLang="en-US" sz="1200" dirty="0">
                        <a:solidFill>
                          <a:schemeClr val="bg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tx2"/>
                    </a:solidFill>
                  </a:tcPr>
                </a:tc>
                <a:tc hMerge="1" vMerge="1">
                  <a:txBody>
                    <a:bodyPr/>
                    <a:lstStyle/>
                    <a:p>
                      <a:endParaRPr kumimoji="1" lang="ja-JP" altLang="en-US"/>
                    </a:p>
                  </a:txBody>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en-US" altLang="ja-JP" sz="1200" b="1" kern="1200" dirty="0">
                          <a:solidFill>
                            <a:schemeClr val="accent5"/>
                          </a:solidFill>
                          <a:latin typeface="+mn-lt"/>
                          <a:ea typeface="+mn-ea"/>
                          <a:cs typeface="+mn-cs"/>
                        </a:rPr>
                        <a:t>1,2,5</a:t>
                      </a:r>
                      <a:endParaRPr kumimoji="1" lang="ja-JP" altLang="en-US" dirty="0">
                        <a:solidFill>
                          <a:schemeClr val="accent5"/>
                        </a:solidFill>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2">
                  <a:txBody>
                    <a:bodyPr/>
                    <a:lstStyle/>
                    <a:p>
                      <a:pPr algn="ctr"/>
                      <a:r>
                        <a:rPr kumimoji="1" lang="en-US" altLang="ja-JP" sz="1200" b="1" kern="1200" dirty="0">
                          <a:solidFill>
                            <a:schemeClr val="accent5"/>
                          </a:solidFill>
                          <a:latin typeface="+mn-lt"/>
                          <a:ea typeface="+mn-ea"/>
                          <a:cs typeface="+mn-cs"/>
                        </a:rPr>
                        <a:t>1</a:t>
                      </a:r>
                      <a:endParaRPr kumimoji="1" lang="ja-JP" altLang="en-US" dirty="0">
                        <a:solidFill>
                          <a:schemeClr val="accent5"/>
                        </a:solidFill>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pPr algn="ctr"/>
                      <a:r>
                        <a:rPr kumimoji="1" lang="en-US" altLang="ja-JP" sz="1200" b="1" kern="1200" dirty="0">
                          <a:solidFill>
                            <a:schemeClr val="accent5"/>
                          </a:solidFill>
                          <a:latin typeface="+mn-lt"/>
                          <a:ea typeface="+mn-ea"/>
                          <a:cs typeface="+mn-cs"/>
                        </a:rPr>
                        <a:t>1</a:t>
                      </a:r>
                      <a:endParaRPr kumimoji="1" lang="ja-JP" altLang="en-US" dirty="0">
                        <a:solidFill>
                          <a:schemeClr val="accent5"/>
                        </a:solidFill>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gridSpan="2">
                  <a:txBody>
                    <a:bodyPr/>
                    <a:lstStyle/>
                    <a:p>
                      <a:pPr algn="ctr"/>
                      <a:r>
                        <a:rPr kumimoji="1" lang="en-US" altLang="ja-JP" sz="1200" b="1" kern="1200" dirty="0">
                          <a:solidFill>
                            <a:schemeClr val="accent5"/>
                          </a:solidFill>
                          <a:latin typeface="+mn-lt"/>
                          <a:ea typeface="+mn-ea"/>
                          <a:cs typeface="+mn-cs"/>
                        </a:rPr>
                        <a:t>1,3</a:t>
                      </a:r>
                      <a:endParaRPr kumimoji="1" lang="ja-JP" altLang="en-US" sz="1200" b="1" kern="1200" dirty="0">
                        <a:solidFill>
                          <a:schemeClr val="accent5"/>
                        </a:solidFill>
                        <a:latin typeface="+mn-lt"/>
                        <a:ea typeface="+mn-ea"/>
                        <a:cs typeface="+mn-cs"/>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842723672"/>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取組詳細</a:t>
                      </a:r>
                      <a:endParaRPr kumimoji="1" lang="en-US" altLang="ja-JP" sz="1200" b="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tcPr>
                </a:tc>
                <a:tc hMerge="1">
                  <a:txBody>
                    <a:bodyPr/>
                    <a:lstStyle/>
                    <a:p>
                      <a:pPr algn="ctr"/>
                      <a:endParaRPr kumimoji="1" lang="ja-JP" alt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noFill/>
                      <a:prstDash val="solid"/>
                      <a:round/>
                      <a:headEnd type="none" w="med" len="med"/>
                      <a:tailEnd type="none" w="med" len="med"/>
                    </a:lnL>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36924103"/>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都の重点施策との一体性</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T w="12700" cap="flat" cmpd="sng" algn="ctr">
                      <a:solidFill>
                        <a:schemeClr val="bg2">
                          <a:lumMod val="75000"/>
                        </a:schemeClr>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2262496441"/>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先進的な技術等の活用</a:t>
                      </a:r>
                      <a:br>
                        <a:rPr kumimoji="1" lang="en-US" altLang="ja-JP" sz="1200" b="0" dirty="0">
                          <a:solidFill>
                            <a:schemeClr val="tx1"/>
                          </a:solidFill>
                          <a:latin typeface="+mn-ea"/>
                        </a:rPr>
                      </a:br>
                      <a:r>
                        <a:rPr kumimoji="1" lang="ja-JP" altLang="en-US" sz="1200" b="0" dirty="0">
                          <a:solidFill>
                            <a:schemeClr val="tx1"/>
                          </a:solidFill>
                          <a:latin typeface="+mn-ea"/>
                        </a:rPr>
                        <a:t>（任意）</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52266684"/>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n-ea"/>
                        </a:rPr>
                        <a:t>2030</a:t>
                      </a:r>
                      <a:r>
                        <a:rPr kumimoji="1" lang="ja-JP" altLang="en-US" sz="1200" b="0" dirty="0">
                          <a:solidFill>
                            <a:schemeClr val="tx1"/>
                          </a:solidFill>
                          <a:latin typeface="+mn-ea"/>
                        </a:rPr>
                        <a:t>年までの定性的、</a:t>
                      </a:r>
                      <a:br>
                        <a:rPr kumimoji="1" lang="en-US" altLang="ja-JP" sz="1200" b="0" dirty="0">
                          <a:solidFill>
                            <a:schemeClr val="tx1"/>
                          </a:solidFill>
                          <a:latin typeface="+mn-ea"/>
                        </a:rPr>
                      </a:br>
                      <a:r>
                        <a:rPr kumimoji="1" lang="ja-JP" altLang="en-US" sz="1200" b="0" dirty="0">
                          <a:solidFill>
                            <a:schemeClr val="tx1"/>
                          </a:solidFill>
                          <a:latin typeface="+mn-ea"/>
                        </a:rPr>
                        <a:t>定量的な効果、</a:t>
                      </a:r>
                      <a:br>
                        <a:rPr kumimoji="1" lang="en-US" altLang="ja-JP" sz="1200" b="0" dirty="0">
                          <a:solidFill>
                            <a:schemeClr val="tx1"/>
                          </a:solidFill>
                          <a:latin typeface="+mn-ea"/>
                        </a:rPr>
                      </a:br>
                      <a:r>
                        <a:rPr kumimoji="1" lang="en-US" altLang="ja-JP" sz="1200" b="0" dirty="0">
                          <a:solidFill>
                            <a:schemeClr val="tx1"/>
                          </a:solidFill>
                          <a:latin typeface="+mn-ea"/>
                        </a:rPr>
                        <a:t>2035</a:t>
                      </a:r>
                      <a:r>
                        <a:rPr kumimoji="1" lang="ja-JP" altLang="en-US" sz="1200" b="0" dirty="0">
                          <a:solidFill>
                            <a:schemeClr val="tx1"/>
                          </a:solidFill>
                          <a:latin typeface="+mn-ea"/>
                        </a:rPr>
                        <a:t>・</a:t>
                      </a:r>
                      <a:r>
                        <a:rPr kumimoji="1" lang="en-US" altLang="ja-JP" sz="1200" b="0" dirty="0">
                          <a:solidFill>
                            <a:schemeClr val="tx1"/>
                          </a:solidFill>
                          <a:latin typeface="+mn-ea"/>
                        </a:rPr>
                        <a:t>2050</a:t>
                      </a:r>
                      <a:r>
                        <a:rPr kumimoji="1" lang="ja-JP" altLang="en-US" sz="1200" b="0" dirty="0">
                          <a:solidFill>
                            <a:schemeClr val="tx1"/>
                          </a:solidFill>
                          <a:latin typeface="+mn-ea"/>
                        </a:rPr>
                        <a:t>への展開</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84220928"/>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rPr>
                        <a:t>他地域への波及</a:t>
                      </a:r>
                      <a:endParaRPr kumimoji="1" lang="en-US" altLang="ja-JP" sz="1200" b="0" dirty="0">
                        <a:solidFill>
                          <a:schemeClr val="tx1"/>
                        </a:solidFill>
                        <a:latin typeface="+mn-ea"/>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endParaRPr kumimoji="1" lang="ja-JP" altLang="en-US" sz="1200" dirty="0">
                        <a:solidFill>
                          <a:schemeClr val="tx1"/>
                        </a:solidFill>
                      </a:endParaRPr>
                    </a:p>
                  </a:txBody>
                  <a:tcPr marL="36000" marR="36000" marT="7200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34290792"/>
                  </a:ext>
                </a:extLst>
              </a:tr>
              <a:tr h="28800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n-ea"/>
                        </a:rPr>
                        <a:t>2030</a:t>
                      </a:r>
                      <a:r>
                        <a:rPr kumimoji="1" lang="ja-JP" altLang="en-US" sz="1200" b="1" dirty="0">
                          <a:solidFill>
                            <a:schemeClr val="bg1"/>
                          </a:solidFill>
                          <a:latin typeface="+mn-ea"/>
                        </a:rPr>
                        <a:t>年までの</a:t>
                      </a:r>
                      <a:r>
                        <a:rPr kumimoji="1" lang="ja-JP" altLang="en-US" sz="1200" b="0" dirty="0">
                          <a:solidFill>
                            <a:schemeClr val="bg1"/>
                          </a:solidFill>
                          <a:latin typeface="+mn-ea"/>
                        </a:rPr>
                        <a:t>スケジュール</a:t>
                      </a:r>
                      <a:endParaRPr kumimoji="1" lang="en-US" altLang="ja-JP" sz="1200" b="0" dirty="0">
                        <a:solidFill>
                          <a:schemeClr val="bg1"/>
                        </a:solidFill>
                        <a:latin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2">
                          <a:lumMod val="75000"/>
                        </a:scheme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94109673"/>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2025</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2026</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2027</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bg1"/>
                        </a:solidFill>
                        <a:latin typeface="+mn-ea"/>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2028</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bg1"/>
                        </a:solidFill>
                        <a:latin typeface="+mn-ea"/>
                      </a:endParaRP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2029</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endParaRPr kumimoji="1" lang="ja-JP" altLang="en-US" dirty="0"/>
                    </a:p>
                  </a:txBody>
                  <a:tcPr>
                    <a:lnL w="12700" cap="flat" cmpd="sng" algn="ctr">
                      <a:solidFill>
                        <a:schemeClr val="bg2">
                          <a:lumMod val="75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latin typeface="+mn-ea"/>
                        </a:rPr>
                        <a:t>2030</a:t>
                      </a:r>
                    </a:p>
                  </a:txBody>
                  <a:tcPr marL="36000" marR="36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2332149632"/>
                  </a:ext>
                </a:extLst>
              </a:tr>
              <a:tr h="93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n-ea"/>
                      </a:endParaRPr>
                    </a:p>
                  </a:txBody>
                  <a:tcPr marL="36000" marR="3600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4799411"/>
                  </a:ext>
                </a:extLst>
              </a:tr>
            </a:tbl>
          </a:graphicData>
        </a:graphic>
      </p:graphicFrame>
      <p:sp>
        <p:nvSpPr>
          <p:cNvPr id="2" name="タイトル 1">
            <a:extLst>
              <a:ext uri="{FF2B5EF4-FFF2-40B4-BE49-F238E27FC236}">
                <a16:creationId xmlns:a16="http://schemas.microsoft.com/office/drawing/2014/main" id="{A9708473-A5B9-4FE9-3283-883F1AF25F11}"/>
              </a:ext>
            </a:extLst>
          </p:cNvPr>
          <p:cNvSpPr>
            <a:spLocks noGrp="1"/>
          </p:cNvSpPr>
          <p:nvPr>
            <p:ph type="title"/>
          </p:nvPr>
        </p:nvSpPr>
        <p:spPr/>
        <p:txBody>
          <a:bodyPr vert="horz"/>
          <a:lstStyle/>
          <a:p>
            <a:r>
              <a:rPr kumimoji="1" lang="en-US" altLang="ja-JP" sz="2400" dirty="0"/>
              <a:t>【</a:t>
            </a:r>
            <a:r>
              <a:rPr kumimoji="1" lang="ja-JP" altLang="en-US" sz="2400" dirty="0"/>
              <a:t>個別の取組事項、都の方針との整合性</a:t>
            </a:r>
            <a:r>
              <a:rPr kumimoji="1" lang="en-US" altLang="ja-JP" sz="2400" dirty="0"/>
              <a:t>】</a:t>
            </a:r>
            <a:endParaRPr kumimoji="1" lang="ja-JP" altLang="en-US" sz="2400" dirty="0"/>
          </a:p>
        </p:txBody>
      </p:sp>
      <p:sp>
        <p:nvSpPr>
          <p:cNvPr id="15" name="テキスト ボックス 1">
            <a:extLst>
              <a:ext uri="{FF2B5EF4-FFF2-40B4-BE49-F238E27FC236}">
                <a16:creationId xmlns:a16="http://schemas.microsoft.com/office/drawing/2014/main" id="{4D97AAAD-F41D-3365-E9A6-54E25A6020FF}"/>
              </a:ext>
            </a:extLst>
          </p:cNvPr>
          <p:cNvSpPr txBox="1">
            <a:spLocks noChangeArrowheads="1"/>
          </p:cNvSpPr>
          <p:nvPr/>
        </p:nvSpPr>
        <p:spPr bwMode="auto">
          <a:xfrm>
            <a:off x="335360" y="765909"/>
            <a:ext cx="11521280" cy="360000"/>
          </a:xfrm>
          <a:prstGeom prst="roundRect">
            <a:avLst/>
          </a:prstGeom>
          <a:noFill/>
          <a:ln w="19050">
            <a:noFill/>
            <a:round/>
            <a:headEnd/>
            <a:tailEnd/>
          </a:ln>
          <a:effectLst/>
        </p:spPr>
        <p:txBody>
          <a:bodyPr lIns="36000" tIns="0" rIns="36000" bIns="0" anchor="ctr"/>
          <a:lstStyle>
            <a:defPPr>
              <a:defRPr lang="ja-JP"/>
            </a:defPPr>
            <a:lvl1pPr marL="285750" marR="0" lvl="0" indent="-285750" defTabSz="457200" fontAlgn="auto">
              <a:lnSpc>
                <a:spcPct val="100000"/>
              </a:lnSpc>
              <a:spcBef>
                <a:spcPts val="600"/>
              </a:spcBef>
              <a:spcAft>
                <a:spcPts val="0"/>
              </a:spcAft>
              <a:buClrTx/>
              <a:buSzTx/>
              <a:buFont typeface="Arial" panose="020B0604020202020204" pitchFamily="34" charset="0"/>
              <a:buChar char="•"/>
              <a:tabLst/>
              <a:defRPr kumimoji="0" sz="1400" b="0" i="0" u="none" strike="noStrike" kern="0" cap="none" spc="0" normalizeH="0" baseline="0">
                <a:ln>
                  <a:noFill/>
                </a:ln>
                <a:solidFill>
                  <a:prstClr val="black"/>
                </a:solidFill>
                <a:effectLst/>
                <a:uLnTx/>
                <a:uFillTx/>
                <a:latin typeface="Meiryo UI" panose="020B0604030504040204" pitchFamily="50" charset="-128"/>
              </a:defRPr>
            </a:lvl1pPr>
            <a:lvl2pPr marL="742950" marR="0" lvl="1" indent="-285750" defTabSz="457200" fontAlgn="auto">
              <a:lnSpc>
                <a:spcPct val="100000"/>
              </a:lnSpc>
              <a:spcBef>
                <a:spcPts val="600"/>
              </a:spcBef>
              <a:spcAft>
                <a:spcPts val="0"/>
              </a:spcAft>
              <a:buClrTx/>
              <a:buSzTx/>
              <a:buFont typeface="Wingdings" panose="05000000000000000000" pitchFamily="2" charset="2"/>
              <a:buChar char="ü"/>
              <a:tabLst/>
              <a:defRPr kumimoji="0" sz="1400" b="0" i="0" u="none" strike="noStrike" kern="0" cap="none" spc="0" normalizeH="0" baseline="0">
                <a:ln>
                  <a:noFill/>
                </a:ln>
                <a:solidFill>
                  <a:srgbClr val="C00000"/>
                </a:solidFill>
                <a:effectLst/>
                <a:uLnTx/>
                <a:uFillTx/>
                <a:latin typeface="Meiryo UI" panose="020B0604030504040204" pitchFamily="50" charset="-128"/>
              </a:defRPr>
            </a:lvl2p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具体的な個別の取組事項について、都の</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10</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の政策・</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3</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つの理念・ </a:t>
            </a:r>
            <a:r>
              <a:rPr kumimoji="0" lang="en-US" altLang="ja-JP"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5</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つの</a:t>
            </a:r>
            <a:r>
              <a:rPr lang="ja-JP" altLang="en-US" b="1" dirty="0">
                <a:solidFill>
                  <a:schemeClr val="tx1"/>
                </a:solidFill>
                <a:latin typeface="Yu Gothic UI" panose="020B0500000000000000" pitchFamily="50" charset="-128"/>
                <a:ea typeface="Yu Gothic UI" panose="020B0500000000000000" pitchFamily="50" charset="-128"/>
              </a:rPr>
              <a:t>アプローチと</a:t>
            </a:r>
            <a:r>
              <a:rPr kumimoji="0" lang="ja-JP" altLang="en-US" sz="1400" b="1" i="0" strike="noStrike" kern="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rPr>
              <a:t>の整合性</a:t>
            </a:r>
            <a:r>
              <a:rPr kumimoji="0" lang="ja-JP" altLang="en-US" sz="1400" b="1" i="0"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も含め記載</a:t>
            </a:r>
            <a:r>
              <a:rPr lang="ja-JP" altLang="en-US" b="1" dirty="0">
                <a:latin typeface="Yu Gothic UI" panose="020B0500000000000000" pitchFamily="50" charset="-128"/>
                <a:ea typeface="Yu Gothic UI" panose="020B0500000000000000" pitchFamily="50" charset="-128"/>
              </a:rPr>
              <a:t>してください。</a:t>
            </a:r>
            <a:endParaRPr lang="en-US" altLang="ja-JP" b="1" dirty="0">
              <a:latin typeface="Yu Gothic UI" panose="020B0500000000000000" pitchFamily="50" charset="-128"/>
              <a:ea typeface="Yu Gothic UI" panose="020B0500000000000000" pitchFamily="50" charset="-128"/>
            </a:endParaRPr>
          </a:p>
        </p:txBody>
      </p:sp>
      <p:sp>
        <p:nvSpPr>
          <p:cNvPr id="9" name="スライド番号プレースホルダー 4">
            <a:extLst>
              <a:ext uri="{FF2B5EF4-FFF2-40B4-BE49-F238E27FC236}">
                <a16:creationId xmlns:a16="http://schemas.microsoft.com/office/drawing/2014/main" id="{F5FDE984-6905-010C-81DC-3ABA0F0FD96F}"/>
              </a:ext>
            </a:extLst>
          </p:cNvPr>
          <p:cNvSpPr>
            <a:spLocks noGrp="1"/>
          </p:cNvSpPr>
          <p:nvPr>
            <p:ph type="sldNum" sz="quarter" idx="12"/>
          </p:nvPr>
        </p:nvSpPr>
        <p:spPr>
          <a:xfrm>
            <a:off x="9448800" y="6492874"/>
            <a:ext cx="2743200" cy="365125"/>
          </a:xfrm>
        </p:spPr>
        <p:txBody>
          <a:bodyPr/>
          <a:lstStyle/>
          <a:p>
            <a:fld id="{F1318789-6D13-4837-B31B-63BA5D39B425}" type="slidenum">
              <a:rPr lang="ja-JP" altLang="en-US" smtClean="0"/>
              <a:pPr/>
              <a:t>9</a:t>
            </a:fld>
            <a:endParaRPr lang="ja-JP" altLang="en-US"/>
          </a:p>
        </p:txBody>
      </p:sp>
      <p:sp>
        <p:nvSpPr>
          <p:cNvPr id="3" name="矢印: 五方向 2">
            <a:extLst>
              <a:ext uri="{FF2B5EF4-FFF2-40B4-BE49-F238E27FC236}">
                <a16:creationId xmlns:a16="http://schemas.microsoft.com/office/drawing/2014/main" id="{FC06BB8A-B8DA-57B8-C846-39361672669B}"/>
              </a:ext>
            </a:extLst>
          </p:cNvPr>
          <p:cNvSpPr/>
          <p:nvPr/>
        </p:nvSpPr>
        <p:spPr>
          <a:xfrm>
            <a:off x="477868" y="5805909"/>
            <a:ext cx="1728000"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導入可能性調査</a:t>
            </a:r>
          </a:p>
        </p:txBody>
      </p:sp>
      <p:sp>
        <p:nvSpPr>
          <p:cNvPr id="4" name="矢印: 五方向 3">
            <a:extLst>
              <a:ext uri="{FF2B5EF4-FFF2-40B4-BE49-F238E27FC236}">
                <a16:creationId xmlns:a16="http://schemas.microsoft.com/office/drawing/2014/main" id="{8C7CBB3B-4887-AB0E-B183-DC30F5F44136}"/>
              </a:ext>
            </a:extLst>
          </p:cNvPr>
          <p:cNvSpPr/>
          <p:nvPr/>
        </p:nvSpPr>
        <p:spPr>
          <a:xfrm>
            <a:off x="6109130" y="5805909"/>
            <a:ext cx="1728527"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C</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設置</a:t>
            </a:r>
          </a:p>
        </p:txBody>
      </p:sp>
      <p:sp>
        <p:nvSpPr>
          <p:cNvPr id="18" name="矢印: 五方向 17">
            <a:extLst>
              <a:ext uri="{FF2B5EF4-FFF2-40B4-BE49-F238E27FC236}">
                <a16:creationId xmlns:a16="http://schemas.microsoft.com/office/drawing/2014/main" id="{13A86E84-5FC4-8FE0-3185-15E9ADEBFE7A}"/>
              </a:ext>
            </a:extLst>
          </p:cNvPr>
          <p:cNvSpPr/>
          <p:nvPr/>
        </p:nvSpPr>
        <p:spPr>
          <a:xfrm>
            <a:off x="4215444" y="6111909"/>
            <a:ext cx="1868698"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D</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19" name="矢印: 五方向 18">
            <a:extLst>
              <a:ext uri="{FF2B5EF4-FFF2-40B4-BE49-F238E27FC236}">
                <a16:creationId xmlns:a16="http://schemas.microsoft.com/office/drawing/2014/main" id="{880FF978-878B-5A96-76ED-81DEA92F45ED}"/>
              </a:ext>
            </a:extLst>
          </p:cNvPr>
          <p:cNvSpPr/>
          <p:nvPr/>
        </p:nvSpPr>
        <p:spPr>
          <a:xfrm>
            <a:off x="6102499" y="6111909"/>
            <a:ext cx="3719106"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E</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a:t>
            </a:r>
          </a:p>
        </p:txBody>
      </p:sp>
      <p:sp>
        <p:nvSpPr>
          <p:cNvPr id="20" name="矢印: 五方向 19">
            <a:extLst>
              <a:ext uri="{FF2B5EF4-FFF2-40B4-BE49-F238E27FC236}">
                <a16:creationId xmlns:a16="http://schemas.microsoft.com/office/drawing/2014/main" id="{96EB997B-DB4F-5A1F-4BF2-EA72525FFD8F}"/>
              </a:ext>
            </a:extLst>
          </p:cNvPr>
          <p:cNvSpPr/>
          <p:nvPr/>
        </p:nvSpPr>
        <p:spPr>
          <a:xfrm>
            <a:off x="2348912" y="6417909"/>
            <a:ext cx="1866532"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A~C</a:t>
            </a:r>
            <a:r>
              <a:rPr lang="ja-JP" altLang="en-US" sz="1000" dirty="0">
                <a:solidFill>
                  <a:schemeClr val="tx1"/>
                </a:solidFill>
                <a:latin typeface="Yu Gothic UI" panose="020B0500000000000000" pitchFamily="50" charset="-128"/>
                <a:ea typeface="Yu Gothic UI" panose="020B0500000000000000" pitchFamily="50" charset="-128"/>
              </a:rPr>
              <a:t>事業所への</a:t>
            </a: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21" name="矢印: 五方向 20">
            <a:extLst>
              <a:ext uri="{FF2B5EF4-FFF2-40B4-BE49-F238E27FC236}">
                <a16:creationId xmlns:a16="http://schemas.microsoft.com/office/drawing/2014/main" id="{CF639D3F-340E-240C-3468-E9AF452490C1}"/>
              </a:ext>
            </a:extLst>
          </p:cNvPr>
          <p:cNvSpPr/>
          <p:nvPr/>
        </p:nvSpPr>
        <p:spPr>
          <a:xfrm>
            <a:off x="477867" y="6417909"/>
            <a:ext cx="1871045"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導入可能性調査</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31" name="矢印: 五方向 30">
            <a:extLst>
              <a:ext uri="{FF2B5EF4-FFF2-40B4-BE49-F238E27FC236}">
                <a16:creationId xmlns:a16="http://schemas.microsoft.com/office/drawing/2014/main" id="{817A2EBA-C7DA-B0F1-4A20-C0102A68FF52}"/>
              </a:ext>
            </a:extLst>
          </p:cNvPr>
          <p:cNvSpPr/>
          <p:nvPr/>
        </p:nvSpPr>
        <p:spPr>
          <a:xfrm>
            <a:off x="2348913" y="5805909"/>
            <a:ext cx="3726963"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A</a:t>
            </a:r>
            <a:r>
              <a:rPr kumimoji="1" lang="ja-JP" altLang="en-US" sz="1000" dirty="0">
                <a:solidFill>
                  <a:schemeClr val="tx1"/>
                </a:solidFill>
                <a:latin typeface="Yu Gothic UI" panose="020B0500000000000000" pitchFamily="50" charset="-128"/>
                <a:ea typeface="Yu Gothic UI" panose="020B0500000000000000" pitchFamily="50" charset="-128"/>
              </a:rPr>
              <a:t>ビル</a:t>
            </a:r>
            <a:r>
              <a:rPr kumimoji="1" lang="en-US" altLang="ja-JP" sz="1000" dirty="0">
                <a:solidFill>
                  <a:schemeClr val="tx1"/>
                </a:solidFill>
                <a:latin typeface="Yu Gothic UI" panose="020B0500000000000000" pitchFamily="50" charset="-128"/>
                <a:ea typeface="Yu Gothic UI" panose="020B0500000000000000" pitchFamily="50" charset="-128"/>
              </a:rPr>
              <a:t>/B</a:t>
            </a:r>
            <a:r>
              <a:rPr kumimoji="1" lang="ja-JP" altLang="en-US" sz="1000" dirty="0">
                <a:solidFill>
                  <a:schemeClr val="tx1"/>
                </a:solidFill>
                <a:latin typeface="Yu Gothic UI" panose="020B0500000000000000" pitchFamily="50" charset="-128"/>
                <a:ea typeface="Yu Gothic UI" panose="020B0500000000000000" pitchFamily="50" charset="-128"/>
              </a:rPr>
              <a:t>ビルの</a:t>
            </a:r>
            <a:r>
              <a:rPr kumimoji="1" lang="en-US" altLang="ja-JP" sz="1000" dirty="0">
                <a:solidFill>
                  <a:schemeClr val="tx1"/>
                </a:solidFill>
                <a:latin typeface="Yu Gothic UI" panose="020B0500000000000000" pitchFamily="50" charset="-128"/>
                <a:ea typeface="Yu Gothic UI" panose="020B0500000000000000" pitchFamily="50" charset="-128"/>
              </a:rPr>
              <a:t>PV</a:t>
            </a:r>
            <a:r>
              <a:rPr kumimoji="1" lang="ja-JP" altLang="en-US" sz="1000" dirty="0">
                <a:solidFill>
                  <a:schemeClr val="tx1"/>
                </a:solidFill>
                <a:latin typeface="Yu Gothic UI" panose="020B0500000000000000" pitchFamily="50" charset="-128"/>
                <a:ea typeface="Yu Gothic UI" panose="020B0500000000000000" pitchFamily="50" charset="-128"/>
              </a:rPr>
              <a:t>設置</a:t>
            </a:r>
          </a:p>
        </p:txBody>
      </p:sp>
      <p:sp>
        <p:nvSpPr>
          <p:cNvPr id="35" name="矢印: 五方向 34">
            <a:extLst>
              <a:ext uri="{FF2B5EF4-FFF2-40B4-BE49-F238E27FC236}">
                <a16:creationId xmlns:a16="http://schemas.microsoft.com/office/drawing/2014/main" id="{30FA732D-3783-1ADF-EB51-A7AFF4CE428A}"/>
              </a:ext>
            </a:extLst>
          </p:cNvPr>
          <p:cNvSpPr/>
          <p:nvPr/>
        </p:nvSpPr>
        <p:spPr>
          <a:xfrm>
            <a:off x="477660" y="6111909"/>
            <a:ext cx="3726963"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ZEB</a:t>
            </a:r>
            <a:r>
              <a:rPr kumimoji="1" lang="ja-JP" altLang="en-US" sz="1000" dirty="0">
                <a:solidFill>
                  <a:schemeClr val="tx1"/>
                </a:solidFill>
                <a:latin typeface="Yu Gothic UI" panose="020B0500000000000000" pitchFamily="50" charset="-128"/>
                <a:ea typeface="Yu Gothic UI" panose="020B0500000000000000" pitchFamily="50" charset="-128"/>
              </a:rPr>
              <a:t>化の設計</a:t>
            </a:r>
          </a:p>
        </p:txBody>
      </p:sp>
      <p:sp>
        <p:nvSpPr>
          <p:cNvPr id="36" name="矢印: 五方向 35">
            <a:extLst>
              <a:ext uri="{FF2B5EF4-FFF2-40B4-BE49-F238E27FC236}">
                <a16:creationId xmlns:a16="http://schemas.microsoft.com/office/drawing/2014/main" id="{8D15545A-5942-3FF1-28CD-B27F418F2EA2}"/>
              </a:ext>
            </a:extLst>
          </p:cNvPr>
          <p:cNvSpPr/>
          <p:nvPr/>
        </p:nvSpPr>
        <p:spPr>
          <a:xfrm>
            <a:off x="4212394" y="6417909"/>
            <a:ext cx="1868698" cy="252000"/>
          </a:xfrm>
          <a:prstGeom prst="homePlate">
            <a:avLst>
              <a:gd name="adj" fmla="val 40196"/>
            </a:avLst>
          </a:prstGeom>
          <a:solidFill>
            <a:schemeClr val="accent5">
              <a:lumMod val="60000"/>
              <a:lumOff val="4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00" dirty="0">
                <a:solidFill>
                  <a:schemeClr val="tx1"/>
                </a:solidFill>
                <a:latin typeface="Yu Gothic UI" panose="020B0500000000000000" pitchFamily="50" charset="-128"/>
                <a:ea typeface="Yu Gothic UI" panose="020B0500000000000000" pitchFamily="50" charset="-128"/>
              </a:rPr>
              <a:t>D~G</a:t>
            </a:r>
            <a:r>
              <a:rPr lang="ja-JP" altLang="en-US" sz="1000" dirty="0">
                <a:solidFill>
                  <a:schemeClr val="tx1"/>
                </a:solidFill>
                <a:latin typeface="Yu Gothic UI" panose="020B0500000000000000" pitchFamily="50" charset="-128"/>
                <a:ea typeface="Yu Gothic UI" panose="020B0500000000000000" pitchFamily="50" charset="-128"/>
              </a:rPr>
              <a:t>事業所への</a:t>
            </a:r>
            <a:r>
              <a:rPr lang="en-US" altLang="ja-JP" sz="1000" dirty="0">
                <a:solidFill>
                  <a:schemeClr val="tx1"/>
                </a:solidFill>
                <a:latin typeface="Yu Gothic UI" panose="020B0500000000000000" pitchFamily="50" charset="-128"/>
                <a:ea typeface="Yu Gothic UI" panose="020B0500000000000000" pitchFamily="50" charset="-128"/>
              </a:rPr>
              <a:t>EMS</a:t>
            </a:r>
            <a:r>
              <a:rPr lang="ja-JP" altLang="en-US" sz="1000" dirty="0">
                <a:solidFill>
                  <a:schemeClr val="tx1"/>
                </a:solidFill>
                <a:latin typeface="Yu Gothic UI" panose="020B0500000000000000" pitchFamily="50" charset="-128"/>
                <a:ea typeface="Yu Gothic UI" panose="020B0500000000000000" pitchFamily="50" charset="-128"/>
              </a:rPr>
              <a:t>導入</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801317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076a8867-8b72-4914-890a-d2f9a5d03d9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93205B01423764E9700EDA487EC4A02" ma:contentTypeVersion="3" ma:contentTypeDescription="新しいドキュメントを作成します。" ma:contentTypeScope="" ma:versionID="71b7f170b90e6c9367925bba44075c27">
  <xsd:schema xmlns:xsd="http://www.w3.org/2001/XMLSchema" xmlns:xs="http://www.w3.org/2001/XMLSchema" xmlns:p="http://schemas.microsoft.com/office/2006/metadata/properties" xmlns:ns2="243cc547-7b89-4bfd-b5cd-60688b0190f0" targetNamespace="http://schemas.microsoft.com/office/2006/metadata/properties" ma:root="true" ma:fieldsID="5371075719747758134fcfac814c1785" ns2:_="">
    <xsd:import namespace="243cc547-7b89-4bfd-b5cd-60688b0190f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cc547-7b89-4bfd-b5cd-60688b0190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81428-D287-4A40-B1E9-66A2236BB569}">
  <ds:schemaRefs>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purl.org/dc/dcmitype/"/>
    <ds:schemaRef ds:uri="http://schemas.microsoft.com/office/infopath/2007/PartnerControls"/>
    <ds:schemaRef ds:uri="243cc547-7b89-4bfd-b5cd-60688b0190f0"/>
    <ds:schemaRef ds:uri="http://schemas.microsoft.com/office/2006/metadata/properties"/>
  </ds:schemaRefs>
</ds:datastoreItem>
</file>

<file path=customXml/itemProps2.xml><?xml version="1.0" encoding="utf-8"?>
<ds:datastoreItem xmlns:ds="http://schemas.openxmlformats.org/officeDocument/2006/customXml" ds:itemID="{95A37184-26D1-43AB-83F0-CF052022E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cc547-7b89-4bfd-b5cd-60688b019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6F6CEF-7058-4DE7-866B-443382337578}">
  <ds:schemaRefs>
    <ds:schemaRef ds:uri="http://schemas.microsoft.com/sharepoint/v3/contenttype/forms"/>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1355</TotalTime>
  <Words>1970</Words>
  <Application>Microsoft Office PowerPoint</Application>
  <PresentationFormat>ワイド画面</PresentationFormat>
  <Paragraphs>373</Paragraphs>
  <Slides>21</Slides>
  <Notes>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7" baseType="lpstr">
      <vt:lpstr>Yu Gothic UI</vt:lpstr>
      <vt:lpstr>游ゴシック</vt:lpstr>
      <vt:lpstr>Arial</vt:lpstr>
      <vt:lpstr>Wingdings</vt:lpstr>
      <vt:lpstr>1_Office テーマ</vt:lpstr>
      <vt:lpstr>think-cellスライド</vt:lpstr>
      <vt:lpstr>計画提案書作成に際しての留意事項</vt:lpstr>
      <vt:lpstr>『ゼロエミッション地区創出プロジェクト』計画提案書 （区市町村名）</vt:lpstr>
      <vt:lpstr>目次</vt:lpstr>
      <vt:lpstr>PowerPoint プレゼンテーション</vt:lpstr>
      <vt:lpstr>【計画提案概要】 </vt:lpstr>
      <vt:lpstr>【計画提案概要】 </vt:lpstr>
      <vt:lpstr>PowerPoint プレゼンテーション</vt:lpstr>
      <vt:lpstr>PowerPoint プレゼンテーション</vt:lpstr>
      <vt:lpstr>【個別の取組事項、都の方針との整合性】</vt:lpstr>
      <vt:lpstr>PowerPoint プレゼンテーション</vt:lpstr>
      <vt:lpstr>【ゼロエミ地区におけるGHG排出状況】  産業/業務/公共施設/家庭/運輸部門GHG排出量</vt:lpstr>
      <vt:lpstr>PowerPoint プレゼンテーション</vt:lpstr>
      <vt:lpstr>【GHG削減の取組】  取組の総括</vt:lpstr>
      <vt:lpstr>【GHG削減の取組】  新規設備導入を伴う取組：電力（再エネ）</vt:lpstr>
      <vt:lpstr>【GHG削減の取組】  省エネ/燃料転換等に関する取組</vt:lpstr>
      <vt:lpstr>【スケジュール・実施体制等】 KPI・進捗確認方法</vt:lpstr>
      <vt:lpstr>PowerPoint プレゼンテーション</vt:lpstr>
      <vt:lpstr>【スケジュール・実施体制等】 事業スケジュール</vt:lpstr>
      <vt:lpstr>【スケジュール・実施体制等】 事業実施体制</vt:lpstr>
      <vt:lpstr>PowerPoint プレゼンテーション</vt:lpstr>
      <vt:lpstr>【事業費・補助申請額見積】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90</cp:revision>
  <cp:lastPrinted>2025-10-17T13:18:04Z</cp:lastPrinted>
  <dcterms:created xsi:type="dcterms:W3CDTF">2025-09-09T07:21:05Z</dcterms:created>
  <dcterms:modified xsi:type="dcterms:W3CDTF">2025-10-19T23:44:51Z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0x010100293205B01423764E9700EDA487EC4A02</vt:lpwstr>
  </property>
</Properties>
</file>