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6858000" cy="9906000" type="A4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7D6A3"/>
    <a:srgbClr val="FF9F9F"/>
    <a:srgbClr val="F3FD95"/>
    <a:srgbClr val="BFE1B7"/>
    <a:srgbClr val="A0E07C"/>
    <a:srgbClr val="69FE5E"/>
    <a:srgbClr val="00A7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1" d="100"/>
          <a:sy n="81" d="100"/>
        </p:scale>
        <p:origin x="304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2023/7/13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0382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2023/7/13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2472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2023/7/13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9071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2023/7/13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33599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2023/7/13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8792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2023/7/13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257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2023/7/13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91627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2023/7/13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5387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2023/7/13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4411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2023/7/13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5785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2023/7/13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8833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67654C-A9D8-476C-8D8B-7E05B26A2664}" type="datetimeFigureOut">
              <a:rPr kumimoji="1" lang="ja-JP" altLang="en-US" smtClean="0"/>
              <a:t>2023/7/13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6531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768" y="8931254"/>
            <a:ext cx="2137449" cy="794638"/>
          </a:xfrm>
          <a:prstGeom prst="rect">
            <a:avLst/>
          </a:prstGeom>
        </p:spPr>
      </p:pic>
      <p:sp>
        <p:nvSpPr>
          <p:cNvPr id="5" name="正方形/長方形 4"/>
          <p:cNvSpPr/>
          <p:nvPr/>
        </p:nvSpPr>
        <p:spPr>
          <a:xfrm>
            <a:off x="0" y="0"/>
            <a:ext cx="6858000" cy="9001495"/>
          </a:xfrm>
          <a:prstGeom prst="rect">
            <a:avLst/>
          </a:prstGeom>
          <a:solidFill>
            <a:srgbClr val="BFE1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213755" y="615816"/>
            <a:ext cx="6415645" cy="15768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/>
          <p:cNvSpPr/>
          <p:nvPr/>
        </p:nvSpPr>
        <p:spPr>
          <a:xfrm>
            <a:off x="213097" y="2279228"/>
            <a:ext cx="6472712" cy="1054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kumimoji="1"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The Tokyo Metropolitan Government is discounting </a:t>
            </a:r>
            <a:r>
              <a:rPr kumimoji="1" lang="en-US" altLang="ja-JP" sz="14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propane </a:t>
            </a:r>
            <a:r>
              <a:rPr kumimoji="1"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gas in order to reduce the financial burden of Tokyo residents and businesses affected by the rise in </a:t>
            </a:r>
            <a:r>
              <a:rPr kumimoji="1" lang="en-US" altLang="ja-JP" sz="14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propane </a:t>
            </a:r>
            <a:r>
              <a:rPr kumimoji="1"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gas bills.</a:t>
            </a:r>
            <a:endParaRPr kumimoji="1" lang="ja-JP" altLang="en-US" sz="1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4" name="フリーフォーム 13"/>
          <p:cNvSpPr/>
          <p:nvPr/>
        </p:nvSpPr>
        <p:spPr>
          <a:xfrm>
            <a:off x="394896" y="1163546"/>
            <a:ext cx="6105917" cy="130865"/>
          </a:xfrm>
          <a:custGeom>
            <a:avLst/>
            <a:gdLst>
              <a:gd name="connsiteX0" fmla="*/ 0 w 5462650"/>
              <a:gd name="connsiteY0" fmla="*/ 166254 h 475013"/>
              <a:gd name="connsiteX1" fmla="*/ 225631 w 5462650"/>
              <a:gd name="connsiteY1" fmla="*/ 475013 h 475013"/>
              <a:gd name="connsiteX2" fmla="*/ 5462650 w 5462650"/>
              <a:gd name="connsiteY2" fmla="*/ 0 h 475013"/>
              <a:gd name="connsiteX3" fmla="*/ 47502 w 5462650"/>
              <a:gd name="connsiteY3" fmla="*/ 190005 h 475013"/>
              <a:gd name="connsiteX4" fmla="*/ 0 w 5462650"/>
              <a:gd name="connsiteY4" fmla="*/ 166254 h 475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62650" h="475013">
                <a:moveTo>
                  <a:pt x="0" y="166254"/>
                </a:moveTo>
                <a:lnTo>
                  <a:pt x="225631" y="475013"/>
                </a:lnTo>
                <a:lnTo>
                  <a:pt x="5462650" y="0"/>
                </a:lnTo>
                <a:lnTo>
                  <a:pt x="47502" y="190005"/>
                </a:lnTo>
                <a:lnTo>
                  <a:pt x="0" y="166254"/>
                </a:lnTo>
                <a:close/>
              </a:path>
            </a:pathLst>
          </a:cu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正方形/長方形 22"/>
          <p:cNvSpPr/>
          <p:nvPr/>
        </p:nvSpPr>
        <p:spPr>
          <a:xfrm>
            <a:off x="316388" y="6969766"/>
            <a:ext cx="615566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ja-JP" b="1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※No action is required on your part</a:t>
            </a:r>
          </a:p>
          <a:p>
            <a:r>
              <a:rPr kumimoji="1" lang="en-US" altLang="ja-JP" sz="1200" b="1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kumimoji="1" lang="en-US" altLang="ja-JP" sz="12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If you have any questions, please contact your local </a:t>
            </a:r>
            <a:r>
              <a:rPr kumimoji="1" lang="en-US" altLang="ja-JP" sz="12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propane</a:t>
            </a:r>
            <a:r>
              <a:rPr kumimoji="1" lang="en-US" altLang="ja-JP" sz="12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kumimoji="1" lang="en-US" altLang="ja-JP" sz="12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gas retailer.</a:t>
            </a:r>
            <a:endParaRPr kumimoji="1" lang="ja-JP" altLang="en-US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9" name="角丸四角形 28"/>
          <p:cNvSpPr/>
          <p:nvPr/>
        </p:nvSpPr>
        <p:spPr>
          <a:xfrm>
            <a:off x="308758" y="3693224"/>
            <a:ext cx="6246421" cy="1140034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正方形/長方形 33"/>
          <p:cNvSpPr/>
          <p:nvPr/>
        </p:nvSpPr>
        <p:spPr>
          <a:xfrm>
            <a:off x="519546" y="7630094"/>
            <a:ext cx="5818909" cy="12184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latin typeface="Meiryo UI" panose="020B0604030504040204" pitchFamily="50" charset="-128"/>
                <a:ea typeface="Meiryo UI" panose="020B0604030504040204" pitchFamily="50" charset="-128"/>
              </a:rPr>
              <a:t>等は不要</a:t>
            </a:r>
            <a:endParaRPr kumimoji="1" lang="ja-JP" altLang="en-US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285291" y="657158"/>
            <a:ext cx="63280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8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Propane </a:t>
            </a:r>
            <a:r>
              <a:rPr kumimoji="1"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gas customers in Tokyo</a:t>
            </a:r>
            <a:endParaRPr kumimoji="1" lang="ja-JP" altLang="en-US" sz="11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440889" y="1360076"/>
            <a:ext cx="59702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propane</a:t>
            </a:r>
            <a:r>
              <a:rPr kumimoji="1" lang="en-US" altLang="ja-JP" sz="20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kumimoji="1" lang="en-US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gas bills from July to September </a:t>
            </a:r>
            <a:endParaRPr kumimoji="1" lang="en-US" altLang="ja-JP" sz="2000" b="1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en-US" altLang="ja-JP" sz="20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will </a:t>
            </a:r>
            <a:r>
              <a:rPr kumimoji="1" lang="en-US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be discounted</a:t>
            </a:r>
            <a:endParaRPr kumimoji="1" lang="ja-JP" altLang="en-US" sz="20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6" name="正方形/長方形 15"/>
          <p:cNvSpPr/>
          <p:nvPr/>
        </p:nvSpPr>
        <p:spPr>
          <a:xfrm>
            <a:off x="457815" y="3972257"/>
            <a:ext cx="6033447" cy="7571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en-US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Anyone who uses </a:t>
            </a:r>
            <a:r>
              <a:rPr kumimoji="1" lang="en-US" altLang="ja-JP" sz="20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propane</a:t>
            </a:r>
            <a:r>
              <a:rPr kumimoji="1" lang="en-US" altLang="ja-JP" sz="20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kumimoji="1" lang="en-US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gas </a:t>
            </a:r>
            <a:endParaRPr kumimoji="1" lang="en-US" altLang="ja-JP" sz="2000" b="1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20000"/>
              </a:lnSpc>
            </a:pPr>
            <a:r>
              <a:rPr kumimoji="1" lang="en-US" altLang="ja-JP" sz="16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at </a:t>
            </a:r>
            <a:r>
              <a:rPr kumimoji="1" lang="en-US" altLang="ja-JP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home or for business purposes such as restaurants</a:t>
            </a:r>
            <a:endParaRPr kumimoji="1" lang="ja-JP" altLang="en-US" sz="16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5" name="角丸四角形 44"/>
          <p:cNvSpPr/>
          <p:nvPr/>
        </p:nvSpPr>
        <p:spPr>
          <a:xfrm>
            <a:off x="308758" y="5270498"/>
            <a:ext cx="6246421" cy="1569689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正方形/長方形 34"/>
          <p:cNvSpPr/>
          <p:nvPr/>
        </p:nvSpPr>
        <p:spPr>
          <a:xfrm>
            <a:off x="390899" y="5491879"/>
            <a:ext cx="625928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1,000 yen/month</a:t>
            </a:r>
            <a:r>
              <a:rPr kumimoji="1"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（</a:t>
            </a:r>
            <a:r>
              <a:rPr kumimoji="1" lang="en-US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up to 3,000 yen in total</a:t>
            </a:r>
            <a:r>
              <a:rPr kumimoji="1"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  <a:endParaRPr kumimoji="1" lang="en-US" altLang="ja-JP" sz="2000" b="1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0" name="角丸四角形 29"/>
          <p:cNvSpPr/>
          <p:nvPr/>
        </p:nvSpPr>
        <p:spPr>
          <a:xfrm>
            <a:off x="449448" y="3408217"/>
            <a:ext cx="2174997" cy="486888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/>
          <p:cNvSpPr/>
          <p:nvPr/>
        </p:nvSpPr>
        <p:spPr>
          <a:xfrm>
            <a:off x="729202" y="3420829"/>
            <a:ext cx="1680653" cy="461665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en-US" altLang="ja-JP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Eligibility</a:t>
            </a:r>
            <a:endParaRPr lang="ja-JP" altLang="en-US" sz="2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13" name="グループ化 12"/>
          <p:cNvGrpSpPr/>
          <p:nvPr/>
        </p:nvGrpSpPr>
        <p:grpSpPr>
          <a:xfrm>
            <a:off x="5435088" y="3075711"/>
            <a:ext cx="858834" cy="1301668"/>
            <a:chOff x="5530685" y="3051958"/>
            <a:chExt cx="1080982" cy="1758265"/>
          </a:xfrm>
        </p:grpSpPr>
        <p:pic>
          <p:nvPicPr>
            <p:cNvPr id="12" name="図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1272485">
              <a:off x="5530685" y="3051958"/>
              <a:ext cx="617844" cy="1627635"/>
            </a:xfrm>
            <a:prstGeom prst="rect">
              <a:avLst/>
            </a:prstGeom>
          </p:spPr>
        </p:pic>
        <p:pic>
          <p:nvPicPr>
            <p:cNvPr id="157" name="図 15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478059">
              <a:off x="5993823" y="3182588"/>
              <a:ext cx="617844" cy="1627635"/>
            </a:xfrm>
            <a:prstGeom prst="rect">
              <a:avLst/>
            </a:prstGeom>
          </p:spPr>
        </p:pic>
      </p:grpSp>
      <p:sp>
        <p:nvSpPr>
          <p:cNvPr id="158" name="角丸四角形 157"/>
          <p:cNvSpPr/>
          <p:nvPr/>
        </p:nvSpPr>
        <p:spPr>
          <a:xfrm>
            <a:off x="426522" y="4945672"/>
            <a:ext cx="3824843" cy="486000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9" name="正方形/長方形 158"/>
          <p:cNvSpPr/>
          <p:nvPr/>
        </p:nvSpPr>
        <p:spPr>
          <a:xfrm>
            <a:off x="689885" y="4957840"/>
            <a:ext cx="3364319" cy="461665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en-US" altLang="ja-JP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Amount discounted</a:t>
            </a:r>
            <a:endParaRPr lang="ja-JP" altLang="en-US" sz="2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5" name="正方形/長方形 14"/>
          <p:cNvSpPr/>
          <p:nvPr/>
        </p:nvSpPr>
        <p:spPr>
          <a:xfrm>
            <a:off x="410360" y="5873455"/>
            <a:ext cx="6156696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ja-JP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※The amount discounted may be subject to change depending on </a:t>
            </a:r>
            <a:endParaRPr kumimoji="1" lang="en-US" altLang="ja-JP" sz="1300" b="1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kumimoji="1" lang="en-US" altLang="ja-JP" sz="13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the </a:t>
            </a:r>
            <a:r>
              <a:rPr kumimoji="1" lang="en-US" altLang="ja-JP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contract </a:t>
            </a:r>
            <a:r>
              <a:rPr kumimoji="1" lang="en-US" altLang="ja-JP" sz="13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period.</a:t>
            </a:r>
            <a:endParaRPr kumimoji="1" lang="en-US" altLang="ja-JP" sz="1300" b="1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 </a:t>
            </a:r>
            <a:r>
              <a:rPr kumimoji="1" lang="en-US" altLang="ja-JP" sz="13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The </a:t>
            </a:r>
            <a:r>
              <a:rPr kumimoji="1" lang="en-US" altLang="ja-JP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amount discounted will be equal to the invoiced </a:t>
            </a:r>
            <a:r>
              <a:rPr kumimoji="1" lang="en-US" altLang="ja-JP" sz="13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amount </a:t>
            </a:r>
            <a:r>
              <a:rPr kumimoji="1" lang="en-US" altLang="ja-JP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if </a:t>
            </a:r>
            <a:endParaRPr kumimoji="1" lang="en-US" altLang="ja-JP" sz="1300" b="1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kumimoji="1" lang="en-US" altLang="ja-JP" sz="13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the </a:t>
            </a:r>
            <a:r>
              <a:rPr kumimoji="1" lang="en-US" altLang="ja-JP" sz="13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propane</a:t>
            </a:r>
            <a:r>
              <a:rPr kumimoji="1" lang="en-US" altLang="ja-JP" sz="13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kumimoji="1" lang="en-US" altLang="ja-JP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gas bill is lower than 1,000 </a:t>
            </a:r>
            <a:r>
              <a:rPr kumimoji="1" lang="en-US" altLang="ja-JP" sz="13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yen.</a:t>
            </a:r>
            <a:endParaRPr kumimoji="1" lang="ja-JP" altLang="en-US" sz="13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1" name="正方形/長方形 30"/>
          <p:cNvSpPr/>
          <p:nvPr/>
        </p:nvSpPr>
        <p:spPr>
          <a:xfrm>
            <a:off x="519587" y="7651260"/>
            <a:ext cx="519430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propane</a:t>
            </a:r>
            <a:r>
              <a:rPr lang="en-US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gas retailer </a:t>
            </a:r>
            <a:r>
              <a:rPr lang="en-US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column 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(Company name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・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contact information)</a:t>
            </a:r>
            <a:endParaRPr lang="ja-JP" altLang="en-US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7842" y="9075508"/>
            <a:ext cx="1520041" cy="624606"/>
          </a:xfrm>
          <a:prstGeom prst="rect">
            <a:avLst/>
          </a:prstGeom>
        </p:spPr>
      </p:pic>
      <p:sp>
        <p:nvSpPr>
          <p:cNvPr id="27" name="角丸四角形 26"/>
          <p:cNvSpPr/>
          <p:nvPr/>
        </p:nvSpPr>
        <p:spPr>
          <a:xfrm>
            <a:off x="1638795" y="88041"/>
            <a:ext cx="4993577" cy="398567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Bureau of Environment Tokyo Metropolitan Government</a:t>
            </a:r>
            <a:endParaRPr kumimoji="1" lang="ja-JP" altLang="en-US" sz="1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070537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727</TotalTime>
  <Words>154</Words>
  <Application>Microsoft Office PowerPoint</Application>
  <PresentationFormat>A4 210 x 297 mm</PresentationFormat>
  <Paragraphs>18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Meiryo UI</vt:lpstr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</vt:vector>
  </TitlesOfParts>
  <Company>TAIMS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長沼　淳</dc:creator>
  <cp:lastModifiedBy>長沼　淳</cp:lastModifiedBy>
  <cp:revision>43</cp:revision>
  <cp:lastPrinted>2023-07-05T01:52:25Z</cp:lastPrinted>
  <dcterms:created xsi:type="dcterms:W3CDTF">2023-06-27T07:30:47Z</dcterms:created>
  <dcterms:modified xsi:type="dcterms:W3CDTF">2023-07-13T08:27:29Z</dcterms:modified>
</cp:coreProperties>
</file>