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</p:sldIdLst>
  <p:sldSz cx="6858000" cy="9906000" type="A4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7D6A3"/>
    <a:srgbClr val="FF9F9F"/>
    <a:srgbClr val="F3FD95"/>
    <a:srgbClr val="BFE1B7"/>
    <a:srgbClr val="A0E07C"/>
    <a:srgbClr val="69FE5E"/>
    <a:srgbClr val="00A7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59" d="100"/>
          <a:sy n="59" d="100"/>
        </p:scale>
        <p:origin x="2477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2023/7/5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403821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2023/7/5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524727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2023/7/5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090719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2023/7/5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033599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2023/7/5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687923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2023/7/5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2571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2023/7/5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391627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2023/7/5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53870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2023/7/5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44119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2023/7/5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85785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7654C-A9D8-476C-8D8B-7E05B26A2664}" type="datetimeFigureOut">
              <a:rPr kumimoji="1" lang="ja-JP" altLang="en-US" smtClean="0"/>
              <a:t>2023/7/5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888338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67654C-A9D8-476C-8D8B-7E05B26A2664}" type="datetimeFigureOut">
              <a:rPr kumimoji="1" lang="ja-JP" altLang="en-US" smtClean="0"/>
              <a:t>2023/7/5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E7B1D7-1C95-4823-A3A5-F011CE3B62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65310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/>
          <p:cNvSpPr/>
          <p:nvPr/>
        </p:nvSpPr>
        <p:spPr>
          <a:xfrm>
            <a:off x="0" y="0"/>
            <a:ext cx="6858000" cy="9001495"/>
          </a:xfrm>
          <a:prstGeom prst="rect">
            <a:avLst/>
          </a:prstGeom>
          <a:solidFill>
            <a:srgbClr val="BFE1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6" name="正方形/長方形 5"/>
          <p:cNvSpPr/>
          <p:nvPr/>
        </p:nvSpPr>
        <p:spPr>
          <a:xfrm>
            <a:off x="213755" y="710818"/>
            <a:ext cx="6415645" cy="157683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/>
          <p:cNvSpPr/>
          <p:nvPr/>
        </p:nvSpPr>
        <p:spPr>
          <a:xfrm>
            <a:off x="682172" y="2362355"/>
            <a:ext cx="5722257" cy="1054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500"/>
              </a:lnSpc>
            </a:pPr>
            <a:r>
              <a:rPr kumimoji="1" lang="ja-JP" altLang="en-US" b="1" spc="18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東京都では、</a:t>
            </a:r>
            <a:r>
              <a:rPr kumimoji="1" lang="en-US" altLang="ja-JP" b="1" spc="18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LP</a:t>
            </a:r>
            <a:r>
              <a:rPr kumimoji="1" lang="ja-JP" altLang="en-US" b="1" spc="180" dirty="0">
                <a:latin typeface="Meiryo UI" panose="020B0604030504040204" pitchFamily="50" charset="-128"/>
                <a:ea typeface="Meiryo UI" panose="020B0604030504040204" pitchFamily="50" charset="-128"/>
              </a:rPr>
              <a:t>ガス使用</a:t>
            </a:r>
            <a:r>
              <a:rPr kumimoji="1" lang="ja-JP" altLang="en-US" b="1" spc="18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料金上昇の影響を受ける</a:t>
            </a:r>
            <a:endParaRPr kumimoji="1" lang="en-US" altLang="ja-JP" b="1" spc="180" dirty="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ts val="2500"/>
              </a:lnSpc>
            </a:pPr>
            <a:r>
              <a:rPr kumimoji="1" lang="ja-JP" altLang="en-US" b="1" spc="18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都民や事業者皆様の負担を軽減するため、</a:t>
            </a:r>
            <a:endParaRPr kumimoji="1" lang="en-US" altLang="ja-JP" b="1" spc="180" dirty="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ts val="2500"/>
              </a:lnSpc>
            </a:pPr>
            <a:r>
              <a:rPr kumimoji="1" lang="ja-JP" altLang="en-US" b="1" spc="18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使用料金の値引きを行います。</a:t>
            </a:r>
            <a:endParaRPr kumimoji="1" lang="ja-JP" altLang="en-US" b="1" spc="18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4" name="フリーフォーム 13"/>
          <p:cNvSpPr/>
          <p:nvPr/>
        </p:nvSpPr>
        <p:spPr>
          <a:xfrm>
            <a:off x="394896" y="1258549"/>
            <a:ext cx="1900053" cy="166256"/>
          </a:xfrm>
          <a:custGeom>
            <a:avLst/>
            <a:gdLst>
              <a:gd name="connsiteX0" fmla="*/ 0 w 5462650"/>
              <a:gd name="connsiteY0" fmla="*/ 166254 h 475013"/>
              <a:gd name="connsiteX1" fmla="*/ 225631 w 5462650"/>
              <a:gd name="connsiteY1" fmla="*/ 475013 h 475013"/>
              <a:gd name="connsiteX2" fmla="*/ 5462650 w 5462650"/>
              <a:gd name="connsiteY2" fmla="*/ 0 h 475013"/>
              <a:gd name="connsiteX3" fmla="*/ 47502 w 5462650"/>
              <a:gd name="connsiteY3" fmla="*/ 190005 h 475013"/>
              <a:gd name="connsiteX4" fmla="*/ 0 w 5462650"/>
              <a:gd name="connsiteY4" fmla="*/ 166254 h 475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62650" h="475013">
                <a:moveTo>
                  <a:pt x="0" y="166254"/>
                </a:moveTo>
                <a:lnTo>
                  <a:pt x="225631" y="475013"/>
                </a:lnTo>
                <a:lnTo>
                  <a:pt x="5462650" y="0"/>
                </a:lnTo>
                <a:lnTo>
                  <a:pt x="47502" y="190005"/>
                </a:lnTo>
                <a:lnTo>
                  <a:pt x="0" y="166254"/>
                </a:lnTo>
                <a:close/>
              </a:path>
            </a:pathLst>
          </a:cu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正方形/長方形 22"/>
          <p:cNvSpPr/>
          <p:nvPr/>
        </p:nvSpPr>
        <p:spPr>
          <a:xfrm>
            <a:off x="506394" y="6732259"/>
            <a:ext cx="5864054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ja-JP" b="1" dirty="0" smtClean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kumimoji="1" lang="ja-JP" altLang="en-US" b="1" dirty="0" smtClean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消費者の皆様ご自身のお手続き等は不要です。</a:t>
            </a:r>
            <a:endParaRPr kumimoji="1" lang="en-US" altLang="ja-JP" b="1" dirty="0" smtClean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182563"/>
            <a:r>
              <a:rPr kumimoji="1" lang="ja-JP" altLang="en-US" sz="16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ご不明な点がございましたら、お取引されている</a:t>
            </a:r>
            <a:r>
              <a:rPr kumimoji="1" lang="en-US" altLang="ja-JP" sz="16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LP</a:t>
            </a:r>
            <a:r>
              <a:rPr kumimoji="1" lang="ja-JP" altLang="en-US" sz="16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ガス販売店までお問い合わせください。</a:t>
            </a:r>
            <a:endParaRPr kumimoji="1" lang="ja-JP" altLang="en-US" sz="16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9" name="角丸四角形 28"/>
          <p:cNvSpPr/>
          <p:nvPr/>
        </p:nvSpPr>
        <p:spPr>
          <a:xfrm>
            <a:off x="457201" y="3752600"/>
            <a:ext cx="5902037" cy="1223161"/>
          </a:xfrm>
          <a:prstGeom prst="roundRect">
            <a:avLst>
              <a:gd name="adj" fmla="val 1388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正方形/長方形 33"/>
          <p:cNvSpPr/>
          <p:nvPr/>
        </p:nvSpPr>
        <p:spPr>
          <a:xfrm>
            <a:off x="519546" y="7630094"/>
            <a:ext cx="5818909" cy="12184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>
                <a:latin typeface="Meiryo UI" panose="020B0604030504040204" pitchFamily="50" charset="-128"/>
                <a:ea typeface="Meiryo UI" panose="020B0604030504040204" pitchFamily="50" charset="-128"/>
              </a:rPr>
              <a:t>等は不要</a:t>
            </a:r>
            <a:endParaRPr kumimoji="1" lang="ja-JP" altLang="en-US" dirty="0"/>
          </a:p>
        </p:txBody>
      </p:sp>
      <p:sp>
        <p:nvSpPr>
          <p:cNvPr id="36" name="フリーフォーム 35"/>
          <p:cNvSpPr/>
          <p:nvPr/>
        </p:nvSpPr>
        <p:spPr>
          <a:xfrm>
            <a:off x="2716476" y="1227950"/>
            <a:ext cx="1900053" cy="166256"/>
          </a:xfrm>
          <a:custGeom>
            <a:avLst/>
            <a:gdLst>
              <a:gd name="connsiteX0" fmla="*/ 0 w 5462650"/>
              <a:gd name="connsiteY0" fmla="*/ 166254 h 475013"/>
              <a:gd name="connsiteX1" fmla="*/ 225631 w 5462650"/>
              <a:gd name="connsiteY1" fmla="*/ 475013 h 475013"/>
              <a:gd name="connsiteX2" fmla="*/ 5462650 w 5462650"/>
              <a:gd name="connsiteY2" fmla="*/ 0 h 475013"/>
              <a:gd name="connsiteX3" fmla="*/ 47502 w 5462650"/>
              <a:gd name="connsiteY3" fmla="*/ 190005 h 475013"/>
              <a:gd name="connsiteX4" fmla="*/ 0 w 5462650"/>
              <a:gd name="connsiteY4" fmla="*/ 166254 h 475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62650" h="475013">
                <a:moveTo>
                  <a:pt x="0" y="166254"/>
                </a:moveTo>
                <a:lnTo>
                  <a:pt x="225631" y="475013"/>
                </a:lnTo>
                <a:lnTo>
                  <a:pt x="5462650" y="0"/>
                </a:lnTo>
                <a:lnTo>
                  <a:pt x="47502" y="190005"/>
                </a:lnTo>
                <a:lnTo>
                  <a:pt x="0" y="166254"/>
                </a:lnTo>
                <a:close/>
              </a:path>
            </a:pathLst>
          </a:cu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285292" y="669033"/>
            <a:ext cx="63289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6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東京</a:t>
            </a:r>
            <a:r>
              <a:rPr kumimoji="1" lang="ja-JP" altLang="en-US" sz="36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都内 </a:t>
            </a:r>
            <a:r>
              <a:rPr kumimoji="1" lang="ja-JP" altLang="en-US" sz="24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で</a:t>
            </a:r>
            <a:r>
              <a:rPr kumimoji="1" lang="ja-JP" altLang="en-US" sz="32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 </a:t>
            </a:r>
            <a:r>
              <a:rPr kumimoji="1" lang="en-US" altLang="ja-JP" sz="36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LP</a:t>
            </a:r>
            <a:r>
              <a:rPr kumimoji="1" lang="ja-JP" altLang="en-US" sz="36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ガス </a:t>
            </a:r>
            <a:r>
              <a:rPr kumimoji="1" lang="ja-JP" altLang="en-US" sz="24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を</a:t>
            </a:r>
            <a:r>
              <a:rPr kumimoji="1"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お使いの皆様へ</a:t>
            </a:r>
            <a:endParaRPr kumimoji="1" lang="ja-JP" altLang="en-US" sz="14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3" name="テキスト ボックス 32"/>
          <p:cNvSpPr txBox="1"/>
          <p:nvPr/>
        </p:nvSpPr>
        <p:spPr>
          <a:xfrm>
            <a:off x="464640" y="1436973"/>
            <a:ext cx="59702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4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７月分</a:t>
            </a:r>
            <a:r>
              <a:rPr kumimoji="1"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～</a:t>
            </a:r>
            <a:r>
              <a:rPr kumimoji="1" lang="en-US" altLang="ja-JP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9</a:t>
            </a:r>
            <a:r>
              <a:rPr kumimoji="1" lang="ja-JP" altLang="en-US" sz="24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月分（</a:t>
            </a:r>
            <a:r>
              <a:rPr kumimoji="1" lang="ja-JP" altLang="en-US" sz="2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８月</a:t>
            </a:r>
            <a:r>
              <a:rPr kumimoji="1" lang="ja-JP" altLang="en-US" sz="24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～</a:t>
            </a:r>
            <a:r>
              <a:rPr kumimoji="1" lang="en-US" altLang="ja-JP" sz="24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10</a:t>
            </a:r>
            <a:r>
              <a:rPr kumimoji="1" lang="ja-JP" altLang="en-US" sz="24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月検針分</a:t>
            </a:r>
            <a:r>
              <a:rPr kumimoji="1" lang="ja-JP" altLang="en-US" sz="24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）の</a:t>
            </a:r>
            <a:endParaRPr kumimoji="1" lang="en-US" altLang="ja-JP" sz="2400" b="1" dirty="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kumimoji="1" lang="en-US" altLang="ja-JP" sz="24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LP</a:t>
            </a:r>
            <a:r>
              <a:rPr kumimoji="1" lang="ja-JP" altLang="en-US" sz="24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ガス料金を値引きします</a:t>
            </a:r>
            <a:endParaRPr kumimoji="1" lang="ja-JP" altLang="en-US" sz="24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6" name="正方形/長方形 15"/>
          <p:cNvSpPr/>
          <p:nvPr/>
        </p:nvSpPr>
        <p:spPr>
          <a:xfrm>
            <a:off x="531540" y="3982483"/>
            <a:ext cx="4924746" cy="8592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kumimoji="1" lang="ja-JP" altLang="en-US" sz="22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都内</a:t>
            </a:r>
            <a:r>
              <a:rPr kumimoji="1" lang="ja-JP" altLang="en-US" sz="2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のご家庭や飲食店等の業務用と</a:t>
            </a:r>
            <a:r>
              <a:rPr kumimoji="1" lang="ja-JP" altLang="en-US" sz="22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して</a:t>
            </a:r>
            <a:endParaRPr kumimoji="1" lang="en-US" altLang="ja-JP" sz="2200" b="1" dirty="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>
              <a:lnSpc>
                <a:spcPct val="120000"/>
              </a:lnSpc>
            </a:pPr>
            <a:r>
              <a:rPr kumimoji="1" lang="en-US" altLang="ja-JP" sz="22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LP</a:t>
            </a:r>
            <a:r>
              <a:rPr kumimoji="1" lang="ja-JP" altLang="en-US" sz="22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ガスをお使いの方</a:t>
            </a:r>
          </a:p>
        </p:txBody>
      </p:sp>
      <p:sp>
        <p:nvSpPr>
          <p:cNvPr id="45" name="角丸四角形 44"/>
          <p:cNvSpPr/>
          <p:nvPr/>
        </p:nvSpPr>
        <p:spPr>
          <a:xfrm>
            <a:off x="445326" y="5401128"/>
            <a:ext cx="5902037" cy="1244600"/>
          </a:xfrm>
          <a:prstGeom prst="roundRect">
            <a:avLst>
              <a:gd name="adj" fmla="val 1388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正方形/長方形 34"/>
          <p:cNvSpPr/>
          <p:nvPr/>
        </p:nvSpPr>
        <p:spPr>
          <a:xfrm>
            <a:off x="580904" y="5636032"/>
            <a:ext cx="574567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ja-JP" altLang="en-US" sz="22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１，０００円</a:t>
            </a:r>
            <a:r>
              <a:rPr kumimoji="1" lang="en-US" altLang="ja-JP" sz="22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/</a:t>
            </a:r>
            <a:r>
              <a:rPr kumimoji="1" lang="ja-JP" altLang="en-US" sz="22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月（合計最大３，０００円）</a:t>
            </a:r>
            <a:endParaRPr kumimoji="1" lang="en-US" altLang="ja-JP" sz="2200" b="1" dirty="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0" name="角丸四角形 29"/>
          <p:cNvSpPr/>
          <p:nvPr/>
        </p:nvSpPr>
        <p:spPr>
          <a:xfrm>
            <a:off x="568203" y="3467594"/>
            <a:ext cx="1359724" cy="486888"/>
          </a:xfrm>
          <a:prstGeom prst="roundRect">
            <a:avLst>
              <a:gd name="adj" fmla="val 1388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/>
          <p:cNvSpPr/>
          <p:nvPr/>
        </p:nvSpPr>
        <p:spPr>
          <a:xfrm>
            <a:off x="847956" y="3480206"/>
            <a:ext cx="800219" cy="461665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r>
              <a:rPr lang="ja-JP" altLang="en-US" sz="24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対象</a:t>
            </a:r>
            <a:endParaRPr lang="ja-JP" altLang="en-US" sz="24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pSp>
        <p:nvGrpSpPr>
          <p:cNvPr id="13" name="グループ化 12"/>
          <p:cNvGrpSpPr/>
          <p:nvPr/>
        </p:nvGrpSpPr>
        <p:grpSpPr>
          <a:xfrm>
            <a:off x="5517787" y="3540230"/>
            <a:ext cx="992930" cy="1615045"/>
            <a:chOff x="5530685" y="3051958"/>
            <a:chExt cx="1080982" cy="1758265"/>
          </a:xfrm>
        </p:grpSpPr>
        <p:pic>
          <p:nvPicPr>
            <p:cNvPr id="12" name="図 1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1272485">
              <a:off x="5530685" y="3051958"/>
              <a:ext cx="617844" cy="1627635"/>
            </a:xfrm>
            <a:prstGeom prst="rect">
              <a:avLst/>
            </a:prstGeom>
          </p:spPr>
        </p:pic>
        <p:pic>
          <p:nvPicPr>
            <p:cNvPr id="157" name="図 15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478059">
              <a:off x="5993823" y="3182588"/>
              <a:ext cx="617844" cy="1627635"/>
            </a:xfrm>
            <a:prstGeom prst="rect">
              <a:avLst/>
            </a:prstGeom>
          </p:spPr>
        </p:pic>
      </p:grpSp>
      <p:sp>
        <p:nvSpPr>
          <p:cNvPr id="158" name="角丸四角形 157"/>
          <p:cNvSpPr/>
          <p:nvPr/>
        </p:nvSpPr>
        <p:spPr>
          <a:xfrm>
            <a:off x="580903" y="5076301"/>
            <a:ext cx="1870362" cy="486000"/>
          </a:xfrm>
          <a:prstGeom prst="roundRect">
            <a:avLst>
              <a:gd name="adj" fmla="val 1388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9" name="正方形/長方形 158"/>
          <p:cNvSpPr/>
          <p:nvPr/>
        </p:nvSpPr>
        <p:spPr>
          <a:xfrm>
            <a:off x="844265" y="5088469"/>
            <a:ext cx="1343638" cy="461665"/>
          </a:xfrm>
          <a:prstGeom prst="rect">
            <a:avLst/>
          </a:prstGeom>
        </p:spPr>
        <p:txBody>
          <a:bodyPr vert="horz" wrap="none">
            <a:spAutoFit/>
          </a:bodyPr>
          <a:lstStyle/>
          <a:p>
            <a:r>
              <a:rPr lang="ja-JP" altLang="en-US" sz="24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値引き額</a:t>
            </a:r>
            <a:endParaRPr lang="ja-JP" altLang="en-US" sz="24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5" name="正方形/長方形 14"/>
          <p:cNvSpPr/>
          <p:nvPr/>
        </p:nvSpPr>
        <p:spPr>
          <a:xfrm>
            <a:off x="600364" y="6057815"/>
            <a:ext cx="5591959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kumimoji="1" lang="en-US" altLang="ja-JP" sz="13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※</a:t>
            </a:r>
            <a:r>
              <a:rPr kumimoji="1" lang="ja-JP" altLang="en-US" sz="13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契約開始又は終了時期等に</a:t>
            </a:r>
            <a:r>
              <a:rPr kumimoji="1" lang="ja-JP" altLang="en-US" sz="13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より、値引き</a:t>
            </a:r>
            <a:r>
              <a:rPr kumimoji="1" lang="ja-JP" altLang="en-US" sz="13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額等が変更される可能性があります。</a:t>
            </a:r>
            <a:endParaRPr kumimoji="1" lang="en-US" altLang="ja-JP" sz="1300" b="1" dirty="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kumimoji="1" lang="ja-JP" altLang="en-US" sz="13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kumimoji="1" lang="ja-JP" altLang="en-US" sz="13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　請求額が</a:t>
            </a:r>
            <a:r>
              <a:rPr kumimoji="1" lang="en-US" altLang="ja-JP" sz="13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1,000</a:t>
            </a:r>
            <a:r>
              <a:rPr kumimoji="1" lang="ja-JP" altLang="en-US" sz="1300" b="1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円に達しない場合は、値引き額は請求額と同額となります。</a:t>
            </a:r>
            <a:endParaRPr kumimoji="1" lang="ja-JP" altLang="en-US" sz="13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9" name="図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791" y="9146763"/>
            <a:ext cx="2788857" cy="437617"/>
          </a:xfrm>
          <a:prstGeom prst="rect">
            <a:avLst/>
          </a:prstGeom>
        </p:spPr>
      </p:pic>
      <p:sp>
        <p:nvSpPr>
          <p:cNvPr id="31" name="正方形/長方形 30"/>
          <p:cNvSpPr/>
          <p:nvPr/>
        </p:nvSpPr>
        <p:spPr>
          <a:xfrm>
            <a:off x="473428" y="7670310"/>
            <a:ext cx="14959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販売店記入欄</a:t>
            </a:r>
            <a:endParaRPr lang="en-US" altLang="ja-JP" sz="1200" dirty="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（会社名・連絡先）</a:t>
            </a:r>
            <a:endParaRPr lang="ja-JP" altLang="en-US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2227" y="9111133"/>
            <a:ext cx="1520041" cy="624606"/>
          </a:xfrm>
          <a:prstGeom prst="rect">
            <a:avLst/>
          </a:prstGeom>
        </p:spPr>
      </p:pic>
      <p:sp>
        <p:nvSpPr>
          <p:cNvPr id="40" name="角丸四角形 39"/>
          <p:cNvSpPr/>
          <p:nvPr/>
        </p:nvSpPr>
        <p:spPr>
          <a:xfrm>
            <a:off x="1795810" y="159293"/>
            <a:ext cx="4884063" cy="398567"/>
          </a:xfrm>
          <a:prstGeom prst="roundRect">
            <a:avLst>
              <a:gd name="adj" fmla="val 1388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6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東京都家庭</a:t>
            </a:r>
            <a:r>
              <a:rPr kumimoji="1" lang="ja-JP" altLang="en-US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等に対する</a:t>
            </a:r>
            <a:r>
              <a:rPr kumimoji="1" lang="en-US" altLang="ja-JP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LP</a:t>
            </a:r>
            <a:r>
              <a:rPr kumimoji="1" lang="ja-JP" altLang="en-US" sz="1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</a:rPr>
              <a:t>ガス価格高騰緊急対策事業</a:t>
            </a:r>
            <a:endParaRPr kumimoji="1" lang="ja-JP" altLang="en-US" sz="16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070537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563</TotalTime>
  <Words>181</Words>
  <Application>Microsoft Office PowerPoint</Application>
  <PresentationFormat>A4 210 x 297 mm</PresentationFormat>
  <Paragraphs>19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Meiryo UI</vt:lpstr>
      <vt:lpstr>游ゴシック</vt:lpstr>
      <vt:lpstr>游ゴシック Light</vt:lpstr>
      <vt:lpstr>Arial</vt:lpstr>
      <vt:lpstr>Calibri</vt:lpstr>
      <vt:lpstr>Calibri Light</vt:lpstr>
      <vt:lpstr>Office テーマ</vt:lpstr>
      <vt:lpstr>PowerPoint プレゼンテーション</vt:lpstr>
    </vt:vector>
  </TitlesOfParts>
  <Company>TAIMS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長沼　淳</dc:creator>
  <cp:lastModifiedBy>渡邊　昇</cp:lastModifiedBy>
  <cp:revision>34</cp:revision>
  <cp:lastPrinted>2023-07-05T01:52:25Z</cp:lastPrinted>
  <dcterms:created xsi:type="dcterms:W3CDTF">2023-06-27T07:30:47Z</dcterms:created>
  <dcterms:modified xsi:type="dcterms:W3CDTF">2023-07-05T02:09:46Z</dcterms:modified>
</cp:coreProperties>
</file>