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3600450" cy="53276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D6A3"/>
    <a:srgbClr val="FF9F9F"/>
    <a:srgbClr val="F3FD95"/>
    <a:srgbClr val="BFE1B7"/>
    <a:srgbClr val="A0E07C"/>
    <a:srgbClr val="69FE5E"/>
    <a:srgbClr val="00A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95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871910"/>
            <a:ext cx="3060383" cy="1854811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2798250"/>
            <a:ext cx="2700338" cy="1286282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5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49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283648"/>
            <a:ext cx="776347" cy="45149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283648"/>
            <a:ext cx="2284035" cy="45149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56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28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1328214"/>
            <a:ext cx="3105388" cy="2216154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3565334"/>
            <a:ext cx="3105388" cy="1165423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31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1418240"/>
            <a:ext cx="1530191" cy="3380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1418240"/>
            <a:ext cx="1530191" cy="3380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31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83649"/>
            <a:ext cx="3105388" cy="102976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1306014"/>
            <a:ext cx="1523159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946072"/>
            <a:ext cx="1523159" cy="2862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1306014"/>
            <a:ext cx="1530660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946072"/>
            <a:ext cx="1530660" cy="2862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27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17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43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767084"/>
            <a:ext cx="1822728" cy="3786085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97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767084"/>
            <a:ext cx="1822728" cy="3786085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29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283649"/>
            <a:ext cx="3105388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1418240"/>
            <a:ext cx="3105388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7654C-A9D8-476C-8D8B-7E05B26A2664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4937943"/>
            <a:ext cx="1215152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7B1D7-1C95-4823-A3A5-F011CE3B6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47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kumimoji="1"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" y="3"/>
            <a:ext cx="3600450" cy="48405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6678" y="375374"/>
            <a:ext cx="3239604" cy="8057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11" name="正方形/長方形 10"/>
          <p:cNvSpPr/>
          <p:nvPr/>
        </p:nvSpPr>
        <p:spPr>
          <a:xfrm>
            <a:off x="321412" y="1194822"/>
            <a:ext cx="2946129" cy="522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932" b="1" spc="93" dirty="0">
                <a:latin typeface="Meiryo UI" panose="020B0604030504040204" pitchFamily="50" charset="-128"/>
                <a:ea typeface="Meiryo UI" panose="020B0604030504040204" pitchFamily="50" charset="-128"/>
              </a:rPr>
              <a:t>東京都では、</a:t>
            </a:r>
            <a:r>
              <a:rPr kumimoji="1" lang="en-US" altLang="ja-JP" sz="932" b="1" spc="93" dirty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932" b="1" spc="93" dirty="0">
                <a:latin typeface="Meiryo UI" panose="020B0604030504040204" pitchFamily="50" charset="-128"/>
                <a:ea typeface="Meiryo UI" panose="020B0604030504040204" pitchFamily="50" charset="-128"/>
              </a:rPr>
              <a:t>ガス使用料金上昇の影響を受ける</a:t>
            </a:r>
            <a:endParaRPr kumimoji="1" lang="en-US" altLang="ja-JP" sz="932" b="1" spc="9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32" b="1" spc="93" dirty="0">
                <a:latin typeface="Meiryo UI" panose="020B0604030504040204" pitchFamily="50" charset="-128"/>
                <a:ea typeface="Meiryo UI" panose="020B0604030504040204" pitchFamily="50" charset="-128"/>
              </a:rPr>
              <a:t>都民や事業者皆様の負担を軽減するため、</a:t>
            </a:r>
            <a:endParaRPr kumimoji="1" lang="en-US" altLang="ja-JP" sz="932" b="1" spc="9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32" b="1" spc="93" dirty="0">
                <a:latin typeface="Meiryo UI" panose="020B0604030504040204" pitchFamily="50" charset="-128"/>
                <a:ea typeface="Meiryo UI" panose="020B0604030504040204" pitchFamily="50" charset="-128"/>
              </a:rPr>
              <a:t>使用料金の値引きを行います。</a:t>
            </a:r>
          </a:p>
        </p:txBody>
      </p:sp>
      <p:sp>
        <p:nvSpPr>
          <p:cNvPr id="14" name="フリーフォーム 13"/>
          <p:cNvSpPr/>
          <p:nvPr/>
        </p:nvSpPr>
        <p:spPr>
          <a:xfrm>
            <a:off x="268144" y="662472"/>
            <a:ext cx="959438" cy="83951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23" name="正方形/長方形 22"/>
          <p:cNvSpPr/>
          <p:nvPr/>
        </p:nvSpPr>
        <p:spPr>
          <a:xfrm>
            <a:off x="460057" y="3358384"/>
            <a:ext cx="2617995" cy="235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932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32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消費者の皆様ご自身のお手続き等は不要です。　</a:t>
            </a:r>
            <a:endParaRPr kumimoji="1" lang="ja-JP" altLang="en-US" sz="932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30183" y="1876862"/>
            <a:ext cx="3041375" cy="617639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34" name="正方形/長方形 33"/>
          <p:cNvSpPr/>
          <p:nvPr/>
        </p:nvSpPr>
        <p:spPr>
          <a:xfrm>
            <a:off x="331089" y="3758415"/>
            <a:ext cx="2938279" cy="1005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9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等は不要</a:t>
            </a:r>
            <a:endParaRPr kumimoji="1" lang="ja-JP" altLang="en-US" sz="409" dirty="0"/>
          </a:p>
        </p:txBody>
      </p:sp>
      <p:sp>
        <p:nvSpPr>
          <p:cNvPr id="36" name="フリーフォーム 35"/>
          <p:cNvSpPr/>
          <p:nvPr/>
        </p:nvSpPr>
        <p:spPr>
          <a:xfrm>
            <a:off x="1440434" y="647020"/>
            <a:ext cx="959438" cy="83951"/>
          </a:xfrm>
          <a:custGeom>
            <a:avLst/>
            <a:gdLst>
              <a:gd name="connsiteX0" fmla="*/ 0 w 5462650"/>
              <a:gd name="connsiteY0" fmla="*/ 166254 h 475013"/>
              <a:gd name="connsiteX1" fmla="*/ 225631 w 5462650"/>
              <a:gd name="connsiteY1" fmla="*/ 475013 h 475013"/>
              <a:gd name="connsiteX2" fmla="*/ 5462650 w 5462650"/>
              <a:gd name="connsiteY2" fmla="*/ 0 h 475013"/>
              <a:gd name="connsiteX3" fmla="*/ 47502 w 5462650"/>
              <a:gd name="connsiteY3" fmla="*/ 190005 h 475013"/>
              <a:gd name="connsiteX4" fmla="*/ 0 w 5462650"/>
              <a:gd name="connsiteY4" fmla="*/ 166254 h 475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2650" h="475013">
                <a:moveTo>
                  <a:pt x="0" y="166254"/>
                </a:moveTo>
                <a:lnTo>
                  <a:pt x="225631" y="475013"/>
                </a:lnTo>
                <a:lnTo>
                  <a:pt x="5462650" y="0"/>
                </a:lnTo>
                <a:lnTo>
                  <a:pt x="47502" y="190005"/>
                </a:lnTo>
                <a:lnTo>
                  <a:pt x="0" y="166254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4678" y="364796"/>
            <a:ext cx="3284874" cy="372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18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東京都内 </a:t>
            </a:r>
            <a:r>
              <a:rPr kumimoji="1" lang="ja-JP" altLang="en-US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kumimoji="1" lang="ja-JP" altLang="en-US" sz="1616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818" b="1" dirty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1818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 </a:t>
            </a:r>
            <a:r>
              <a:rPr kumimoji="1" lang="ja-JP" altLang="en-US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をお使いの皆様へ</a:t>
            </a:r>
            <a:endParaRPr kumimoji="1" lang="ja-JP" altLang="en-US" sz="707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23734" y="729038"/>
            <a:ext cx="2996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４月分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月分（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月検針分）の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ガス料金を値引きします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04391" y="1967110"/>
            <a:ext cx="2582758" cy="5025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11" b="1" dirty="0">
                <a:latin typeface="Meiryo UI" panose="020B0604030504040204" pitchFamily="50" charset="-128"/>
                <a:ea typeface="Meiryo UI" panose="020B0604030504040204" pitchFamily="50" charset="-128"/>
              </a:rPr>
              <a:t>都内のご家庭や飲食店等の業務用として</a:t>
            </a:r>
            <a:endParaRPr kumimoji="1" lang="en-US" altLang="ja-JP" sz="1111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1111" b="1" dirty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1111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ガスをお使いの方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243097" y="2682078"/>
            <a:ext cx="3041375" cy="663042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35" name="正方形/長方形 34"/>
          <p:cNvSpPr/>
          <p:nvPr/>
        </p:nvSpPr>
        <p:spPr>
          <a:xfrm>
            <a:off x="309948" y="2807149"/>
            <a:ext cx="29812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合計で最大３，０００円（税抜）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342278" y="1726458"/>
            <a:ext cx="686598" cy="234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4" name="正方形/長方形 3"/>
          <p:cNvSpPr/>
          <p:nvPr/>
        </p:nvSpPr>
        <p:spPr>
          <a:xfrm>
            <a:off x="437753" y="1704029"/>
            <a:ext cx="495649" cy="278859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ja-JP" altLang="en-US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2839282" y="1743796"/>
            <a:ext cx="501384" cy="815523"/>
            <a:chOff x="5530685" y="3051958"/>
            <a:chExt cx="1080982" cy="1758265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272485">
              <a:off x="5530685" y="3051958"/>
              <a:ext cx="617844" cy="1627635"/>
            </a:xfrm>
            <a:prstGeom prst="rect">
              <a:avLst/>
            </a:prstGeom>
          </p:spPr>
        </p:pic>
        <p:pic>
          <p:nvPicPr>
            <p:cNvPr id="157" name="図 15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478059">
              <a:off x="5993823" y="3182588"/>
              <a:ext cx="617844" cy="1627635"/>
            </a:xfrm>
            <a:prstGeom prst="rect">
              <a:avLst/>
            </a:prstGeom>
          </p:spPr>
        </p:pic>
      </p:grpSp>
      <p:sp>
        <p:nvSpPr>
          <p:cNvPr id="158" name="角丸四角形 157"/>
          <p:cNvSpPr/>
          <p:nvPr/>
        </p:nvSpPr>
        <p:spPr>
          <a:xfrm>
            <a:off x="342278" y="2551834"/>
            <a:ext cx="944446" cy="234000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9"/>
          </a:p>
        </p:txBody>
      </p:sp>
      <p:sp>
        <p:nvSpPr>
          <p:cNvPr id="159" name="正方形/長方形 158"/>
          <p:cNvSpPr/>
          <p:nvPr/>
        </p:nvSpPr>
        <p:spPr>
          <a:xfrm>
            <a:off x="423657" y="2529405"/>
            <a:ext cx="769763" cy="278859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lang="ja-JP" altLang="en-US" sz="1212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値引き額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68251" y="3027665"/>
            <a:ext cx="324907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値引きの時期や金額は、販売店によって異なります。</a:t>
            </a:r>
            <a:endParaRPr kumimoji="1" lang="en-US" altLang="ja-JP" sz="7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請求額が値引き額に達しない場合は、値引き額は請求額と同額となります。</a:t>
            </a:r>
          </a:p>
          <a:p>
            <a:endParaRPr kumimoji="1" lang="ja-JP" altLang="en-US" sz="7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33850" y="3751802"/>
            <a:ext cx="838691" cy="2787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606" dirty="0">
                <a:latin typeface="Meiryo UI" panose="020B0604030504040204" pitchFamily="50" charset="-128"/>
                <a:ea typeface="Meiryo UI" panose="020B0604030504040204" pitchFamily="50" charset="-128"/>
              </a:rPr>
              <a:t>販売店記入欄</a:t>
            </a:r>
            <a:endParaRPr lang="en-US" altLang="ja-JP" sz="6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606" dirty="0">
                <a:latin typeface="Meiryo UI" panose="020B0604030504040204" pitchFamily="50" charset="-128"/>
                <a:ea typeface="Meiryo UI" panose="020B0604030504040204" pitchFamily="50" charset="-128"/>
              </a:rPr>
              <a:t>（会社名・連絡先）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494897" y="40498"/>
            <a:ext cx="2931876" cy="289394"/>
          </a:xfrm>
          <a:prstGeom prst="roundRect">
            <a:avLst>
              <a:gd name="adj" fmla="val 13889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3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東京都家庭等に対する</a:t>
            </a:r>
            <a:r>
              <a:rPr kumimoji="1" lang="en-US" altLang="ja-JP" sz="93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93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ガス価格高騰緊急対策事業</a:t>
            </a:r>
            <a:endParaRPr kumimoji="1" lang="en-US" altLang="ja-JP" sz="932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93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（令和</a:t>
            </a:r>
            <a:r>
              <a:rPr kumimoji="1" lang="ja-JP" altLang="en-US" sz="932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r>
              <a:rPr kumimoji="1" lang="ja-JP" altLang="en-US" sz="93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kumimoji="1" lang="ja-JP" altLang="en-US" sz="932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73285" y="3553419"/>
            <a:ext cx="334403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ご不明な点がございましたら、お取引されている</a:t>
            </a:r>
            <a:r>
              <a:rPr kumimoji="1" lang="en-US" altLang="ja-JP" sz="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LP</a:t>
            </a:r>
            <a:r>
              <a:rPr kumimoji="1" lang="ja-JP" altLang="en-US" sz="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ガス販売店までお問い合わせください。</a:t>
            </a: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6" y="4939345"/>
            <a:ext cx="1695255" cy="266013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511" y="4933285"/>
            <a:ext cx="782898" cy="32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053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605</TotalTime>
  <Words>174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長沼　淳</dc:creator>
  <cp:lastModifiedBy>木村　祐紀</cp:lastModifiedBy>
  <cp:revision>46</cp:revision>
  <cp:lastPrinted>2023-07-05T02:01:56Z</cp:lastPrinted>
  <dcterms:created xsi:type="dcterms:W3CDTF">2023-06-27T07:30:47Z</dcterms:created>
  <dcterms:modified xsi:type="dcterms:W3CDTF">2025-03-17T02:59:41Z</dcterms:modified>
</cp:coreProperties>
</file>