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</p:sldIdLst>
  <p:sldSz cx="3600450" cy="5327650"/>
  <p:notesSz cx="7102475" cy="102330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CCF4"/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77" autoAdjust="0"/>
    <p:restoredTop sz="94660"/>
  </p:normalViewPr>
  <p:slideViewPr>
    <p:cSldViewPr snapToGrid="0">
      <p:cViewPr varScale="1">
        <p:scale>
          <a:sx n="130" d="100"/>
          <a:sy n="130" d="100"/>
        </p:scale>
        <p:origin x="1092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0034" y="871910"/>
            <a:ext cx="3060383" cy="1854811"/>
          </a:xfrm>
        </p:spPr>
        <p:txBody>
          <a:bodyPr anchor="b"/>
          <a:lstStyle>
            <a:lvl1pPr algn="ctr"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0056" y="2798250"/>
            <a:ext cx="2700338" cy="1286282"/>
          </a:xfrm>
        </p:spPr>
        <p:txBody>
          <a:bodyPr/>
          <a:lstStyle>
            <a:lvl1pPr marL="0" indent="0" algn="ctr">
              <a:buNone/>
              <a:defRPr sz="945"/>
            </a:lvl1pPr>
            <a:lvl2pPr marL="180045" indent="0" algn="ctr">
              <a:buNone/>
              <a:defRPr sz="788"/>
            </a:lvl2pPr>
            <a:lvl3pPr marL="360091" indent="0" algn="ctr">
              <a:buNone/>
              <a:defRPr sz="709"/>
            </a:lvl3pPr>
            <a:lvl4pPr marL="540136" indent="0" algn="ctr">
              <a:buNone/>
              <a:defRPr sz="630"/>
            </a:lvl4pPr>
            <a:lvl5pPr marL="720181" indent="0" algn="ctr">
              <a:buNone/>
              <a:defRPr sz="630"/>
            </a:lvl5pPr>
            <a:lvl6pPr marL="900227" indent="0" algn="ctr">
              <a:buNone/>
              <a:defRPr sz="630"/>
            </a:lvl6pPr>
            <a:lvl7pPr marL="1080272" indent="0" algn="ctr">
              <a:buNone/>
              <a:defRPr sz="630"/>
            </a:lvl7pPr>
            <a:lvl8pPr marL="1260318" indent="0" algn="ctr">
              <a:buNone/>
              <a:defRPr sz="630"/>
            </a:lvl8pPr>
            <a:lvl9pPr marL="1440363" indent="0" algn="ctr">
              <a:buNone/>
              <a:defRPr sz="63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8530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491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576572" y="283648"/>
            <a:ext cx="776347" cy="451493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531" y="283648"/>
            <a:ext cx="2284035" cy="451493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9564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282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656" y="1328214"/>
            <a:ext cx="3105388" cy="2216154"/>
          </a:xfrm>
        </p:spPr>
        <p:txBody>
          <a:bodyPr anchor="b"/>
          <a:lstStyle>
            <a:lvl1pPr>
              <a:defRPr sz="236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5656" y="3565334"/>
            <a:ext cx="3105388" cy="1165423"/>
          </a:xfrm>
        </p:spPr>
        <p:txBody>
          <a:bodyPr/>
          <a:lstStyle>
            <a:lvl1pPr marL="0" indent="0">
              <a:buNone/>
              <a:defRPr sz="945">
                <a:solidFill>
                  <a:schemeClr val="tx1"/>
                </a:solidFill>
              </a:defRPr>
            </a:lvl1pPr>
            <a:lvl2pPr marL="18004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2pPr>
            <a:lvl3pPr marL="360091" indent="0">
              <a:buNone/>
              <a:defRPr sz="709">
                <a:solidFill>
                  <a:schemeClr val="tx1">
                    <a:tint val="75000"/>
                  </a:schemeClr>
                </a:solidFill>
              </a:defRPr>
            </a:lvl3pPr>
            <a:lvl4pPr marL="540136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4pPr>
            <a:lvl5pPr marL="720181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5pPr>
            <a:lvl6pPr marL="900227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6pPr>
            <a:lvl7pPr marL="1080272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7pPr>
            <a:lvl8pPr marL="1260318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8pPr>
            <a:lvl9pPr marL="1440363" indent="0">
              <a:buNone/>
              <a:defRPr sz="63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631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531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2728" y="1418240"/>
            <a:ext cx="1530191" cy="33803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0318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283649"/>
            <a:ext cx="3105388" cy="102976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8000" y="1306014"/>
            <a:ext cx="1523159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8000" y="1946072"/>
            <a:ext cx="1523159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22728" y="1306014"/>
            <a:ext cx="1530660" cy="640058"/>
          </a:xfrm>
        </p:spPr>
        <p:txBody>
          <a:bodyPr anchor="b"/>
          <a:lstStyle>
            <a:lvl1pPr marL="0" indent="0">
              <a:buNone/>
              <a:defRPr sz="945" b="1"/>
            </a:lvl1pPr>
            <a:lvl2pPr marL="180045" indent="0">
              <a:buNone/>
              <a:defRPr sz="788" b="1"/>
            </a:lvl2pPr>
            <a:lvl3pPr marL="360091" indent="0">
              <a:buNone/>
              <a:defRPr sz="709" b="1"/>
            </a:lvl3pPr>
            <a:lvl4pPr marL="540136" indent="0">
              <a:buNone/>
              <a:defRPr sz="630" b="1"/>
            </a:lvl4pPr>
            <a:lvl5pPr marL="720181" indent="0">
              <a:buNone/>
              <a:defRPr sz="630" b="1"/>
            </a:lvl5pPr>
            <a:lvl6pPr marL="900227" indent="0">
              <a:buNone/>
              <a:defRPr sz="630" b="1"/>
            </a:lvl6pPr>
            <a:lvl7pPr marL="1080272" indent="0">
              <a:buNone/>
              <a:defRPr sz="630" b="1"/>
            </a:lvl7pPr>
            <a:lvl8pPr marL="1260318" indent="0">
              <a:buNone/>
              <a:defRPr sz="630" b="1"/>
            </a:lvl8pPr>
            <a:lvl9pPr marL="1440363" indent="0">
              <a:buNone/>
              <a:defRPr sz="63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22728" y="1946072"/>
            <a:ext cx="1530660" cy="2862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527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17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9432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0660" y="767084"/>
            <a:ext cx="1822728" cy="3786085"/>
          </a:xfrm>
        </p:spPr>
        <p:txBody>
          <a:bodyPr/>
          <a:lstStyle>
            <a:lvl1pPr>
              <a:defRPr sz="1260"/>
            </a:lvl1pPr>
            <a:lvl2pPr>
              <a:defRPr sz="1103"/>
            </a:lvl2pPr>
            <a:lvl3pPr>
              <a:defRPr sz="945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497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000" y="355177"/>
            <a:ext cx="1161239" cy="1243118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0660" y="767084"/>
            <a:ext cx="1822728" cy="3786085"/>
          </a:xfrm>
        </p:spPr>
        <p:txBody>
          <a:bodyPr anchor="t"/>
          <a:lstStyle>
            <a:lvl1pPr marL="0" indent="0">
              <a:buNone/>
              <a:defRPr sz="1260"/>
            </a:lvl1pPr>
            <a:lvl2pPr marL="180045" indent="0">
              <a:buNone/>
              <a:defRPr sz="1103"/>
            </a:lvl2pPr>
            <a:lvl3pPr marL="360091" indent="0">
              <a:buNone/>
              <a:defRPr sz="945"/>
            </a:lvl3pPr>
            <a:lvl4pPr marL="540136" indent="0">
              <a:buNone/>
              <a:defRPr sz="788"/>
            </a:lvl4pPr>
            <a:lvl5pPr marL="720181" indent="0">
              <a:buNone/>
              <a:defRPr sz="788"/>
            </a:lvl5pPr>
            <a:lvl6pPr marL="900227" indent="0">
              <a:buNone/>
              <a:defRPr sz="788"/>
            </a:lvl6pPr>
            <a:lvl7pPr marL="1080272" indent="0">
              <a:buNone/>
              <a:defRPr sz="788"/>
            </a:lvl7pPr>
            <a:lvl8pPr marL="1260318" indent="0">
              <a:buNone/>
              <a:defRPr sz="788"/>
            </a:lvl8pPr>
            <a:lvl9pPr marL="1440363" indent="0">
              <a:buNone/>
              <a:defRPr sz="788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8000" y="1598295"/>
            <a:ext cx="1161239" cy="2961039"/>
          </a:xfrm>
        </p:spPr>
        <p:txBody>
          <a:bodyPr/>
          <a:lstStyle>
            <a:lvl1pPr marL="0" indent="0">
              <a:buNone/>
              <a:defRPr sz="630"/>
            </a:lvl1pPr>
            <a:lvl2pPr marL="180045" indent="0">
              <a:buNone/>
              <a:defRPr sz="551"/>
            </a:lvl2pPr>
            <a:lvl3pPr marL="360091" indent="0">
              <a:buNone/>
              <a:defRPr sz="473"/>
            </a:lvl3pPr>
            <a:lvl4pPr marL="540136" indent="0">
              <a:buNone/>
              <a:defRPr sz="394"/>
            </a:lvl4pPr>
            <a:lvl5pPr marL="720181" indent="0">
              <a:buNone/>
              <a:defRPr sz="394"/>
            </a:lvl5pPr>
            <a:lvl6pPr marL="900227" indent="0">
              <a:buNone/>
              <a:defRPr sz="394"/>
            </a:lvl6pPr>
            <a:lvl7pPr marL="1080272" indent="0">
              <a:buNone/>
              <a:defRPr sz="394"/>
            </a:lvl7pPr>
            <a:lvl8pPr marL="1260318" indent="0">
              <a:buNone/>
              <a:defRPr sz="394"/>
            </a:lvl8pPr>
            <a:lvl9pPr marL="1440363" indent="0">
              <a:buNone/>
              <a:defRPr sz="394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8298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531" y="283649"/>
            <a:ext cx="3105388" cy="10297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531" y="1418240"/>
            <a:ext cx="3105388" cy="3380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7531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2025/12/1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92649" y="4937943"/>
            <a:ext cx="1215152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42818" y="4937943"/>
            <a:ext cx="810101" cy="2836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547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60091" rtl="0" eaLnBrk="1" latinLnBrk="0" hangingPunct="1">
        <a:lnSpc>
          <a:spcPct val="90000"/>
        </a:lnSpc>
        <a:spcBef>
          <a:spcPct val="0"/>
        </a:spcBef>
        <a:buNone/>
        <a:defRPr kumimoji="1" sz="17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23" indent="-90023" algn="l" defTabSz="360091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kumimoji="1" sz="1103" kern="1200">
          <a:solidFill>
            <a:schemeClr val="tx1"/>
          </a:solidFill>
          <a:latin typeface="+mn-lt"/>
          <a:ea typeface="+mn-ea"/>
          <a:cs typeface="+mn-cs"/>
        </a:defRPr>
      </a:lvl1pPr>
      <a:lvl2pPr marL="270068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50113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88" kern="1200">
          <a:solidFill>
            <a:schemeClr val="tx1"/>
          </a:solidFill>
          <a:latin typeface="+mn-lt"/>
          <a:ea typeface="+mn-ea"/>
          <a:cs typeface="+mn-cs"/>
        </a:defRPr>
      </a:lvl3pPr>
      <a:lvl4pPr marL="63015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810204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90249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170295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350340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530386" indent="-90023" algn="l" defTabSz="360091" rtl="0" eaLnBrk="1" latinLnBrk="0" hangingPunct="1">
        <a:lnSpc>
          <a:spcPct val="90000"/>
        </a:lnSpc>
        <a:spcBef>
          <a:spcPts val="197"/>
        </a:spcBef>
        <a:buFont typeface="Arial" panose="020B0604020202020204" pitchFamily="34" charset="0"/>
        <a:buChar char="•"/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1pPr>
      <a:lvl2pPr marL="180045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2pPr>
      <a:lvl3pPr marL="36009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3pPr>
      <a:lvl4pPr marL="540136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4pPr>
      <a:lvl5pPr marL="720181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5pPr>
      <a:lvl6pPr marL="900227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6pPr>
      <a:lvl7pPr marL="1080272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7pPr>
      <a:lvl8pPr marL="1260318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8pPr>
      <a:lvl9pPr marL="1440363" algn="l" defTabSz="360091" rtl="0" eaLnBrk="1" latinLnBrk="0" hangingPunct="1">
        <a:defRPr kumimoji="1" sz="7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1" y="3"/>
            <a:ext cx="3600450" cy="4840562"/>
          </a:xfrm>
          <a:prstGeom prst="rect">
            <a:avLst/>
          </a:prstGeom>
          <a:solidFill>
            <a:srgbClr val="72CC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103239" y="375375"/>
            <a:ext cx="3381881" cy="74497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1" name="正方形/長方形 10"/>
          <p:cNvSpPr/>
          <p:nvPr/>
        </p:nvSpPr>
        <p:spPr>
          <a:xfrm>
            <a:off x="50492" y="1132050"/>
            <a:ext cx="3486014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750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Tokyo Metropolitan Government is discounting propane gas in order to reduce the financial burden of Tokyo residents and businesses affected by the rise in propane gas bills.</a:t>
            </a:r>
          </a:p>
        </p:txBody>
      </p:sp>
      <p:sp>
        <p:nvSpPr>
          <p:cNvPr id="14" name="フリーフォーム 13"/>
          <p:cNvSpPr/>
          <p:nvPr/>
        </p:nvSpPr>
        <p:spPr>
          <a:xfrm>
            <a:off x="268143" y="652948"/>
            <a:ext cx="3049731" cy="48728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23" name="正方形/長方形 22"/>
          <p:cNvSpPr/>
          <p:nvPr/>
        </p:nvSpPr>
        <p:spPr>
          <a:xfrm>
            <a:off x="509484" y="3371173"/>
            <a:ext cx="2617995" cy="235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※No action is required on your part</a:t>
            </a:r>
            <a:r>
              <a:rPr kumimoji="1" lang="ja-JP" altLang="en-US" sz="932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ja-JP" altLang="en-US" sz="932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184150" y="1743685"/>
            <a:ext cx="3206749" cy="5551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4" name="正方形/長方形 33"/>
          <p:cNvSpPr/>
          <p:nvPr/>
        </p:nvSpPr>
        <p:spPr>
          <a:xfrm>
            <a:off x="331089" y="3758415"/>
            <a:ext cx="2938279" cy="10054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9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sz="409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4678" y="373035"/>
            <a:ext cx="32676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customers in Tokyo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27035" y="714286"/>
            <a:ext cx="35734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propane gas bills from </a:t>
            </a:r>
            <a:r>
              <a:rPr kumimoji="1" lang="en-US" altLang="ja-JP" sz="11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January</a:t>
            </a:r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 to </a:t>
            </a:r>
            <a:r>
              <a:rPr kumimoji="1" lang="en-US" altLang="ja-JP" sz="11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June 2026</a:t>
            </a:r>
            <a:r>
              <a:rPr kumimoji="1" lang="ja-JP" altLang="en-US" sz="11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endParaRPr kumimoji="1" lang="en-US" altLang="ja-JP" sz="11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11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will be discounted</a:t>
            </a:r>
            <a:endParaRPr kumimoji="1" lang="ja-JP" altLang="en-US" sz="11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236085" y="1830801"/>
            <a:ext cx="3116559" cy="4451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en-US" altLang="ja-JP" sz="1111" b="1" dirty="0">
                <a:latin typeface="Meiryo UI" panose="020B0604030504040204" pitchFamily="50" charset="-128"/>
                <a:ea typeface="Meiryo UI" panose="020B0604030504040204" pitchFamily="50" charset="-128"/>
              </a:rPr>
              <a:t>Anyone who uses propane gas </a:t>
            </a:r>
          </a:p>
          <a:p>
            <a:pPr>
              <a:lnSpc>
                <a:spcPct val="120000"/>
              </a:lnSpc>
            </a:pPr>
            <a:r>
              <a:rPr kumimoji="1" lang="en-US" altLang="ja-JP" sz="8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at home or for business purposes such as restaurants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184150" y="2485399"/>
            <a:ext cx="3213099" cy="87805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35" name="正方形/長方形 34"/>
          <p:cNvSpPr/>
          <p:nvPr/>
        </p:nvSpPr>
        <p:spPr>
          <a:xfrm>
            <a:off x="233748" y="2614977"/>
            <a:ext cx="32143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Ｕ</a:t>
            </a:r>
            <a:r>
              <a:rPr kumimoji="1" lang="en-US" altLang="ja-JP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p </a:t>
            </a:r>
            <a:r>
              <a:rPr kumimoji="1" lang="en-US" altLang="ja-JP" sz="1000" b="1">
                <a:latin typeface="Meiryo UI" panose="020B0604030504040204" pitchFamily="50" charset="-128"/>
                <a:ea typeface="Meiryo UI" panose="020B0604030504040204" pitchFamily="50" charset="-128"/>
              </a:rPr>
              <a:t>to </a:t>
            </a:r>
            <a:r>
              <a:rPr kumimoji="1" lang="en-US" altLang="ja-JP" sz="1000" b="1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3,000</a:t>
            </a:r>
            <a:r>
              <a:rPr kumimoji="1" lang="en-US" altLang="ja-JP" sz="1000" b="1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yen in total</a:t>
            </a:r>
          </a:p>
        </p:txBody>
      </p:sp>
      <p:sp>
        <p:nvSpPr>
          <p:cNvPr id="30" name="角丸四角形 29"/>
          <p:cNvSpPr/>
          <p:nvPr/>
        </p:nvSpPr>
        <p:spPr>
          <a:xfrm>
            <a:off x="253377" y="1593280"/>
            <a:ext cx="1015035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4" name="正方形/長方形 3"/>
          <p:cNvSpPr/>
          <p:nvPr/>
        </p:nvSpPr>
        <p:spPr>
          <a:xfrm>
            <a:off x="301228" y="1570851"/>
            <a:ext cx="942309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Eligibility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2871089" y="1436565"/>
            <a:ext cx="383663" cy="624044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266078" y="2355156"/>
            <a:ext cx="1937372" cy="234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409"/>
          </a:p>
        </p:txBody>
      </p:sp>
      <p:sp>
        <p:nvSpPr>
          <p:cNvPr id="159" name="正方形/長方形 158"/>
          <p:cNvSpPr/>
          <p:nvPr/>
        </p:nvSpPr>
        <p:spPr>
          <a:xfrm>
            <a:off x="341107" y="2332727"/>
            <a:ext cx="1788951" cy="278859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en-US" altLang="ja-JP" sz="1212" b="1" dirty="0">
                <a:latin typeface="Meiryo UI" panose="020B0604030504040204" pitchFamily="50" charset="-128"/>
                <a:ea typeface="Meiryo UI" panose="020B0604030504040204" pitchFamily="50" charset="-128"/>
              </a:rPr>
              <a:t>Amount discounted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188225" y="2796835"/>
            <a:ext cx="3162440" cy="5227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※ The amount discounted and the start/end date of the </a:t>
            </a:r>
          </a:p>
          <a:p>
            <a:r>
              <a:rPr kumimoji="1" lang="ja-JP" altLang="en-US" sz="699" b="1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699" b="1">
                <a:latin typeface="Meiryo UI" panose="020B0604030504040204" pitchFamily="50" charset="-128"/>
                <a:ea typeface="Meiryo UI" panose="020B0604030504040204" pitchFamily="50" charset="-128"/>
              </a:rPr>
              <a:t>discount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depends on retailers.</a:t>
            </a:r>
          </a:p>
          <a:p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 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The amount discounted will be equal to the invoiced amount </a:t>
            </a:r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kumimoji="1" lang="en-US" altLang="ja-JP" sz="699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en-US" altLang="ja-JP" sz="699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the propane gas bill is lower than the amount discounted.</a:t>
            </a:r>
          </a:p>
        </p:txBody>
      </p:sp>
      <p:sp>
        <p:nvSpPr>
          <p:cNvPr id="31" name="正方形/長方形 30"/>
          <p:cNvSpPr/>
          <p:nvPr/>
        </p:nvSpPr>
        <p:spPr>
          <a:xfrm>
            <a:off x="174423" y="3735326"/>
            <a:ext cx="2708820" cy="185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LP gas retailer column (Company name</a:t>
            </a:r>
            <a:r>
              <a:rPr lang="ja-JP" altLang="en-US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・</a:t>
            </a:r>
            <a:r>
              <a:rPr lang="en-US" altLang="ja-JP" sz="606" dirty="0">
                <a:latin typeface="Meiryo UI" panose="020B0604030504040204" pitchFamily="50" charset="-128"/>
                <a:ea typeface="Meiryo UI" panose="020B0604030504040204" pitchFamily="50" charset="-128"/>
              </a:rPr>
              <a:t>contact information)</a:t>
            </a:r>
          </a:p>
        </p:txBody>
      </p:sp>
      <p:sp>
        <p:nvSpPr>
          <p:cNvPr id="40" name="角丸四角形 39"/>
          <p:cNvSpPr/>
          <p:nvPr/>
        </p:nvSpPr>
        <p:spPr>
          <a:xfrm>
            <a:off x="453082" y="113464"/>
            <a:ext cx="3032039" cy="216199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Bureau of Environment Tokyo Metropolitan Government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274617" y="3564364"/>
            <a:ext cx="3645154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If you have any questions, please contact your local propane gas retailer.</a:t>
            </a:r>
          </a:p>
        </p:txBody>
      </p:sp>
      <p:pic>
        <p:nvPicPr>
          <p:cNvPr id="36" name="図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01" y="4955149"/>
            <a:ext cx="782898" cy="322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図 8" descr="ロゴ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C98FA176-4B1A-C152-CF93-C9BD38F06F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55" y="4862610"/>
            <a:ext cx="1324803" cy="500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680</TotalTime>
  <Words>153</Words>
  <Application>Microsoft Office PowerPoint</Application>
  <PresentationFormat>ユーザー設定</PresentationFormat>
  <Paragraphs>18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宍戸　美咲</cp:lastModifiedBy>
  <cp:revision>54</cp:revision>
  <cp:lastPrinted>2023-07-13T01:33:21Z</cp:lastPrinted>
  <dcterms:created xsi:type="dcterms:W3CDTF">2023-06-27T07:30:47Z</dcterms:created>
  <dcterms:modified xsi:type="dcterms:W3CDTF">2025-12-01T05:43:53Z</dcterms:modified>
</cp:coreProperties>
</file>