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</p:sldIdLst>
  <p:sldSz cx="3600450" cy="5327650"/>
  <p:notesSz cx="7102475" cy="102330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D6A3"/>
    <a:srgbClr val="FF9F9F"/>
    <a:srgbClr val="F3FD95"/>
    <a:srgbClr val="BFE1B7"/>
    <a:srgbClr val="A0E07C"/>
    <a:srgbClr val="69FE5E"/>
    <a:srgbClr val="00A7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77" autoAdjust="0"/>
    <p:restoredTop sz="94660"/>
  </p:normalViewPr>
  <p:slideViewPr>
    <p:cSldViewPr snapToGrid="0">
      <p:cViewPr varScale="1">
        <p:scale>
          <a:sx n="78" d="100"/>
          <a:sy n="78" d="100"/>
        </p:scale>
        <p:origin x="1690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0034" y="871910"/>
            <a:ext cx="3060383" cy="1854811"/>
          </a:xfrm>
        </p:spPr>
        <p:txBody>
          <a:bodyPr anchor="b"/>
          <a:lstStyle>
            <a:lvl1pPr algn="ctr">
              <a:defRPr sz="2363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0056" y="2798250"/>
            <a:ext cx="2700338" cy="1286282"/>
          </a:xfrm>
        </p:spPr>
        <p:txBody>
          <a:bodyPr/>
          <a:lstStyle>
            <a:lvl1pPr marL="0" indent="0" algn="ctr">
              <a:buNone/>
              <a:defRPr sz="945"/>
            </a:lvl1pPr>
            <a:lvl2pPr marL="180045" indent="0" algn="ctr">
              <a:buNone/>
              <a:defRPr sz="788"/>
            </a:lvl2pPr>
            <a:lvl3pPr marL="360091" indent="0" algn="ctr">
              <a:buNone/>
              <a:defRPr sz="709"/>
            </a:lvl3pPr>
            <a:lvl4pPr marL="540136" indent="0" algn="ctr">
              <a:buNone/>
              <a:defRPr sz="630"/>
            </a:lvl4pPr>
            <a:lvl5pPr marL="720181" indent="0" algn="ctr">
              <a:buNone/>
              <a:defRPr sz="630"/>
            </a:lvl5pPr>
            <a:lvl6pPr marL="900227" indent="0" algn="ctr">
              <a:buNone/>
              <a:defRPr sz="630"/>
            </a:lvl6pPr>
            <a:lvl7pPr marL="1080272" indent="0" algn="ctr">
              <a:buNone/>
              <a:defRPr sz="630"/>
            </a:lvl7pPr>
            <a:lvl8pPr marL="1260318" indent="0" algn="ctr">
              <a:buNone/>
              <a:defRPr sz="630"/>
            </a:lvl8pPr>
            <a:lvl9pPr marL="1440363" indent="0" algn="ctr">
              <a:buNone/>
              <a:defRPr sz="63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8530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5491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576572" y="283648"/>
            <a:ext cx="776347" cy="451493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7531" y="283648"/>
            <a:ext cx="2284035" cy="451493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9564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2282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56" y="1328214"/>
            <a:ext cx="3105388" cy="2216154"/>
          </a:xfrm>
        </p:spPr>
        <p:txBody>
          <a:bodyPr anchor="b"/>
          <a:lstStyle>
            <a:lvl1pPr>
              <a:defRPr sz="2363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656" y="3565334"/>
            <a:ext cx="3105388" cy="1165423"/>
          </a:xfrm>
        </p:spPr>
        <p:txBody>
          <a:bodyPr/>
          <a:lstStyle>
            <a:lvl1pPr marL="0" indent="0">
              <a:buNone/>
              <a:defRPr sz="945">
                <a:solidFill>
                  <a:schemeClr val="tx1"/>
                </a:solidFill>
              </a:defRPr>
            </a:lvl1pPr>
            <a:lvl2pPr marL="18004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2pPr>
            <a:lvl3pPr marL="360091" indent="0">
              <a:buNone/>
              <a:defRPr sz="709">
                <a:solidFill>
                  <a:schemeClr val="tx1">
                    <a:tint val="75000"/>
                  </a:schemeClr>
                </a:solidFill>
              </a:defRPr>
            </a:lvl3pPr>
            <a:lvl4pPr marL="540136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4pPr>
            <a:lvl5pPr marL="720181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5pPr>
            <a:lvl6pPr marL="900227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6pPr>
            <a:lvl7pPr marL="1080272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7pPr>
            <a:lvl8pPr marL="1260318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8pPr>
            <a:lvl9pPr marL="1440363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6312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7531" y="1418240"/>
            <a:ext cx="1530191" cy="338034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2728" y="1418240"/>
            <a:ext cx="1530191" cy="338034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0318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283649"/>
            <a:ext cx="3105388" cy="1029766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8000" y="1306014"/>
            <a:ext cx="1523159" cy="640058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045" indent="0">
              <a:buNone/>
              <a:defRPr sz="788" b="1"/>
            </a:lvl2pPr>
            <a:lvl3pPr marL="360091" indent="0">
              <a:buNone/>
              <a:defRPr sz="709" b="1"/>
            </a:lvl3pPr>
            <a:lvl4pPr marL="540136" indent="0">
              <a:buNone/>
              <a:defRPr sz="630" b="1"/>
            </a:lvl4pPr>
            <a:lvl5pPr marL="720181" indent="0">
              <a:buNone/>
              <a:defRPr sz="630" b="1"/>
            </a:lvl5pPr>
            <a:lvl6pPr marL="900227" indent="0">
              <a:buNone/>
              <a:defRPr sz="630" b="1"/>
            </a:lvl6pPr>
            <a:lvl7pPr marL="1080272" indent="0">
              <a:buNone/>
              <a:defRPr sz="630" b="1"/>
            </a:lvl7pPr>
            <a:lvl8pPr marL="1260318" indent="0">
              <a:buNone/>
              <a:defRPr sz="630" b="1"/>
            </a:lvl8pPr>
            <a:lvl9pPr marL="1440363" indent="0">
              <a:buNone/>
              <a:defRPr sz="63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8000" y="1946072"/>
            <a:ext cx="1523159" cy="2862379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22728" y="1306014"/>
            <a:ext cx="1530660" cy="640058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045" indent="0">
              <a:buNone/>
              <a:defRPr sz="788" b="1"/>
            </a:lvl2pPr>
            <a:lvl3pPr marL="360091" indent="0">
              <a:buNone/>
              <a:defRPr sz="709" b="1"/>
            </a:lvl3pPr>
            <a:lvl4pPr marL="540136" indent="0">
              <a:buNone/>
              <a:defRPr sz="630" b="1"/>
            </a:lvl4pPr>
            <a:lvl5pPr marL="720181" indent="0">
              <a:buNone/>
              <a:defRPr sz="630" b="1"/>
            </a:lvl5pPr>
            <a:lvl6pPr marL="900227" indent="0">
              <a:buNone/>
              <a:defRPr sz="630" b="1"/>
            </a:lvl6pPr>
            <a:lvl7pPr marL="1080272" indent="0">
              <a:buNone/>
              <a:defRPr sz="630" b="1"/>
            </a:lvl7pPr>
            <a:lvl8pPr marL="1260318" indent="0">
              <a:buNone/>
              <a:defRPr sz="630" b="1"/>
            </a:lvl8pPr>
            <a:lvl9pPr marL="1440363" indent="0">
              <a:buNone/>
              <a:defRPr sz="63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22728" y="1946072"/>
            <a:ext cx="1530660" cy="2862379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5273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4171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9432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355177"/>
            <a:ext cx="1161239" cy="1243118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0660" y="767084"/>
            <a:ext cx="1822728" cy="3786085"/>
          </a:xfrm>
        </p:spPr>
        <p:txBody>
          <a:bodyPr/>
          <a:lstStyle>
            <a:lvl1pPr>
              <a:defRPr sz="1260"/>
            </a:lvl1pPr>
            <a:lvl2pPr>
              <a:defRPr sz="1103"/>
            </a:lvl2pPr>
            <a:lvl3pPr>
              <a:defRPr sz="945"/>
            </a:lvl3pPr>
            <a:lvl4pPr>
              <a:defRPr sz="788"/>
            </a:lvl4pPr>
            <a:lvl5pPr>
              <a:defRPr sz="788"/>
            </a:lvl5pPr>
            <a:lvl6pPr>
              <a:defRPr sz="788"/>
            </a:lvl6pPr>
            <a:lvl7pPr>
              <a:defRPr sz="788"/>
            </a:lvl7pPr>
            <a:lvl8pPr>
              <a:defRPr sz="788"/>
            </a:lvl8pPr>
            <a:lvl9pPr>
              <a:defRPr sz="788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1598295"/>
            <a:ext cx="1161239" cy="2961039"/>
          </a:xfrm>
        </p:spPr>
        <p:txBody>
          <a:bodyPr/>
          <a:lstStyle>
            <a:lvl1pPr marL="0" indent="0">
              <a:buNone/>
              <a:defRPr sz="630"/>
            </a:lvl1pPr>
            <a:lvl2pPr marL="180045" indent="0">
              <a:buNone/>
              <a:defRPr sz="551"/>
            </a:lvl2pPr>
            <a:lvl3pPr marL="360091" indent="0">
              <a:buNone/>
              <a:defRPr sz="473"/>
            </a:lvl3pPr>
            <a:lvl4pPr marL="540136" indent="0">
              <a:buNone/>
              <a:defRPr sz="394"/>
            </a:lvl4pPr>
            <a:lvl5pPr marL="720181" indent="0">
              <a:buNone/>
              <a:defRPr sz="394"/>
            </a:lvl5pPr>
            <a:lvl6pPr marL="900227" indent="0">
              <a:buNone/>
              <a:defRPr sz="394"/>
            </a:lvl6pPr>
            <a:lvl7pPr marL="1080272" indent="0">
              <a:buNone/>
              <a:defRPr sz="394"/>
            </a:lvl7pPr>
            <a:lvl8pPr marL="1260318" indent="0">
              <a:buNone/>
              <a:defRPr sz="394"/>
            </a:lvl8pPr>
            <a:lvl9pPr marL="1440363" indent="0">
              <a:buNone/>
              <a:defRPr sz="394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4970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355177"/>
            <a:ext cx="1161239" cy="1243118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0660" y="767084"/>
            <a:ext cx="1822728" cy="3786085"/>
          </a:xfrm>
        </p:spPr>
        <p:txBody>
          <a:bodyPr anchor="t"/>
          <a:lstStyle>
            <a:lvl1pPr marL="0" indent="0">
              <a:buNone/>
              <a:defRPr sz="1260"/>
            </a:lvl1pPr>
            <a:lvl2pPr marL="180045" indent="0">
              <a:buNone/>
              <a:defRPr sz="1103"/>
            </a:lvl2pPr>
            <a:lvl3pPr marL="360091" indent="0">
              <a:buNone/>
              <a:defRPr sz="945"/>
            </a:lvl3pPr>
            <a:lvl4pPr marL="540136" indent="0">
              <a:buNone/>
              <a:defRPr sz="788"/>
            </a:lvl4pPr>
            <a:lvl5pPr marL="720181" indent="0">
              <a:buNone/>
              <a:defRPr sz="788"/>
            </a:lvl5pPr>
            <a:lvl6pPr marL="900227" indent="0">
              <a:buNone/>
              <a:defRPr sz="788"/>
            </a:lvl6pPr>
            <a:lvl7pPr marL="1080272" indent="0">
              <a:buNone/>
              <a:defRPr sz="788"/>
            </a:lvl7pPr>
            <a:lvl8pPr marL="1260318" indent="0">
              <a:buNone/>
              <a:defRPr sz="788"/>
            </a:lvl8pPr>
            <a:lvl9pPr marL="1440363" indent="0">
              <a:buNone/>
              <a:defRPr sz="788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1598295"/>
            <a:ext cx="1161239" cy="2961039"/>
          </a:xfrm>
        </p:spPr>
        <p:txBody>
          <a:bodyPr/>
          <a:lstStyle>
            <a:lvl1pPr marL="0" indent="0">
              <a:buNone/>
              <a:defRPr sz="630"/>
            </a:lvl1pPr>
            <a:lvl2pPr marL="180045" indent="0">
              <a:buNone/>
              <a:defRPr sz="551"/>
            </a:lvl2pPr>
            <a:lvl3pPr marL="360091" indent="0">
              <a:buNone/>
              <a:defRPr sz="473"/>
            </a:lvl3pPr>
            <a:lvl4pPr marL="540136" indent="0">
              <a:buNone/>
              <a:defRPr sz="394"/>
            </a:lvl4pPr>
            <a:lvl5pPr marL="720181" indent="0">
              <a:buNone/>
              <a:defRPr sz="394"/>
            </a:lvl5pPr>
            <a:lvl6pPr marL="900227" indent="0">
              <a:buNone/>
              <a:defRPr sz="394"/>
            </a:lvl6pPr>
            <a:lvl7pPr marL="1080272" indent="0">
              <a:buNone/>
              <a:defRPr sz="394"/>
            </a:lvl7pPr>
            <a:lvl8pPr marL="1260318" indent="0">
              <a:buNone/>
              <a:defRPr sz="394"/>
            </a:lvl8pPr>
            <a:lvl9pPr marL="1440363" indent="0">
              <a:buNone/>
              <a:defRPr sz="394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8298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7531" y="283649"/>
            <a:ext cx="3105388" cy="10297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531" y="1418240"/>
            <a:ext cx="3105388" cy="3380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7531" y="4937943"/>
            <a:ext cx="810101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7654C-A9D8-476C-8D8B-7E05B26A2664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2649" y="4937943"/>
            <a:ext cx="1215152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42818" y="4937943"/>
            <a:ext cx="810101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5478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60091" rtl="0" eaLnBrk="1" latinLnBrk="0" hangingPunct="1">
        <a:lnSpc>
          <a:spcPct val="90000"/>
        </a:lnSpc>
        <a:spcBef>
          <a:spcPct val="0"/>
        </a:spcBef>
        <a:buNone/>
        <a:defRPr kumimoji="1" sz="17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0023" indent="-90023" algn="l" defTabSz="360091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103" kern="1200">
          <a:solidFill>
            <a:schemeClr val="tx1"/>
          </a:solidFill>
          <a:latin typeface="+mn-lt"/>
          <a:ea typeface="+mn-ea"/>
          <a:cs typeface="+mn-cs"/>
        </a:defRPr>
      </a:lvl1pPr>
      <a:lvl2pPr marL="270068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2pPr>
      <a:lvl3pPr marL="450113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88" kern="1200">
          <a:solidFill>
            <a:schemeClr val="tx1"/>
          </a:solidFill>
          <a:latin typeface="+mn-lt"/>
          <a:ea typeface="+mn-ea"/>
          <a:cs typeface="+mn-cs"/>
        </a:defRPr>
      </a:lvl3pPr>
      <a:lvl4pPr marL="630159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4pPr>
      <a:lvl5pPr marL="810204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5pPr>
      <a:lvl6pPr marL="990249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6pPr>
      <a:lvl7pPr marL="1170295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7pPr>
      <a:lvl8pPr marL="1350340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8pPr>
      <a:lvl9pPr marL="1530386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1pPr>
      <a:lvl2pPr marL="180045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2pPr>
      <a:lvl3pPr marL="360091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3pPr>
      <a:lvl4pPr marL="540136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4pPr>
      <a:lvl5pPr marL="720181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5pPr>
      <a:lvl6pPr marL="900227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6pPr>
      <a:lvl7pPr marL="1080272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7pPr>
      <a:lvl8pPr marL="1260318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8pPr>
      <a:lvl9pPr marL="1440363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" y="3"/>
            <a:ext cx="3600450" cy="484056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76678" y="375375"/>
            <a:ext cx="3239604" cy="74497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11" name="正方形/長方形 10"/>
          <p:cNvSpPr/>
          <p:nvPr/>
        </p:nvSpPr>
        <p:spPr>
          <a:xfrm>
            <a:off x="50492" y="1132050"/>
            <a:ext cx="3486014" cy="438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7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The Tokyo Metropolitan Government is discounting </a:t>
            </a:r>
            <a:r>
              <a:rPr kumimoji="1" lang="en-US" altLang="ja-JP" sz="75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propane </a:t>
            </a:r>
            <a:r>
              <a:rPr kumimoji="1" lang="en-US" altLang="ja-JP" sz="7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gas in order to reduce the financial burden of Tokyo residents and businesses affected by the rise in </a:t>
            </a:r>
            <a:r>
              <a:rPr kumimoji="1" lang="en-US" altLang="ja-JP" sz="75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propane </a:t>
            </a:r>
            <a:r>
              <a:rPr kumimoji="1" lang="en-US" altLang="ja-JP" sz="7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gas bills.</a:t>
            </a:r>
          </a:p>
        </p:txBody>
      </p:sp>
      <p:sp>
        <p:nvSpPr>
          <p:cNvPr id="14" name="フリーフォーム 13"/>
          <p:cNvSpPr/>
          <p:nvPr/>
        </p:nvSpPr>
        <p:spPr>
          <a:xfrm>
            <a:off x="268143" y="652948"/>
            <a:ext cx="3049731" cy="48728"/>
          </a:xfrm>
          <a:custGeom>
            <a:avLst/>
            <a:gdLst>
              <a:gd name="connsiteX0" fmla="*/ 0 w 5462650"/>
              <a:gd name="connsiteY0" fmla="*/ 166254 h 475013"/>
              <a:gd name="connsiteX1" fmla="*/ 225631 w 5462650"/>
              <a:gd name="connsiteY1" fmla="*/ 475013 h 475013"/>
              <a:gd name="connsiteX2" fmla="*/ 5462650 w 5462650"/>
              <a:gd name="connsiteY2" fmla="*/ 0 h 475013"/>
              <a:gd name="connsiteX3" fmla="*/ 47502 w 5462650"/>
              <a:gd name="connsiteY3" fmla="*/ 190005 h 475013"/>
              <a:gd name="connsiteX4" fmla="*/ 0 w 5462650"/>
              <a:gd name="connsiteY4" fmla="*/ 166254 h 475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62650" h="475013">
                <a:moveTo>
                  <a:pt x="0" y="166254"/>
                </a:moveTo>
                <a:lnTo>
                  <a:pt x="225631" y="475013"/>
                </a:lnTo>
                <a:lnTo>
                  <a:pt x="5462650" y="0"/>
                </a:lnTo>
                <a:lnTo>
                  <a:pt x="47502" y="190005"/>
                </a:lnTo>
                <a:lnTo>
                  <a:pt x="0" y="166254"/>
                </a:ln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23" name="正方形/長方形 22"/>
          <p:cNvSpPr/>
          <p:nvPr/>
        </p:nvSpPr>
        <p:spPr>
          <a:xfrm>
            <a:off x="509484" y="3371173"/>
            <a:ext cx="2617995" cy="235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932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※No action is required on your </a:t>
            </a:r>
            <a:r>
              <a:rPr kumimoji="1" lang="en-US" altLang="ja-JP" sz="932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part</a:t>
            </a:r>
            <a:r>
              <a:rPr kumimoji="1" lang="ja-JP" altLang="en-US" sz="932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1" lang="ja-JP" altLang="en-US" sz="932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184150" y="1743685"/>
            <a:ext cx="3206749" cy="555188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34" name="正方形/長方形 33"/>
          <p:cNvSpPr/>
          <p:nvPr/>
        </p:nvSpPr>
        <p:spPr>
          <a:xfrm>
            <a:off x="331089" y="3758415"/>
            <a:ext cx="2938279" cy="10054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9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等は不要</a:t>
            </a:r>
            <a:endParaRPr kumimoji="1" lang="ja-JP" altLang="en-US" sz="409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54678" y="373035"/>
            <a:ext cx="32676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Propane 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gas customers in Tokyo</a:t>
            </a: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84627" y="679226"/>
            <a:ext cx="324159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1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propane </a:t>
            </a:r>
            <a:r>
              <a:rPr kumimoji="1"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gas bills from </a:t>
            </a:r>
            <a:r>
              <a:rPr kumimoji="1" lang="en-US" altLang="ja-JP" sz="11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October</a:t>
            </a:r>
            <a:r>
              <a:rPr kumimoji="1" lang="en-US" altLang="ja-JP" sz="11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to March </a:t>
            </a:r>
            <a:endParaRPr kumimoji="1" lang="en-US" altLang="ja-JP" sz="11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1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will be discounted</a:t>
            </a:r>
            <a:endParaRPr kumimoji="1" lang="ja-JP" altLang="en-US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236085" y="1830801"/>
            <a:ext cx="3116559" cy="4451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en-US" altLang="ja-JP" sz="1111" b="1" dirty="0">
                <a:latin typeface="Meiryo UI" panose="020B0604030504040204" pitchFamily="50" charset="-128"/>
                <a:ea typeface="Meiryo UI" panose="020B0604030504040204" pitchFamily="50" charset="-128"/>
              </a:rPr>
              <a:t>Anyone who uses </a:t>
            </a:r>
            <a:r>
              <a:rPr kumimoji="1" lang="en-US" altLang="ja-JP" sz="1111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propane </a:t>
            </a:r>
            <a:r>
              <a:rPr kumimoji="1" lang="en-US" altLang="ja-JP" sz="1111" b="1" dirty="0">
                <a:latin typeface="Meiryo UI" panose="020B0604030504040204" pitchFamily="50" charset="-128"/>
                <a:ea typeface="Meiryo UI" panose="020B0604030504040204" pitchFamily="50" charset="-128"/>
              </a:rPr>
              <a:t>gas </a:t>
            </a:r>
          </a:p>
          <a:p>
            <a:pPr>
              <a:lnSpc>
                <a:spcPct val="120000"/>
              </a:lnSpc>
            </a:pPr>
            <a:r>
              <a:rPr kumimoji="1" lang="en-US" altLang="ja-JP" sz="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at home or for business purposes such as restaurants</a:t>
            </a:r>
          </a:p>
        </p:txBody>
      </p:sp>
      <p:sp>
        <p:nvSpPr>
          <p:cNvPr id="45" name="角丸四角形 44"/>
          <p:cNvSpPr/>
          <p:nvPr/>
        </p:nvSpPr>
        <p:spPr>
          <a:xfrm>
            <a:off x="184150" y="2493115"/>
            <a:ext cx="3213099" cy="878058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35" name="正方形/長方形 34"/>
          <p:cNvSpPr/>
          <p:nvPr/>
        </p:nvSpPr>
        <p:spPr>
          <a:xfrm>
            <a:off x="233748" y="2614977"/>
            <a:ext cx="321430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Ｕ</a:t>
            </a:r>
            <a:r>
              <a:rPr kumimoji="1"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p to 3,000 yen in total</a:t>
            </a:r>
          </a:p>
        </p:txBody>
      </p:sp>
      <p:sp>
        <p:nvSpPr>
          <p:cNvPr id="30" name="角丸四角形 29"/>
          <p:cNvSpPr/>
          <p:nvPr/>
        </p:nvSpPr>
        <p:spPr>
          <a:xfrm>
            <a:off x="253377" y="1593280"/>
            <a:ext cx="1015035" cy="23400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4" name="正方形/長方形 3"/>
          <p:cNvSpPr/>
          <p:nvPr/>
        </p:nvSpPr>
        <p:spPr>
          <a:xfrm>
            <a:off x="301228" y="1570851"/>
            <a:ext cx="942309" cy="278859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en-US" altLang="ja-JP" sz="1212" b="1" dirty="0">
                <a:latin typeface="Meiryo UI" panose="020B0604030504040204" pitchFamily="50" charset="-128"/>
                <a:ea typeface="Meiryo UI" panose="020B0604030504040204" pitchFamily="50" charset="-128"/>
              </a:rPr>
              <a:t>Eligibility</a:t>
            </a:r>
          </a:p>
        </p:txBody>
      </p:sp>
      <p:grpSp>
        <p:nvGrpSpPr>
          <p:cNvPr id="13" name="グループ化 12"/>
          <p:cNvGrpSpPr/>
          <p:nvPr/>
        </p:nvGrpSpPr>
        <p:grpSpPr>
          <a:xfrm>
            <a:off x="2871089" y="1436565"/>
            <a:ext cx="383663" cy="624044"/>
            <a:chOff x="5530685" y="3051958"/>
            <a:chExt cx="1080982" cy="1758265"/>
          </a:xfrm>
        </p:grpSpPr>
        <p:pic>
          <p:nvPicPr>
            <p:cNvPr id="12" name="図 1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21272485">
              <a:off x="5530685" y="3051958"/>
              <a:ext cx="617844" cy="1627635"/>
            </a:xfrm>
            <a:prstGeom prst="rect">
              <a:avLst/>
            </a:prstGeom>
          </p:spPr>
        </p:pic>
        <p:pic>
          <p:nvPicPr>
            <p:cNvPr id="157" name="図 15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478059">
              <a:off x="5993823" y="3182588"/>
              <a:ext cx="617844" cy="1627635"/>
            </a:xfrm>
            <a:prstGeom prst="rect">
              <a:avLst/>
            </a:prstGeom>
          </p:spPr>
        </p:pic>
      </p:grpSp>
      <p:sp>
        <p:nvSpPr>
          <p:cNvPr id="158" name="角丸四角形 157"/>
          <p:cNvSpPr/>
          <p:nvPr/>
        </p:nvSpPr>
        <p:spPr>
          <a:xfrm>
            <a:off x="266078" y="2355156"/>
            <a:ext cx="1937372" cy="23400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159" name="正方形/長方形 158"/>
          <p:cNvSpPr/>
          <p:nvPr/>
        </p:nvSpPr>
        <p:spPr>
          <a:xfrm>
            <a:off x="341107" y="2332727"/>
            <a:ext cx="1788951" cy="278859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en-US" altLang="ja-JP" sz="1212" b="1" dirty="0">
                <a:latin typeface="Meiryo UI" panose="020B0604030504040204" pitchFamily="50" charset="-128"/>
                <a:ea typeface="Meiryo UI" panose="020B0604030504040204" pitchFamily="50" charset="-128"/>
              </a:rPr>
              <a:t>Amount discounted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188225" y="2796835"/>
            <a:ext cx="3162440" cy="5227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※ </a:t>
            </a:r>
            <a:r>
              <a:rPr kumimoji="1" lang="en-US" altLang="ja-JP" sz="699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The </a:t>
            </a:r>
            <a:r>
              <a:rPr kumimoji="1" lang="en-US" altLang="ja-JP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amount discounted and the start/end date of the </a:t>
            </a:r>
            <a:endParaRPr kumimoji="1" lang="en-US" altLang="ja-JP" sz="699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99" b="1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699" b="1" smtClean="0">
                <a:latin typeface="Meiryo UI" panose="020B0604030504040204" pitchFamily="50" charset="-128"/>
                <a:ea typeface="Meiryo UI" panose="020B0604030504040204" pitchFamily="50" charset="-128"/>
              </a:rPr>
              <a:t>discount </a:t>
            </a:r>
            <a:r>
              <a:rPr kumimoji="1" lang="en-US" altLang="ja-JP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depends on retailers.</a:t>
            </a:r>
          </a:p>
          <a:p>
            <a:r>
              <a:rPr kumimoji="1" lang="ja-JP" altLang="en-US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699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699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The </a:t>
            </a:r>
            <a:r>
              <a:rPr kumimoji="1" lang="en-US" altLang="ja-JP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amount discounted will be equal to the invoiced amount </a:t>
            </a:r>
            <a:r>
              <a:rPr kumimoji="1" lang="ja-JP" altLang="en-US" sz="699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1" lang="en-US" altLang="ja-JP" sz="699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699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if the </a:t>
            </a:r>
            <a:r>
              <a:rPr kumimoji="1" lang="en-US" altLang="ja-JP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propane gas bill is lower than the amount discounted.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174423" y="3735326"/>
            <a:ext cx="2708820" cy="185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606" dirty="0">
                <a:latin typeface="Meiryo UI" panose="020B0604030504040204" pitchFamily="50" charset="-128"/>
                <a:ea typeface="Meiryo UI" panose="020B0604030504040204" pitchFamily="50" charset="-128"/>
              </a:rPr>
              <a:t>LP gas retailer column (Company name</a:t>
            </a:r>
            <a:r>
              <a:rPr lang="ja-JP" altLang="en-US" sz="606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606" dirty="0">
                <a:latin typeface="Meiryo UI" panose="020B0604030504040204" pitchFamily="50" charset="-128"/>
                <a:ea typeface="Meiryo UI" panose="020B0604030504040204" pitchFamily="50" charset="-128"/>
              </a:rPr>
              <a:t>contact information</a:t>
            </a:r>
            <a:r>
              <a:rPr lang="en-US" altLang="ja-JP" sz="606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en-US" altLang="ja-JP" sz="606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0" name="角丸四角形 39"/>
          <p:cNvSpPr/>
          <p:nvPr/>
        </p:nvSpPr>
        <p:spPr>
          <a:xfrm>
            <a:off x="453082" y="113464"/>
            <a:ext cx="3032039" cy="216199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Bureau of Environment Tokyo Metropolitan Government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274617" y="3564364"/>
            <a:ext cx="3645154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If you have any questions, please contact your local </a:t>
            </a:r>
            <a:r>
              <a:rPr kumimoji="1" lang="en-US" altLang="ja-JP" sz="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propane </a:t>
            </a:r>
            <a:r>
              <a:rPr kumimoji="1" lang="en-US" altLang="ja-JP" sz="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gas retailer.</a:t>
            </a:r>
          </a:p>
        </p:txBody>
      </p:sp>
      <p:pic>
        <p:nvPicPr>
          <p:cNvPr id="27" name="図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678" y="4939345"/>
            <a:ext cx="1695255" cy="266013"/>
          </a:xfrm>
          <a:prstGeom prst="rect">
            <a:avLst/>
          </a:prstGeom>
        </p:spPr>
      </p:pic>
      <p:grpSp>
        <p:nvGrpSpPr>
          <p:cNvPr id="32" name="グループ化 31"/>
          <p:cNvGrpSpPr>
            <a:grpSpLocks noChangeAspect="1"/>
          </p:cNvGrpSpPr>
          <p:nvPr/>
        </p:nvGrpSpPr>
        <p:grpSpPr bwMode="auto">
          <a:xfrm>
            <a:off x="1918458" y="4955149"/>
            <a:ext cx="1584639" cy="322505"/>
            <a:chOff x="3559" y="927"/>
            <a:chExt cx="4457" cy="907"/>
          </a:xfrm>
        </p:grpSpPr>
        <p:pic>
          <p:nvPicPr>
            <p:cNvPr id="36" name="図 3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59" y="927"/>
              <a:ext cx="2202" cy="9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" name="図 36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" y="1019"/>
              <a:ext cx="2076" cy="4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407053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681</TotalTime>
  <Words>153</Words>
  <Application>Microsoft Office PowerPoint</Application>
  <PresentationFormat>ユーザー設定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長沼　淳</dc:creator>
  <cp:lastModifiedBy>田尾　帆</cp:lastModifiedBy>
  <cp:revision>49</cp:revision>
  <cp:lastPrinted>2023-07-13T01:33:21Z</cp:lastPrinted>
  <dcterms:created xsi:type="dcterms:W3CDTF">2023-06-27T07:30:47Z</dcterms:created>
  <dcterms:modified xsi:type="dcterms:W3CDTF">2024-10-02T23:25:04Z</dcterms:modified>
</cp:coreProperties>
</file>