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3600450" cy="5327650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D6A3"/>
    <a:srgbClr val="FF9F9F"/>
    <a:srgbClr val="F3FD95"/>
    <a:srgbClr val="BFE1B7"/>
    <a:srgbClr val="A0E07C"/>
    <a:srgbClr val="69FE5E"/>
    <a:srgbClr val="00A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9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871910"/>
            <a:ext cx="3060383" cy="1854811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2798250"/>
            <a:ext cx="2700338" cy="1286282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5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49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283648"/>
            <a:ext cx="776347" cy="451493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283648"/>
            <a:ext cx="2284035" cy="45149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56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28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328214"/>
            <a:ext cx="3105388" cy="2216154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565334"/>
            <a:ext cx="3105388" cy="1165423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31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1418240"/>
            <a:ext cx="1530191" cy="3380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1418240"/>
            <a:ext cx="1530191" cy="3380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31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83649"/>
            <a:ext cx="3105388" cy="102976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1306014"/>
            <a:ext cx="1523159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946072"/>
            <a:ext cx="1523159" cy="2862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306014"/>
            <a:ext cx="1530660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946072"/>
            <a:ext cx="1530660" cy="2862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27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17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43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767084"/>
            <a:ext cx="1822728" cy="3786085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97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767084"/>
            <a:ext cx="1822728" cy="3786085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29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283649"/>
            <a:ext cx="3105388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1418240"/>
            <a:ext cx="3105388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4937943"/>
            <a:ext cx="1215152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47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kumimoji="1"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" y="3"/>
            <a:ext cx="3600450" cy="48405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6678" y="375375"/>
            <a:ext cx="3239604" cy="7449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11" name="正方形/長方形 10"/>
          <p:cNvSpPr/>
          <p:nvPr/>
        </p:nvSpPr>
        <p:spPr>
          <a:xfrm>
            <a:off x="50492" y="1132050"/>
            <a:ext cx="348601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The Tokyo Metropolitan Government is discounting </a:t>
            </a:r>
            <a:r>
              <a:rPr kumimoji="1" lang="en-US" altLang="ja-JP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in order to reduce the financial burden of Tokyo residents and businesses affected by the rise in </a:t>
            </a:r>
            <a:r>
              <a:rPr kumimoji="1" lang="en-US" altLang="ja-JP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bills.</a:t>
            </a:r>
          </a:p>
        </p:txBody>
      </p:sp>
      <p:sp>
        <p:nvSpPr>
          <p:cNvPr id="14" name="フリーフォーム 13"/>
          <p:cNvSpPr/>
          <p:nvPr/>
        </p:nvSpPr>
        <p:spPr>
          <a:xfrm>
            <a:off x="268143" y="652948"/>
            <a:ext cx="3049731" cy="48728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23" name="正方形/長方形 22"/>
          <p:cNvSpPr/>
          <p:nvPr/>
        </p:nvSpPr>
        <p:spPr>
          <a:xfrm>
            <a:off x="509484" y="3371173"/>
            <a:ext cx="2617995" cy="235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932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※No action is required on your </a:t>
            </a:r>
            <a:r>
              <a:rPr kumimoji="1" lang="en-US" altLang="ja-JP" sz="932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part</a:t>
            </a:r>
            <a:r>
              <a:rPr kumimoji="1" lang="ja-JP" altLang="en-US" sz="932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932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184150" y="1743685"/>
            <a:ext cx="3206749" cy="555188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34" name="正方形/長方形 33"/>
          <p:cNvSpPr/>
          <p:nvPr/>
        </p:nvSpPr>
        <p:spPr>
          <a:xfrm>
            <a:off x="331089" y="3758415"/>
            <a:ext cx="2938279" cy="1005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9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等は不要</a:t>
            </a:r>
            <a:endParaRPr kumimoji="1" lang="ja-JP" altLang="en-US" sz="409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4678" y="373035"/>
            <a:ext cx="3267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customers in Tokyo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84627" y="679226"/>
            <a:ext cx="32415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bills from </a:t>
            </a:r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October</a:t>
            </a:r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to March 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will be discounted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36085" y="1830801"/>
            <a:ext cx="3116559" cy="4451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1111" b="1" dirty="0">
                <a:latin typeface="Meiryo UI" panose="020B0604030504040204" pitchFamily="50" charset="-128"/>
                <a:ea typeface="Meiryo UI" panose="020B0604030504040204" pitchFamily="50" charset="-128"/>
              </a:rPr>
              <a:t>Anyone who uses </a:t>
            </a:r>
            <a:r>
              <a:rPr kumimoji="1" lang="en-US" altLang="ja-JP" sz="1111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1111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</a:t>
            </a:r>
          </a:p>
          <a:p>
            <a:pPr>
              <a:lnSpc>
                <a:spcPct val="120000"/>
              </a:lnSpc>
            </a:pPr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at home or for business purposes such as restaurants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184150" y="2493115"/>
            <a:ext cx="3213099" cy="878058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35" name="正方形/長方形 34"/>
          <p:cNvSpPr/>
          <p:nvPr/>
        </p:nvSpPr>
        <p:spPr>
          <a:xfrm>
            <a:off x="233748" y="2614977"/>
            <a:ext cx="32143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Ｕ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 to 3,000 yen in total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253377" y="1593280"/>
            <a:ext cx="1015035" cy="234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4" name="正方形/長方形 3"/>
          <p:cNvSpPr/>
          <p:nvPr/>
        </p:nvSpPr>
        <p:spPr>
          <a:xfrm>
            <a:off x="301228" y="1570851"/>
            <a:ext cx="942309" cy="278859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altLang="ja-JP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Eligibility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2871089" y="1436565"/>
            <a:ext cx="383663" cy="624044"/>
            <a:chOff x="5530685" y="3051958"/>
            <a:chExt cx="1080982" cy="1758265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272485">
              <a:off x="5530685" y="3051958"/>
              <a:ext cx="617844" cy="1627635"/>
            </a:xfrm>
            <a:prstGeom prst="rect">
              <a:avLst/>
            </a:prstGeom>
          </p:spPr>
        </p:pic>
        <p:pic>
          <p:nvPicPr>
            <p:cNvPr id="157" name="図 15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478059">
              <a:off x="5993823" y="3182588"/>
              <a:ext cx="617844" cy="1627635"/>
            </a:xfrm>
            <a:prstGeom prst="rect">
              <a:avLst/>
            </a:prstGeom>
          </p:spPr>
        </p:pic>
      </p:grpSp>
      <p:sp>
        <p:nvSpPr>
          <p:cNvPr id="158" name="角丸四角形 157"/>
          <p:cNvSpPr/>
          <p:nvPr/>
        </p:nvSpPr>
        <p:spPr>
          <a:xfrm>
            <a:off x="266078" y="2355156"/>
            <a:ext cx="1937372" cy="234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159" name="正方形/長方形 158"/>
          <p:cNvSpPr/>
          <p:nvPr/>
        </p:nvSpPr>
        <p:spPr>
          <a:xfrm>
            <a:off x="341107" y="2332727"/>
            <a:ext cx="1788951" cy="278859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altLang="ja-JP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Amount discounted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88225" y="2796835"/>
            <a:ext cx="3162440" cy="522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kumimoji="1" lang="en-US" altLang="ja-JP" sz="699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The </a:t>
            </a:r>
            <a:r>
              <a:rPr kumimoji="1" lang="en-US" altLang="ja-JP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amount discounted and the start/end date of the </a:t>
            </a:r>
            <a:endParaRPr kumimoji="1" lang="en-US" altLang="ja-JP" sz="699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699" b="1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699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discount </a:t>
            </a:r>
            <a:r>
              <a:rPr kumimoji="1" lang="en-US" altLang="ja-JP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depends on retailers.</a:t>
            </a:r>
          </a:p>
          <a:p>
            <a:r>
              <a:rPr kumimoji="1" lang="ja-JP" altLang="en-US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699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699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The </a:t>
            </a:r>
            <a:r>
              <a:rPr kumimoji="1" lang="en-US" altLang="ja-JP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amount discounted will be equal to the invoiced amount </a:t>
            </a:r>
            <a:r>
              <a:rPr kumimoji="1" lang="ja-JP" altLang="en-US" sz="699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699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699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if the </a:t>
            </a:r>
            <a:r>
              <a:rPr kumimoji="1" lang="en-US" altLang="ja-JP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propane gas bill is lower than the amount discounted.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74423" y="3735326"/>
            <a:ext cx="2708820" cy="185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606" dirty="0">
                <a:latin typeface="Meiryo UI" panose="020B0604030504040204" pitchFamily="50" charset="-128"/>
                <a:ea typeface="Meiryo UI" panose="020B0604030504040204" pitchFamily="50" charset="-128"/>
              </a:rPr>
              <a:t>LP gas retailer column (Company name</a:t>
            </a:r>
            <a:r>
              <a:rPr lang="ja-JP" altLang="en-US" sz="606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606" dirty="0">
                <a:latin typeface="Meiryo UI" panose="020B0604030504040204" pitchFamily="50" charset="-128"/>
                <a:ea typeface="Meiryo UI" panose="020B0604030504040204" pitchFamily="50" charset="-128"/>
              </a:rPr>
              <a:t>contact information</a:t>
            </a:r>
            <a:r>
              <a:rPr lang="en-US" altLang="ja-JP" sz="606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en-US" altLang="ja-JP" sz="6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453082" y="113464"/>
            <a:ext cx="3032039" cy="216199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Bureau of Environment Tokyo Metropolitan Government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74617" y="3564364"/>
            <a:ext cx="364515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If you have any questions, please contact your local </a:t>
            </a:r>
            <a:r>
              <a:rPr kumimoji="1" lang="en-US" altLang="ja-JP" sz="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retailer.</a:t>
            </a: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78" y="4939345"/>
            <a:ext cx="1695255" cy="266013"/>
          </a:xfrm>
          <a:prstGeom prst="rect">
            <a:avLst/>
          </a:prstGeom>
        </p:spPr>
      </p:pic>
      <p:grpSp>
        <p:nvGrpSpPr>
          <p:cNvPr id="32" name="グループ化 31"/>
          <p:cNvGrpSpPr>
            <a:grpSpLocks noChangeAspect="1"/>
          </p:cNvGrpSpPr>
          <p:nvPr/>
        </p:nvGrpSpPr>
        <p:grpSpPr bwMode="auto">
          <a:xfrm>
            <a:off x="1918458" y="4955149"/>
            <a:ext cx="1584639" cy="322505"/>
            <a:chOff x="3559" y="927"/>
            <a:chExt cx="4457" cy="907"/>
          </a:xfrm>
        </p:grpSpPr>
        <p:pic>
          <p:nvPicPr>
            <p:cNvPr id="36" name="図 3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9" y="927"/>
              <a:ext cx="2202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" y="1019"/>
              <a:ext cx="2076" cy="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705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681</TotalTime>
  <Words>153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長沼　淳</dc:creator>
  <cp:lastModifiedBy>田尾　帆</cp:lastModifiedBy>
  <cp:revision>49</cp:revision>
  <cp:lastPrinted>2023-07-13T01:33:21Z</cp:lastPrinted>
  <dcterms:created xsi:type="dcterms:W3CDTF">2023-06-27T07:30:47Z</dcterms:created>
  <dcterms:modified xsi:type="dcterms:W3CDTF">2024-10-02T23:25:04Z</dcterms:modified>
</cp:coreProperties>
</file>