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6858000" cy="9906000" type="A4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2CCF4"/>
    <a:srgbClr val="B7D6A3"/>
    <a:srgbClr val="FF9F9F"/>
    <a:srgbClr val="F3FD95"/>
    <a:srgbClr val="BFE1B7"/>
    <a:srgbClr val="A0E07C"/>
    <a:srgbClr val="69FE5E"/>
    <a:srgbClr val="00A7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1" d="100"/>
          <a:sy n="71" d="100"/>
        </p:scale>
        <p:origin x="822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2025/12/1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0382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2025/12/1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2472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2025/12/1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09071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2025/12/1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033599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2025/12/1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8792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2025/12/1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257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2025/12/1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391627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2025/12/1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5387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2025/12/1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4411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2025/12/1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5785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2025/12/1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8833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67654C-A9D8-476C-8D8B-7E05B26A2664}" type="datetimeFigureOut">
              <a:rPr kumimoji="1" lang="ja-JP" altLang="en-US" smtClean="0"/>
              <a:t>2025/12/1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6531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/>
        </p:nvSpPr>
        <p:spPr>
          <a:xfrm>
            <a:off x="0" y="0"/>
            <a:ext cx="6858000" cy="9001495"/>
          </a:xfrm>
          <a:prstGeom prst="rect">
            <a:avLst/>
          </a:prstGeom>
          <a:solidFill>
            <a:srgbClr val="72CC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213755" y="615816"/>
            <a:ext cx="6415645" cy="15768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/>
          <p:cNvSpPr/>
          <p:nvPr/>
        </p:nvSpPr>
        <p:spPr>
          <a:xfrm>
            <a:off x="213097" y="2279228"/>
            <a:ext cx="6472712" cy="1054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kumimoji="1"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The Tokyo Metropolitan Government is discounting propane gas in order to reduce the financial burden of Tokyo residents and businesses affected by the rise in propane gas bills.</a:t>
            </a:r>
            <a:endParaRPr kumimoji="1" lang="ja-JP" altLang="en-US" sz="1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4" name="フリーフォーム 13"/>
          <p:cNvSpPr/>
          <p:nvPr/>
        </p:nvSpPr>
        <p:spPr>
          <a:xfrm>
            <a:off x="394896" y="1163546"/>
            <a:ext cx="6105917" cy="130865"/>
          </a:xfrm>
          <a:custGeom>
            <a:avLst/>
            <a:gdLst>
              <a:gd name="connsiteX0" fmla="*/ 0 w 5462650"/>
              <a:gd name="connsiteY0" fmla="*/ 166254 h 475013"/>
              <a:gd name="connsiteX1" fmla="*/ 225631 w 5462650"/>
              <a:gd name="connsiteY1" fmla="*/ 475013 h 475013"/>
              <a:gd name="connsiteX2" fmla="*/ 5462650 w 5462650"/>
              <a:gd name="connsiteY2" fmla="*/ 0 h 475013"/>
              <a:gd name="connsiteX3" fmla="*/ 47502 w 5462650"/>
              <a:gd name="connsiteY3" fmla="*/ 190005 h 475013"/>
              <a:gd name="connsiteX4" fmla="*/ 0 w 5462650"/>
              <a:gd name="connsiteY4" fmla="*/ 166254 h 475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62650" h="475013">
                <a:moveTo>
                  <a:pt x="0" y="166254"/>
                </a:moveTo>
                <a:lnTo>
                  <a:pt x="225631" y="475013"/>
                </a:lnTo>
                <a:lnTo>
                  <a:pt x="5462650" y="0"/>
                </a:lnTo>
                <a:lnTo>
                  <a:pt x="47502" y="190005"/>
                </a:lnTo>
                <a:lnTo>
                  <a:pt x="0" y="166254"/>
                </a:lnTo>
                <a:close/>
              </a:path>
            </a:pathLst>
          </a:cu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正方形/長方形 22"/>
          <p:cNvSpPr/>
          <p:nvPr/>
        </p:nvSpPr>
        <p:spPr>
          <a:xfrm>
            <a:off x="316388" y="6969766"/>
            <a:ext cx="615566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ja-JP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※No action is required on your part</a:t>
            </a:r>
          </a:p>
          <a:p>
            <a:r>
              <a:rPr kumimoji="1" lang="en-US" altLang="ja-JP" sz="12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kumimoji="1" lang="en-US" altLang="ja-JP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If you have any questions, please contact your local propane gas retailer.</a:t>
            </a:r>
            <a:endParaRPr kumimoji="1" lang="ja-JP" altLang="en-US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9" name="角丸四角形 28"/>
          <p:cNvSpPr/>
          <p:nvPr/>
        </p:nvSpPr>
        <p:spPr>
          <a:xfrm>
            <a:off x="308758" y="3693224"/>
            <a:ext cx="6246421" cy="1140034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正方形/長方形 33"/>
          <p:cNvSpPr/>
          <p:nvPr/>
        </p:nvSpPr>
        <p:spPr>
          <a:xfrm>
            <a:off x="519546" y="7630094"/>
            <a:ext cx="5818909" cy="12184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latin typeface="Meiryo UI" panose="020B0604030504040204" pitchFamily="50" charset="-128"/>
                <a:ea typeface="Meiryo UI" panose="020B0604030504040204" pitchFamily="50" charset="-128"/>
              </a:rPr>
              <a:t>等は不要</a:t>
            </a:r>
            <a:endParaRPr kumimoji="1" lang="ja-JP" altLang="en-US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285291" y="657158"/>
            <a:ext cx="63280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Propane gas customers in Tokyo</a:t>
            </a:r>
            <a:endParaRPr kumimoji="1" lang="ja-JP" altLang="en-US" sz="11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3" name="テキスト ボックス 32"/>
          <p:cNvSpPr txBox="1"/>
          <p:nvPr/>
        </p:nvSpPr>
        <p:spPr>
          <a:xfrm>
            <a:off x="257570" y="1358916"/>
            <a:ext cx="6328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propane gas bills from </a:t>
            </a:r>
            <a:r>
              <a:rPr kumimoji="1" lang="en-US" altLang="ja-JP" sz="20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January</a:t>
            </a:r>
            <a:r>
              <a:rPr kumimoji="1" lang="en-US" altLang="ja-JP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to </a:t>
            </a:r>
            <a:r>
              <a:rPr kumimoji="1" lang="en-US" altLang="ja-JP" sz="20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June 2026</a:t>
            </a:r>
            <a:r>
              <a:rPr kumimoji="1" lang="ja-JP" altLang="en-US" sz="20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kumimoji="1" lang="en-US" altLang="ja-JP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will be discounted</a:t>
            </a:r>
            <a:endParaRPr kumimoji="1" lang="ja-JP" altLang="en-US" sz="20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6" name="正方形/長方形 15"/>
          <p:cNvSpPr/>
          <p:nvPr/>
        </p:nvSpPr>
        <p:spPr>
          <a:xfrm>
            <a:off x="457815" y="3972257"/>
            <a:ext cx="6033447" cy="7571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kumimoji="1" lang="en-US" altLang="ja-JP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Anyone who uses propane gas </a:t>
            </a:r>
          </a:p>
          <a:p>
            <a:pPr>
              <a:lnSpc>
                <a:spcPct val="120000"/>
              </a:lnSpc>
            </a:pPr>
            <a:r>
              <a:rPr kumimoji="1" lang="en-US" altLang="ja-JP" sz="1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at home or for business purposes such as restaurants</a:t>
            </a:r>
            <a:endParaRPr kumimoji="1" lang="ja-JP" altLang="en-US" sz="16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5" name="角丸四角形 44"/>
          <p:cNvSpPr/>
          <p:nvPr/>
        </p:nvSpPr>
        <p:spPr>
          <a:xfrm>
            <a:off x="308758" y="5270498"/>
            <a:ext cx="6246421" cy="1569689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正方形/長方形 34"/>
          <p:cNvSpPr/>
          <p:nvPr/>
        </p:nvSpPr>
        <p:spPr>
          <a:xfrm>
            <a:off x="390899" y="5491879"/>
            <a:ext cx="625928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kumimoji="1"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Ｕ</a:t>
            </a:r>
            <a:r>
              <a:rPr kumimoji="1" lang="en-US" altLang="ja-JP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p to </a:t>
            </a:r>
            <a:r>
              <a:rPr kumimoji="1" lang="en-US" altLang="ja-JP" sz="20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3,000</a:t>
            </a:r>
            <a:r>
              <a:rPr kumimoji="1" lang="en-US" altLang="ja-JP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yen in total</a:t>
            </a:r>
          </a:p>
        </p:txBody>
      </p:sp>
      <p:sp>
        <p:nvSpPr>
          <p:cNvPr id="30" name="角丸四角形 29"/>
          <p:cNvSpPr/>
          <p:nvPr/>
        </p:nvSpPr>
        <p:spPr>
          <a:xfrm>
            <a:off x="449448" y="3408217"/>
            <a:ext cx="2174997" cy="486888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/>
          <p:cNvSpPr/>
          <p:nvPr/>
        </p:nvSpPr>
        <p:spPr>
          <a:xfrm>
            <a:off x="729202" y="3420829"/>
            <a:ext cx="1680653" cy="461665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en-US" altLang="ja-JP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Eligibility</a:t>
            </a:r>
            <a:endParaRPr lang="ja-JP" altLang="en-US" sz="2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13" name="グループ化 12"/>
          <p:cNvGrpSpPr/>
          <p:nvPr/>
        </p:nvGrpSpPr>
        <p:grpSpPr>
          <a:xfrm>
            <a:off x="5435088" y="3075711"/>
            <a:ext cx="858834" cy="1301668"/>
            <a:chOff x="5530685" y="3051958"/>
            <a:chExt cx="1080982" cy="1758265"/>
          </a:xfrm>
        </p:grpSpPr>
        <p:pic>
          <p:nvPicPr>
            <p:cNvPr id="12" name="図 1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272485">
              <a:off x="5530685" y="3051958"/>
              <a:ext cx="617844" cy="1627635"/>
            </a:xfrm>
            <a:prstGeom prst="rect">
              <a:avLst/>
            </a:prstGeom>
          </p:spPr>
        </p:pic>
        <p:pic>
          <p:nvPicPr>
            <p:cNvPr id="157" name="図 15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478059">
              <a:off x="5993823" y="3182588"/>
              <a:ext cx="617844" cy="1627635"/>
            </a:xfrm>
            <a:prstGeom prst="rect">
              <a:avLst/>
            </a:prstGeom>
          </p:spPr>
        </p:pic>
      </p:grpSp>
      <p:sp>
        <p:nvSpPr>
          <p:cNvPr id="158" name="角丸四角形 157"/>
          <p:cNvSpPr/>
          <p:nvPr/>
        </p:nvSpPr>
        <p:spPr>
          <a:xfrm>
            <a:off x="426522" y="4945672"/>
            <a:ext cx="3824843" cy="486000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9" name="正方形/長方形 158"/>
          <p:cNvSpPr/>
          <p:nvPr/>
        </p:nvSpPr>
        <p:spPr>
          <a:xfrm>
            <a:off x="689885" y="4957840"/>
            <a:ext cx="3364319" cy="461665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en-US" altLang="ja-JP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Amount discounted</a:t>
            </a:r>
            <a:endParaRPr lang="ja-JP" altLang="en-US" sz="2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5" name="正方形/長方形 14"/>
          <p:cNvSpPr/>
          <p:nvPr/>
        </p:nvSpPr>
        <p:spPr>
          <a:xfrm>
            <a:off x="410360" y="5873455"/>
            <a:ext cx="6156696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ja-JP" sz="13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kumimoji="1" lang="ja-JP" altLang="en-US" sz="13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kumimoji="1" lang="en-US" altLang="ja-JP" sz="13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The amount discounted and the start/end date of the discount </a:t>
            </a:r>
          </a:p>
          <a:p>
            <a:r>
              <a:rPr kumimoji="1" lang="ja-JP" altLang="en-US" sz="13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kumimoji="1" lang="en-US" altLang="ja-JP" sz="13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depends on retailers.</a:t>
            </a:r>
          </a:p>
          <a:p>
            <a:r>
              <a:rPr kumimoji="1" lang="ja-JP" altLang="en-US" sz="13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　 </a:t>
            </a:r>
            <a:r>
              <a:rPr kumimoji="1" lang="en-US" altLang="ja-JP" sz="13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The amount discounted will be equal to the invoiced amount if </a:t>
            </a:r>
          </a:p>
          <a:p>
            <a:r>
              <a:rPr kumimoji="1" lang="ja-JP" altLang="en-US" sz="13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kumimoji="1" lang="en-US" altLang="ja-JP" sz="13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the propane gas bill is lower than the amount discounted.</a:t>
            </a:r>
            <a:endParaRPr kumimoji="1" lang="ja-JP" altLang="en-US" sz="13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1" name="正方形/長方形 30"/>
          <p:cNvSpPr/>
          <p:nvPr/>
        </p:nvSpPr>
        <p:spPr>
          <a:xfrm>
            <a:off x="519587" y="7651260"/>
            <a:ext cx="519430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propane gas retailer column (Company name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・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contact information)</a:t>
            </a:r>
            <a:endParaRPr lang="ja-JP" altLang="en-US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7" name="角丸四角形 26"/>
          <p:cNvSpPr/>
          <p:nvPr/>
        </p:nvSpPr>
        <p:spPr>
          <a:xfrm>
            <a:off x="1638795" y="88041"/>
            <a:ext cx="4993577" cy="398567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Bureau of Environment Tokyo Metropolitan Government</a:t>
            </a:r>
            <a:endParaRPr kumimoji="1" lang="ja-JP" altLang="en-US" sz="1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32" name="図 3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064" y="9247287"/>
            <a:ext cx="1398270" cy="575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図 2" descr="ロゴ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0B85C483-9802-8CD8-0D5C-8A8754D8BC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8795" y="9022751"/>
            <a:ext cx="2157137" cy="814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0537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769</TotalTime>
  <Words>154</Words>
  <Application>Microsoft Office PowerPoint</Application>
  <PresentationFormat>A4 210 x 297 mm</PresentationFormat>
  <Paragraphs>17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 UI</vt:lpstr>
      <vt:lpstr>Arial</vt:lpstr>
      <vt:lpstr>Calibri</vt:lpstr>
      <vt:lpstr>Calibri Light</vt:lpstr>
      <vt:lpstr>Office テーマ</vt:lpstr>
      <vt:lpstr>PowerPoint プレゼンテーション</vt:lpstr>
    </vt:vector>
  </TitlesOfParts>
  <Company>TAIMS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長沼　淳</dc:creator>
  <cp:lastModifiedBy>宍戸　美咲</cp:lastModifiedBy>
  <cp:revision>52</cp:revision>
  <cp:lastPrinted>2023-07-05T01:52:25Z</cp:lastPrinted>
  <dcterms:created xsi:type="dcterms:W3CDTF">2023-06-27T07:30:47Z</dcterms:created>
  <dcterms:modified xsi:type="dcterms:W3CDTF">2025-12-01T05:43:57Z</dcterms:modified>
</cp:coreProperties>
</file>