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6858000" cy="9906000" type="A4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6A3"/>
    <a:srgbClr val="FF9F9F"/>
    <a:srgbClr val="F3FD95"/>
    <a:srgbClr val="BFE1B7"/>
    <a:srgbClr val="A0E07C"/>
    <a:srgbClr val="69FE5E"/>
    <a:srgbClr val="00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2" d="100"/>
          <a:sy n="42" d="100"/>
        </p:scale>
        <p:origin x="1467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382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2472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9071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359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8792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57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9162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387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4411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578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88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53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0" y="0"/>
            <a:ext cx="6858000" cy="90014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13755" y="615816"/>
            <a:ext cx="6415645" cy="15768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213097" y="2279228"/>
            <a:ext cx="6472712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Tokyo Metropolitan Government is discounting </a:t>
            </a:r>
            <a:r>
              <a:rPr kumimoji="1" lang="en-US" altLang="ja-JP" sz="1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in order to reduce the financial burden of Tokyo residents and businesses affected by the rise in </a:t>
            </a:r>
            <a:r>
              <a:rPr kumimoji="1" lang="en-US" altLang="ja-JP" sz="1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bills.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フリーフォーム 13"/>
          <p:cNvSpPr/>
          <p:nvPr/>
        </p:nvSpPr>
        <p:spPr>
          <a:xfrm>
            <a:off x="394896" y="1163546"/>
            <a:ext cx="6105917" cy="130865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316388" y="6969766"/>
            <a:ext cx="615566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※No action is required on your part</a:t>
            </a:r>
          </a:p>
          <a:p>
            <a:r>
              <a:rPr kumimoji="1" lang="en-US" altLang="ja-JP" sz="12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If you have any questions, please contact your local propane gas retailer.</a:t>
            </a:r>
            <a:endParaRPr kumimoji="1" lang="ja-JP" altLang="en-US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308758" y="3693224"/>
            <a:ext cx="6246421" cy="1140034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/>
        </p:nvSpPr>
        <p:spPr>
          <a:xfrm>
            <a:off x="519546" y="7630094"/>
            <a:ext cx="5818909" cy="1218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85291" y="657158"/>
            <a:ext cx="63280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kumimoji="1"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customers in Tokyo</a:t>
            </a:r>
            <a:endParaRPr kumimoji="1" lang="ja-JP" altLang="en-US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440889" y="1360076"/>
            <a:ext cx="5970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bills from </a:t>
            </a:r>
            <a:r>
              <a:rPr kumimoji="1" lang="en-US" altLang="ja-JP" sz="20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October 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to March </a:t>
            </a:r>
            <a:endParaRPr kumimoji="1" lang="en-US" altLang="ja-JP" sz="20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en-US" altLang="ja-JP" sz="20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will 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be discounted</a:t>
            </a:r>
            <a:endParaRPr kumimoji="1" lang="ja-JP" altLang="en-US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457815" y="3972257"/>
            <a:ext cx="6033447" cy="7571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Anyone who uses </a:t>
            </a:r>
            <a:r>
              <a:rPr kumimoji="1" lang="en-US" altLang="ja-JP" sz="20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</a:t>
            </a:r>
            <a:endParaRPr kumimoji="1" lang="en-US" altLang="ja-JP" sz="20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kumimoji="1" lang="en-US" altLang="ja-JP" sz="16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at </a:t>
            </a:r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home or for business purposes such as restaurants</a:t>
            </a:r>
            <a:endParaRPr kumimoji="1" lang="ja-JP" altLang="en-US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5" name="角丸四角形 44"/>
          <p:cNvSpPr/>
          <p:nvPr/>
        </p:nvSpPr>
        <p:spPr>
          <a:xfrm>
            <a:off x="308758" y="5270498"/>
            <a:ext cx="6246421" cy="1569689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/>
          <p:cNvSpPr/>
          <p:nvPr/>
        </p:nvSpPr>
        <p:spPr>
          <a:xfrm>
            <a:off x="390899" y="5491879"/>
            <a:ext cx="62592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20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Ｕ</a:t>
            </a:r>
            <a:r>
              <a:rPr kumimoji="1" lang="en-US" altLang="ja-JP" sz="20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 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to 3,000 yen in </a:t>
            </a:r>
            <a:r>
              <a:rPr kumimoji="1" lang="en-US" altLang="ja-JP" sz="20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total</a:t>
            </a:r>
          </a:p>
        </p:txBody>
      </p:sp>
      <p:sp>
        <p:nvSpPr>
          <p:cNvPr id="30" name="角丸四角形 29"/>
          <p:cNvSpPr/>
          <p:nvPr/>
        </p:nvSpPr>
        <p:spPr>
          <a:xfrm>
            <a:off x="449448" y="3408217"/>
            <a:ext cx="2174997" cy="48688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729202" y="3420829"/>
            <a:ext cx="1680653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Eligibility</a:t>
            </a:r>
            <a:endParaRPr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3" name="グループ化 12"/>
          <p:cNvGrpSpPr/>
          <p:nvPr/>
        </p:nvGrpSpPr>
        <p:grpSpPr>
          <a:xfrm>
            <a:off x="5435088" y="3075711"/>
            <a:ext cx="858834" cy="1301668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426522" y="4945672"/>
            <a:ext cx="3824843" cy="486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9" name="正方形/長方形 158"/>
          <p:cNvSpPr/>
          <p:nvPr/>
        </p:nvSpPr>
        <p:spPr>
          <a:xfrm>
            <a:off x="689885" y="4957840"/>
            <a:ext cx="3364319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Amount discounted</a:t>
            </a:r>
            <a:endParaRPr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410360" y="5873455"/>
            <a:ext cx="615669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The 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amount discounted and the start/end date of the discount </a:t>
            </a:r>
            <a:endParaRPr kumimoji="1" lang="en-US" altLang="ja-JP" sz="13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depends 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on retailers.</a:t>
            </a:r>
            <a:endParaRPr kumimoji="1" lang="en-US" altLang="ja-JP" sz="13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</a:t>
            </a:r>
            <a:r>
              <a:rPr kumimoji="1" lang="en-US" altLang="ja-JP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The 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amount discounted will be equal to the invoiced </a:t>
            </a:r>
            <a:r>
              <a:rPr kumimoji="1" lang="en-US" altLang="ja-JP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amount 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if </a:t>
            </a:r>
            <a:endParaRPr kumimoji="1" lang="en-US" altLang="ja-JP" sz="13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the propane 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bill is lower than </a:t>
            </a:r>
            <a:r>
              <a:rPr kumimoji="1" lang="en-US" altLang="ja-JP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the 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amount discounted.</a:t>
            </a:r>
            <a:endParaRPr kumimoji="1" lang="ja-JP" altLang="en-US" sz="13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519587" y="7651260"/>
            <a:ext cx="51943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gas retailer 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column 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(Company name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contact information)</a:t>
            </a:r>
            <a:endParaRPr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角丸四角形 26"/>
          <p:cNvSpPr/>
          <p:nvPr/>
        </p:nvSpPr>
        <p:spPr>
          <a:xfrm>
            <a:off x="1638795" y="88041"/>
            <a:ext cx="4993577" cy="398567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Bureau of Environment Tokyo Metropolitan Government</a:t>
            </a:r>
            <a:endParaRPr kumimoji="1" lang="ja-JP" altLang="en-US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6" name="図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46" y="9225399"/>
            <a:ext cx="2788857" cy="437617"/>
          </a:xfrm>
          <a:prstGeom prst="rect">
            <a:avLst/>
          </a:prstGeom>
        </p:spPr>
      </p:pic>
      <p:grpSp>
        <p:nvGrpSpPr>
          <p:cNvPr id="28" name="グループ化 27"/>
          <p:cNvGrpSpPr>
            <a:grpSpLocks/>
          </p:cNvGrpSpPr>
          <p:nvPr/>
        </p:nvGrpSpPr>
        <p:grpSpPr bwMode="auto">
          <a:xfrm>
            <a:off x="3666502" y="9247287"/>
            <a:ext cx="2830195" cy="575945"/>
            <a:chOff x="3559" y="927"/>
            <a:chExt cx="4457" cy="907"/>
          </a:xfrm>
        </p:grpSpPr>
        <p:pic>
          <p:nvPicPr>
            <p:cNvPr id="32" name="図 3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9" y="927"/>
              <a:ext cx="2202" cy="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図 3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" y="1019"/>
              <a:ext cx="2076" cy="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753</TotalTime>
  <Words>152</Words>
  <Application>Microsoft Office PowerPoint</Application>
  <PresentationFormat>A4 210 x 297 mm</PresentationFormat>
  <Paragraphs>18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Meiryo UI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田尾　帆</cp:lastModifiedBy>
  <cp:revision>48</cp:revision>
  <cp:lastPrinted>2024-10-02T23:08:51Z</cp:lastPrinted>
  <dcterms:created xsi:type="dcterms:W3CDTF">2023-06-27T07:30:47Z</dcterms:created>
  <dcterms:modified xsi:type="dcterms:W3CDTF">2024-10-02T23:09:44Z</dcterms:modified>
</cp:coreProperties>
</file>