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382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2472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907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35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8792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5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9162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38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411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78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8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5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0"/>
            <a:ext cx="6858000" cy="90014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13755" y="710818"/>
            <a:ext cx="6415645" cy="15768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682172" y="2362355"/>
            <a:ext cx="5722257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東京都では、</a:t>
            </a:r>
            <a:r>
              <a:rPr kumimoji="1" lang="en-US" altLang="ja-JP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ガス使用料金上昇の影響を受ける</a:t>
            </a:r>
            <a:endParaRPr kumimoji="1" lang="en-US" altLang="ja-JP" b="1" spc="18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都民や事業者皆様の負担を軽減するため、</a:t>
            </a:r>
            <a:endParaRPr kumimoji="1" lang="en-US" altLang="ja-JP" b="1" spc="18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使用料金の値引きを行います。</a:t>
            </a:r>
          </a:p>
        </p:txBody>
      </p:sp>
      <p:sp>
        <p:nvSpPr>
          <p:cNvPr id="14" name="フリーフォーム 13"/>
          <p:cNvSpPr/>
          <p:nvPr/>
        </p:nvSpPr>
        <p:spPr>
          <a:xfrm>
            <a:off x="394896" y="1258549"/>
            <a:ext cx="1900053" cy="166256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506394" y="6732259"/>
            <a:ext cx="586405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消費者の皆様ご自身のお手続き等は不要です。</a:t>
            </a:r>
            <a:endParaRPr kumimoji="1" lang="en-US" altLang="ja-JP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82563"/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ご不明な点がございましたら、お取引されている</a:t>
            </a: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ガス販売店までお問い合わせください。</a:t>
            </a:r>
          </a:p>
        </p:txBody>
      </p:sp>
      <p:sp>
        <p:nvSpPr>
          <p:cNvPr id="29" name="角丸四角形 28"/>
          <p:cNvSpPr/>
          <p:nvPr/>
        </p:nvSpPr>
        <p:spPr>
          <a:xfrm>
            <a:off x="457201" y="3752600"/>
            <a:ext cx="5902037" cy="1223161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/>
        </p:nvSpPr>
        <p:spPr>
          <a:xfrm>
            <a:off x="519546" y="7630094"/>
            <a:ext cx="5818909" cy="1218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dirty="0"/>
          </a:p>
        </p:txBody>
      </p:sp>
      <p:sp>
        <p:nvSpPr>
          <p:cNvPr id="36" name="フリーフォーム 35"/>
          <p:cNvSpPr/>
          <p:nvPr/>
        </p:nvSpPr>
        <p:spPr>
          <a:xfrm>
            <a:off x="2716476" y="1227950"/>
            <a:ext cx="1900053" cy="166256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85292" y="669033"/>
            <a:ext cx="63289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東京都内 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kumimoji="1"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 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をお使いの皆様へ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464640" y="1436973"/>
            <a:ext cx="59702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４月分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９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月分（</a:t>
            </a:r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５月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24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kumimoji="1" lang="en-US" altLang="ja-JP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</a:t>
            </a:r>
            <a:r>
              <a:rPr kumimoji="1" lang="ja-JP" altLang="en-US" sz="2400" b="1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検針分）の</a:t>
            </a:r>
            <a:endParaRPr kumimoji="1"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ガス料金を値引きします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531540" y="3982483"/>
            <a:ext cx="4924746" cy="8592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都内のご家庭や飲食店等の業務用として</a:t>
            </a:r>
            <a:endParaRPr kumimoji="1" lang="en-US" altLang="ja-JP" sz="2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ct val="120000"/>
              </a:lnSpc>
            </a:pPr>
            <a:r>
              <a:rPr kumimoji="1" lang="en-US" altLang="ja-JP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ガスをお使いの方</a:t>
            </a:r>
          </a:p>
        </p:txBody>
      </p:sp>
      <p:sp>
        <p:nvSpPr>
          <p:cNvPr id="45" name="角丸四角形 44"/>
          <p:cNvSpPr/>
          <p:nvPr/>
        </p:nvSpPr>
        <p:spPr>
          <a:xfrm>
            <a:off x="394896" y="5435515"/>
            <a:ext cx="5902037" cy="12446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/>
        </p:nvSpPr>
        <p:spPr>
          <a:xfrm>
            <a:off x="580903" y="5661940"/>
            <a:ext cx="57456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合計で最大３，０００円（税抜）</a:t>
            </a:r>
            <a:endParaRPr kumimoji="1" lang="en-US" altLang="ja-JP" sz="2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角丸四角形 29"/>
          <p:cNvSpPr/>
          <p:nvPr/>
        </p:nvSpPr>
        <p:spPr>
          <a:xfrm>
            <a:off x="568203" y="3467594"/>
            <a:ext cx="1359724" cy="48688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847956" y="3480206"/>
            <a:ext cx="800219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対象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5517787" y="3540230"/>
            <a:ext cx="992930" cy="1615045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580903" y="5076301"/>
            <a:ext cx="1870362" cy="486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9" name="正方形/長方形 158"/>
          <p:cNvSpPr/>
          <p:nvPr/>
        </p:nvSpPr>
        <p:spPr>
          <a:xfrm>
            <a:off x="844265" y="5088469"/>
            <a:ext cx="1343638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値引き額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778489" y="6104876"/>
            <a:ext cx="5591959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値引きの時期や金額は、販売店によって異なります。</a:t>
            </a:r>
            <a:endParaRPr kumimoji="1" lang="en-US" altLang="ja-JP" sz="13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請求額が値引き額に達しない場合は、値引き額は請求額と同額となります。</a:t>
            </a:r>
          </a:p>
          <a:p>
            <a:endParaRPr kumimoji="1" lang="ja-JP" altLang="en-US" sz="13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15" y="9225399"/>
            <a:ext cx="2788857" cy="437617"/>
          </a:xfrm>
          <a:prstGeom prst="rect">
            <a:avLst/>
          </a:prstGeom>
        </p:spPr>
      </p:pic>
      <p:sp>
        <p:nvSpPr>
          <p:cNvPr id="31" name="正方形/長方形 30"/>
          <p:cNvSpPr/>
          <p:nvPr/>
        </p:nvSpPr>
        <p:spPr>
          <a:xfrm>
            <a:off x="473428" y="7670310"/>
            <a:ext cx="14959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販売店記入欄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（会社名・連絡先）</a:t>
            </a:r>
          </a:p>
        </p:txBody>
      </p:sp>
      <p:sp>
        <p:nvSpPr>
          <p:cNvPr id="40" name="角丸四角形 39"/>
          <p:cNvSpPr/>
          <p:nvPr/>
        </p:nvSpPr>
        <p:spPr>
          <a:xfrm>
            <a:off x="1795810" y="163322"/>
            <a:ext cx="4884063" cy="46965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東京都家庭等に対する</a:t>
            </a:r>
            <a:r>
              <a:rPr kumimoji="1" lang="en-US" altLang="ja-JP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ガス価格高騰緊急対策事業</a:t>
            </a:r>
            <a:endParaRPr kumimoji="1" lang="en-US" altLang="ja-JP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（令和７年度）</a:t>
            </a:r>
            <a:endParaRPr kumimoji="1" lang="ja-JP" altLang="en-US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8" name="図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571" y="9247287"/>
            <a:ext cx="1398270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602</TotalTime>
  <Words>174</Words>
  <Application>Microsoft Office PowerPoint</Application>
  <PresentationFormat>A4 210 x 297 mm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小林　友花</cp:lastModifiedBy>
  <cp:revision>42</cp:revision>
  <cp:lastPrinted>2023-07-05T01:52:25Z</cp:lastPrinted>
  <dcterms:created xsi:type="dcterms:W3CDTF">2023-06-27T07:30:47Z</dcterms:created>
  <dcterms:modified xsi:type="dcterms:W3CDTF">2025-04-07T01:10:07Z</dcterms:modified>
</cp:coreProperties>
</file>