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handoutMasterIdLst>
    <p:handoutMasterId r:id="rId63"/>
  </p:handoutMasterIdLst>
  <p:sldIdLst>
    <p:sldId id="584" r:id="rId2"/>
    <p:sldId id="594" r:id="rId3"/>
    <p:sldId id="356" r:id="rId4"/>
    <p:sldId id="498" r:id="rId5"/>
    <p:sldId id="499" r:id="rId6"/>
    <p:sldId id="500" r:id="rId7"/>
    <p:sldId id="332" r:id="rId8"/>
    <p:sldId id="541" r:id="rId9"/>
    <p:sldId id="337" r:id="rId10"/>
    <p:sldId id="588" r:id="rId11"/>
    <p:sldId id="325" r:id="rId12"/>
    <p:sldId id="535" r:id="rId13"/>
    <p:sldId id="544" r:id="rId14"/>
    <p:sldId id="546" r:id="rId15"/>
    <p:sldId id="547" r:id="rId16"/>
    <p:sldId id="565" r:id="rId17"/>
    <p:sldId id="566" r:id="rId18"/>
    <p:sldId id="567" r:id="rId19"/>
    <p:sldId id="339" r:id="rId20"/>
    <p:sldId id="596" r:id="rId21"/>
    <p:sldId id="548" r:id="rId22"/>
    <p:sldId id="558" r:id="rId23"/>
    <p:sldId id="549" r:id="rId24"/>
    <p:sldId id="365" r:id="rId25"/>
    <p:sldId id="366" r:id="rId26"/>
    <p:sldId id="370" r:id="rId27"/>
    <p:sldId id="341" r:id="rId28"/>
    <p:sldId id="367" r:id="rId29"/>
    <p:sldId id="369" r:id="rId30"/>
    <p:sldId id="568" r:id="rId31"/>
    <p:sldId id="348" r:id="rId32"/>
    <p:sldId id="597" r:id="rId33"/>
    <p:sldId id="536" r:id="rId34"/>
    <p:sldId id="351" r:id="rId35"/>
    <p:sldId id="583" r:id="rId36"/>
    <p:sldId id="589" r:id="rId37"/>
    <p:sldId id="595" r:id="rId38"/>
    <p:sldId id="556" r:id="rId39"/>
    <p:sldId id="560" r:id="rId40"/>
    <p:sldId id="585" r:id="rId41"/>
    <p:sldId id="562" r:id="rId42"/>
    <p:sldId id="598" r:id="rId43"/>
    <p:sldId id="523" r:id="rId44"/>
    <p:sldId id="553" r:id="rId45"/>
    <p:sldId id="319" r:id="rId46"/>
    <p:sldId id="338" r:id="rId47"/>
    <p:sldId id="376" r:id="rId48"/>
    <p:sldId id="572" r:id="rId49"/>
    <p:sldId id="600" r:id="rId50"/>
    <p:sldId id="525" r:id="rId51"/>
    <p:sldId id="599" r:id="rId52"/>
    <p:sldId id="601" r:id="rId53"/>
    <p:sldId id="346" r:id="rId54"/>
    <p:sldId id="534" r:id="rId55"/>
    <p:sldId id="602" r:id="rId56"/>
    <p:sldId id="603" r:id="rId57"/>
    <p:sldId id="604" r:id="rId58"/>
    <p:sldId id="605" r:id="rId59"/>
    <p:sldId id="606" r:id="rId60"/>
    <p:sldId id="593" r:id="rId61"/>
  </p:sldIdLst>
  <p:sldSz cx="9144000" cy="6858000" type="screen4x3"/>
  <p:notesSz cx="9866313" cy="67357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23" userDrawn="1">
          <p15:clr>
            <a:srgbClr val="A4A3A4"/>
          </p15:clr>
        </p15:guide>
        <p15:guide id="2" pos="310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上野裕介" initials="上野裕介" lastIdx="2" clrIdx="0">
    <p:extLst/>
  </p:cmAuthor>
  <p:cmAuthor id="2" name="UENO" initials="U" lastIdx="3" clrIdx="1"/>
  <p:cmAuthor id="3" name="三浦万由子1674055" initials="三浦万由子1674055" lastIdx="1" clrIdx="2"/>
  <p:cmAuthor id="4" name="1674055" initials="1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DB77"/>
    <a:srgbClr val="FFFF99"/>
    <a:srgbClr val="FCFFFF"/>
    <a:srgbClr val="00A7E2"/>
    <a:srgbClr val="F75E09"/>
    <a:srgbClr val="F19759"/>
    <a:srgbClr val="FCF7EA"/>
    <a:srgbClr val="CC5D12"/>
    <a:srgbClr val="E791E1"/>
    <a:srgbClr val="1B3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78538" autoAdjust="0"/>
  </p:normalViewPr>
  <p:slideViewPr>
    <p:cSldViewPr snapToGrid="0">
      <p:cViewPr>
        <p:scale>
          <a:sx n="64" d="100"/>
          <a:sy n="64" d="100"/>
        </p:scale>
        <p:origin x="-154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7062"/>
    </p:cViewPr>
  </p:sorterViewPr>
  <p:notesViewPr>
    <p:cSldViewPr snapToGrid="0">
      <p:cViewPr>
        <p:scale>
          <a:sx n="100" d="100"/>
          <a:sy n="100" d="100"/>
        </p:scale>
        <p:origin x="-942" y="138"/>
      </p:cViewPr>
      <p:guideLst>
        <p:guide orient="horz" pos="2123"/>
        <p:guide pos="310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3600" dirty="0" smtClean="0"/>
              <a:t>＜海岸</a:t>
            </a:r>
            <a:r>
              <a:rPr lang="ja-JP" altLang="en-US" sz="3600" dirty="0"/>
              <a:t>のごみの種類別</a:t>
            </a:r>
            <a:r>
              <a:rPr lang="ja-JP" altLang="en-US" sz="3600" dirty="0" smtClean="0"/>
              <a:t>割合＞</a:t>
            </a:r>
            <a:endParaRPr lang="ja-JP" altLang="en-US" sz="3600" dirty="0"/>
          </a:p>
        </c:rich>
      </c:tx>
      <c:layout>
        <c:manualLayout>
          <c:xMode val="edge"/>
          <c:yMode val="edge"/>
          <c:x val="0.2465600846915535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079442469907744E-2"/>
          <c:y val="5.7699598932888244E-2"/>
          <c:w val="0.92345844269466315"/>
          <c:h val="0.81246753569906704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生活系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2CE-4170-B136-E524A877A50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Sheet1!$B$3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2CE-4170-B136-E524A877A504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漁業系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2CE-4170-B136-E524A877A50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Sheet1!$C$3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2CE-4170-B136-E524A877A504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事業系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2CE-4170-B136-E524A877A50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Sheet1!$D$3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2CE-4170-B136-E524A877A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60840960"/>
        <c:axId val="60932864"/>
        <c:axId val="0"/>
      </c:bar3DChart>
      <c:catAx>
        <c:axId val="60840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932864"/>
        <c:crosses val="autoZero"/>
        <c:auto val="1"/>
        <c:lblAlgn val="ctr"/>
        <c:lblOffset val="100"/>
        <c:noMultiLvlLbl val="0"/>
      </c:catAx>
      <c:valAx>
        <c:axId val="60932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0840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17506066458675E-2"/>
          <c:y val="2.5897586815773983E-2"/>
          <c:w val="0.13429133858267717"/>
          <c:h val="0.9482048263684520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日本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Sheet1!$B$3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F4-4D70-A8C7-85DDC390643B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韓国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Sheet1!$C$3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2F4-4D70-A8C7-85DDC390643B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中国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Sheet1!$D$3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2F4-4D70-A8C7-85DDC390643B}"/>
            </c:ext>
          </c:extLst>
        </c:ser>
        <c:ser>
          <c:idx val="3"/>
          <c:order val="3"/>
          <c:tx>
            <c:strRef>
              <c:f>Sheet1!$E$2</c:f>
              <c:strCache>
                <c:ptCount val="1"/>
                <c:pt idx="0">
                  <c:v>台湾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Sheet1!$E$3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2F4-4D70-A8C7-85DDC390643B}"/>
            </c:ext>
          </c:extLst>
        </c:ser>
        <c:ser>
          <c:idx val="4"/>
          <c:order val="4"/>
          <c:tx>
            <c:strRef>
              <c:f>Sheet1!$F$2</c:f>
              <c:strCache>
                <c:ptCount val="1"/>
                <c:pt idx="0">
                  <c:v>ロシア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Sheet1!$F$3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2F4-4D70-A8C7-85DDC390643B}"/>
            </c:ext>
          </c:extLst>
        </c:ser>
        <c:ser>
          <c:idx val="5"/>
          <c:order val="5"/>
          <c:tx>
            <c:strRef>
              <c:f>Sheet1!$G$2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Sheet1!$G$3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2F4-4D70-A8C7-85DDC390643B}"/>
            </c:ext>
          </c:extLst>
        </c:ser>
        <c:ser>
          <c:idx val="6"/>
          <c:order val="6"/>
          <c:tx>
            <c:strRef>
              <c:f>Sheet1!$H$2</c:f>
              <c:strCache>
                <c:ptCount val="1"/>
                <c:pt idx="0">
                  <c:v>不明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Sheet1!$H$3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2F4-4D70-A8C7-85DDC39064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90227968"/>
        <c:axId val="190229504"/>
      </c:barChart>
      <c:catAx>
        <c:axId val="190227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0229504"/>
        <c:crosses val="autoZero"/>
        <c:auto val="1"/>
        <c:lblAlgn val="ctr"/>
        <c:lblOffset val="100"/>
        <c:noMultiLvlLbl val="0"/>
      </c:catAx>
      <c:valAx>
        <c:axId val="1902295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9022796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43374048056169601"/>
          <c:y val="0.10188371005211549"/>
          <c:w val="0.30413835186810767"/>
          <c:h val="0.8744809409284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26334208223969E-2"/>
          <c:y val="6.4641447890630158E-2"/>
          <c:w val="0.89568066491688536"/>
          <c:h val="0.7412306441070987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日本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Sheet1!$B$3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57-4715-ACEE-8E1A43C6967D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韓国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ja-JP" altLang="en-US" sz="3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ja-JP" altLang="en-US" sz="3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Sheet1!$C$3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957-4715-ACEE-8E1A43C6967D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中国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Sheet1!$D$3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957-4715-ACEE-8E1A43C6967D}"/>
            </c:ext>
          </c:extLst>
        </c:ser>
        <c:ser>
          <c:idx val="3"/>
          <c:order val="3"/>
          <c:tx>
            <c:strRef>
              <c:f>Sheet1!$E$2</c:f>
              <c:strCache>
                <c:ptCount val="1"/>
                <c:pt idx="0">
                  <c:v>台湾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Sheet1!$E$3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957-4715-ACEE-8E1A43C6967D}"/>
            </c:ext>
          </c:extLst>
        </c:ser>
        <c:ser>
          <c:idx val="4"/>
          <c:order val="4"/>
          <c:tx>
            <c:strRef>
              <c:f>Sheet1!$F$2</c:f>
              <c:strCache>
                <c:ptCount val="1"/>
                <c:pt idx="0">
                  <c:v>ロシア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Sheet1!$F$3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957-4715-ACEE-8E1A43C6967D}"/>
            </c:ext>
          </c:extLst>
        </c:ser>
        <c:ser>
          <c:idx val="5"/>
          <c:order val="5"/>
          <c:tx>
            <c:strRef>
              <c:f>Sheet1!$G$2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Sheet1!$G$3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957-4715-ACEE-8E1A43C6967D}"/>
            </c:ext>
          </c:extLst>
        </c:ser>
        <c:ser>
          <c:idx val="6"/>
          <c:order val="6"/>
          <c:tx>
            <c:strRef>
              <c:f>Sheet1!$H$2</c:f>
              <c:strCache>
                <c:ptCount val="1"/>
                <c:pt idx="0">
                  <c:v>不明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Sheet1!$H$3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957-4715-ACEE-8E1A43C696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0251776"/>
        <c:axId val="190253312"/>
      </c:barChart>
      <c:catAx>
        <c:axId val="1902517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0253312"/>
        <c:crosses val="autoZero"/>
        <c:auto val="1"/>
        <c:lblAlgn val="ctr"/>
        <c:lblOffset val="100"/>
        <c:noMultiLvlLbl val="0"/>
      </c:catAx>
      <c:valAx>
        <c:axId val="190253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0251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62491952656861E-2"/>
          <c:y val="0"/>
          <c:w val="0.90488832763829052"/>
          <c:h val="0.8291511027985093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日本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7CD-47B0-9C56-E7D099CACD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Sheet1!$B$6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7CD-47B0-9C56-E7D099CACDBB}"/>
            </c:ext>
          </c:extLst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韓国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Sheet1!$C$6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7CD-47B0-9C56-E7D099CACDBB}"/>
            </c:ext>
          </c:extLst>
        </c:ser>
        <c:ser>
          <c:idx val="2"/>
          <c:order val="2"/>
          <c:tx>
            <c:strRef>
              <c:f>Sheet1!$D$5</c:f>
              <c:strCache>
                <c:ptCount val="1"/>
                <c:pt idx="0">
                  <c:v>中国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Sheet1!$D$6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7CD-47B0-9C56-E7D099CACDBB}"/>
            </c:ext>
          </c:extLst>
        </c:ser>
        <c:ser>
          <c:idx val="3"/>
          <c:order val="3"/>
          <c:tx>
            <c:strRef>
              <c:f>Sheet1!$E$5</c:f>
              <c:strCache>
                <c:ptCount val="1"/>
                <c:pt idx="0">
                  <c:v>台湾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Sheet1!$E$6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7CD-47B0-9C56-E7D099CACDBB}"/>
            </c:ext>
          </c:extLst>
        </c:ser>
        <c:ser>
          <c:idx val="4"/>
          <c:order val="4"/>
          <c:tx>
            <c:strRef>
              <c:f>Sheet1!$F$5</c:f>
              <c:strCache>
                <c:ptCount val="1"/>
                <c:pt idx="0">
                  <c:v>ロシア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Sheet1!$F$6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7CD-47B0-9C56-E7D099CACDBB}"/>
            </c:ext>
          </c:extLst>
        </c:ser>
        <c:ser>
          <c:idx val="5"/>
          <c:order val="5"/>
          <c:tx>
            <c:strRef>
              <c:f>Sheet1!$G$5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Sheet1!$G$6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7CD-47B0-9C56-E7D099CACDBB}"/>
            </c:ext>
          </c:extLst>
        </c:ser>
        <c:ser>
          <c:idx val="6"/>
          <c:order val="6"/>
          <c:tx>
            <c:strRef>
              <c:f>Sheet1!$H$5</c:f>
              <c:strCache>
                <c:ptCount val="1"/>
                <c:pt idx="0">
                  <c:v>不明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Sheet1!$H$6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7CD-47B0-9C56-E7D099CAC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331712"/>
        <c:axId val="191337600"/>
      </c:barChart>
      <c:catAx>
        <c:axId val="191331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1337600"/>
        <c:crosses val="autoZero"/>
        <c:auto val="1"/>
        <c:lblAlgn val="ctr"/>
        <c:lblOffset val="100"/>
        <c:noMultiLvlLbl val="0"/>
      </c:catAx>
      <c:valAx>
        <c:axId val="191337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133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025371828521436E-2"/>
          <c:y val="0"/>
          <c:w val="0.90148162729658798"/>
          <c:h val="0.829611479488412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Sheet1!$B$8</c:f>
              <c:strCache>
                <c:ptCount val="1"/>
                <c:pt idx="0">
                  <c:v>日本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Sheet1!$B$9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AD-4296-AFA4-3705E21FEEEE}"/>
            </c:ext>
          </c:extLst>
        </c:ser>
        <c:ser>
          <c:idx val="1"/>
          <c:order val="1"/>
          <c:tx>
            <c:strRef>
              <c:f>Sheet1!$C$8</c:f>
              <c:strCache>
                <c:ptCount val="1"/>
                <c:pt idx="0">
                  <c:v>韓国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Sheet1!$C$9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5AD-4296-AFA4-3705E21FEEEE}"/>
            </c:ext>
          </c:extLst>
        </c:ser>
        <c:ser>
          <c:idx val="2"/>
          <c:order val="2"/>
          <c:tx>
            <c:strRef>
              <c:f>Sheet1!$D$8</c:f>
              <c:strCache>
                <c:ptCount val="1"/>
                <c:pt idx="0">
                  <c:v>中国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Sheet1!$D$9</c:f>
              <c:numCache>
                <c:formatCode>General</c:formatCode>
                <c:ptCount val="1"/>
                <c:pt idx="0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5AD-4296-AFA4-3705E21FEEEE}"/>
            </c:ext>
          </c:extLst>
        </c:ser>
        <c:ser>
          <c:idx val="3"/>
          <c:order val="3"/>
          <c:tx>
            <c:strRef>
              <c:f>Sheet1!$E$8</c:f>
              <c:strCache>
                <c:ptCount val="1"/>
                <c:pt idx="0">
                  <c:v>台湾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Sheet1!$E$9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5AD-4296-AFA4-3705E21FEEEE}"/>
            </c:ext>
          </c:extLst>
        </c:ser>
        <c:ser>
          <c:idx val="4"/>
          <c:order val="4"/>
          <c:tx>
            <c:strRef>
              <c:f>Sheet1!$F$8</c:f>
              <c:strCache>
                <c:ptCount val="1"/>
                <c:pt idx="0">
                  <c:v>ロシア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Sheet1!$F$9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5AD-4296-AFA4-3705E21FEEEE}"/>
            </c:ext>
          </c:extLst>
        </c:ser>
        <c:ser>
          <c:idx val="5"/>
          <c:order val="5"/>
          <c:tx>
            <c:strRef>
              <c:f>Sheet1!$G$8</c:f>
              <c:strCache>
                <c:ptCount val="1"/>
                <c:pt idx="0">
                  <c:v>その他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Sheet1!$G$9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5AD-4296-AFA4-3705E21FEEEE}"/>
            </c:ext>
          </c:extLst>
        </c:ser>
        <c:ser>
          <c:idx val="6"/>
          <c:order val="6"/>
          <c:tx>
            <c:strRef>
              <c:f>Sheet1!$H$8</c:f>
              <c:strCache>
                <c:ptCount val="1"/>
                <c:pt idx="0">
                  <c:v>不明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Sheet1!$H$9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5AD-4296-AFA4-3705E21FE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388288"/>
        <c:axId val="191410560"/>
      </c:barChart>
      <c:catAx>
        <c:axId val="1913882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1410560"/>
        <c:crosses val="autoZero"/>
        <c:auto val="1"/>
        <c:lblAlgn val="ctr"/>
        <c:lblOffset val="100"/>
        <c:noMultiLvlLbl val="0"/>
      </c:catAx>
      <c:valAx>
        <c:axId val="191410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13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4275696" cy="336422"/>
          </a:xfrm>
          <a:prstGeom prst="rect">
            <a:avLst/>
          </a:prstGeom>
        </p:spPr>
        <p:txBody>
          <a:bodyPr vert="horz" lIns="87468" tIns="43734" rIns="87468" bIns="43734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88418" y="2"/>
            <a:ext cx="4275696" cy="336422"/>
          </a:xfrm>
          <a:prstGeom prst="rect">
            <a:avLst/>
          </a:prstGeom>
        </p:spPr>
        <p:txBody>
          <a:bodyPr vert="horz" lIns="87468" tIns="43734" rIns="87468" bIns="43734" rtlCol="0"/>
          <a:lstStyle>
            <a:lvl1pPr algn="r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7" y="6398303"/>
            <a:ext cx="4275696" cy="336422"/>
          </a:xfrm>
          <a:prstGeom prst="rect">
            <a:avLst/>
          </a:prstGeom>
        </p:spPr>
        <p:txBody>
          <a:bodyPr vert="horz" lIns="87468" tIns="43734" rIns="87468" bIns="43734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88418" y="6398303"/>
            <a:ext cx="4275696" cy="336422"/>
          </a:xfrm>
          <a:prstGeom prst="rect">
            <a:avLst/>
          </a:prstGeom>
        </p:spPr>
        <p:txBody>
          <a:bodyPr vert="horz" lIns="87468" tIns="43734" rIns="87468" bIns="43734" rtlCol="0" anchor="b"/>
          <a:lstStyle>
            <a:lvl1pPr algn="r">
              <a:defRPr sz="1100"/>
            </a:lvl1pPr>
          </a:lstStyle>
          <a:p>
            <a:fld id="{9EC66800-BFCC-4CBF-817A-664E8C6E00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91249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9" y="0"/>
            <a:ext cx="4275401" cy="337957"/>
          </a:xfrm>
          <a:prstGeom prst="rect">
            <a:avLst/>
          </a:prstGeom>
        </p:spPr>
        <p:txBody>
          <a:bodyPr vert="horz" lIns="90650" tIns="45325" rIns="90650" bIns="45325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635" y="0"/>
            <a:ext cx="4275401" cy="337957"/>
          </a:xfrm>
          <a:prstGeom prst="rect">
            <a:avLst/>
          </a:prstGeom>
        </p:spPr>
        <p:txBody>
          <a:bodyPr vert="horz" lIns="90650" tIns="45325" rIns="90650" bIns="45325" rtlCol="0"/>
          <a:lstStyle>
            <a:lvl1pPr algn="r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416300" y="841375"/>
            <a:ext cx="3033713" cy="2274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50" tIns="45325" rIns="90650" bIns="4532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633" y="3241593"/>
            <a:ext cx="7893050" cy="2652207"/>
          </a:xfrm>
          <a:prstGeom prst="rect">
            <a:avLst/>
          </a:prstGeom>
        </p:spPr>
        <p:txBody>
          <a:bodyPr vert="horz" lIns="90650" tIns="45325" rIns="90650" bIns="4532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9" y="6397814"/>
            <a:ext cx="4275401" cy="337956"/>
          </a:xfrm>
          <a:prstGeom prst="rect">
            <a:avLst/>
          </a:prstGeom>
        </p:spPr>
        <p:txBody>
          <a:bodyPr vert="horz" lIns="90650" tIns="45325" rIns="90650" bIns="45325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635" y="6397814"/>
            <a:ext cx="4275401" cy="337956"/>
          </a:xfrm>
          <a:prstGeom prst="rect">
            <a:avLst/>
          </a:prstGeom>
        </p:spPr>
        <p:txBody>
          <a:bodyPr vert="horz" lIns="90650" tIns="45325" rIns="90650" bIns="45325" rtlCol="0" anchor="b"/>
          <a:lstStyle>
            <a:lvl1pPr algn="r">
              <a:defRPr sz="1100"/>
            </a:lvl1pPr>
          </a:lstStyle>
          <a:p>
            <a:fld id="{D19287A2-1B0F-4C85-9973-74420E8327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4537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966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4177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336800" y="57150"/>
            <a:ext cx="5153025" cy="3865563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371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4486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916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177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9733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A7733-E33E-45E0-B8B8-3368758D00E0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5625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A7733-E33E-45E0-B8B8-3368758D00E0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675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A7733-E33E-45E0-B8B8-3368758D00E0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3238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A7733-E33E-45E0-B8B8-3368758D00E0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1926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416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336800" y="57150"/>
            <a:ext cx="5153025" cy="3865563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3212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52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686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1886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A7733-E33E-45E0-B8B8-3368758D00E0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426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9922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A7733-E33E-45E0-B8B8-3368758D00E0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2638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A7733-E33E-45E0-B8B8-3368758D00E0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196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42037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A7733-E33E-45E0-B8B8-3368758D00E0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019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308C5-B31D-4742-8E8A-DCF6647353F0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760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338388" y="46038"/>
            <a:ext cx="5170487" cy="3876675"/>
          </a:xfrm>
        </p:spPr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4" name="ノート プレースホルダー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786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3639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336800" y="57150"/>
            <a:ext cx="5153025" cy="3865563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38999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79605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24754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37478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308C5-B31D-4742-8E8A-DCF6647353F0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36635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35244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7657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54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A7733-E33E-45E0-B8B8-3368758D00E0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9970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8275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01554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336800" y="57150"/>
            <a:ext cx="5153025" cy="3865563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15544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09472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324100" y="46038"/>
            <a:ext cx="5183188" cy="3886200"/>
          </a:xfrm>
        </p:spPr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4" name="ノート プレースホルダー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1010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324100" y="46038"/>
            <a:ext cx="5183188" cy="3886200"/>
          </a:xfrm>
        </p:spPr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4" name="ノート プレースホルダー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63649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A7733-E33E-45E0-B8B8-3368758D00E0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04227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65834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92892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3055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A7733-E33E-45E0-B8B8-3368758D00E0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78161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40051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336800" y="57150"/>
            <a:ext cx="5153025" cy="3865563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90736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52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11958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308C5-B31D-4742-8E8A-DCF6647353F0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08150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143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88708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28140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66090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58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3297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59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939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6566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60</a:t>
            </a:fld>
            <a:endParaRPr kumimoji="1" lang="ja-JP" altLang="en-US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3348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308C5-B31D-4742-8E8A-DCF6647353F0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1127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287A2-1B0F-4C85-9973-74420E83277C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669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416300" y="841375"/>
            <a:ext cx="3033713" cy="22748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986633" y="3241593"/>
            <a:ext cx="7893050" cy="2793447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A7733-E33E-45E0-B8B8-3368758D00E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34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2B85-6F9D-4568-B3A4-B39BE189E9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804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2B85-6F9D-4568-B3A4-B39BE189E9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344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2B85-6F9D-4568-B3A4-B39BE189E9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4209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2B85-6F9D-4568-B3A4-B39BE189E9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53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2B85-6F9D-4568-B3A4-B39BE189E9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183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2B85-6F9D-4568-B3A4-B39BE189E9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2350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2B85-6F9D-4568-B3A4-B39BE189E9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91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2B85-6F9D-4568-B3A4-B39BE189E9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80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2B85-6F9D-4568-B3A4-B39BE189E9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168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2B85-6F9D-4568-B3A4-B39BE189E9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921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2B85-6F9D-4568-B3A4-B39BE189E9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964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72B85-6F9D-4568-B3A4-B39BE189E9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495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03" y="1279424"/>
            <a:ext cx="7557195" cy="50381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xmlns="" id="{BB28743D-63C3-4299-B42B-19A68ED2D9EE}"/>
              </a:ext>
            </a:extLst>
          </p:cNvPr>
          <p:cNvSpPr txBox="1">
            <a:spLocks/>
          </p:cNvSpPr>
          <p:nvPr/>
        </p:nvSpPr>
        <p:spPr>
          <a:xfrm>
            <a:off x="-1266939" y="5086607"/>
            <a:ext cx="11461214" cy="9859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ja-JP" altLang="en-US" sz="2800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-1266939" y="2480161"/>
            <a:ext cx="11461214" cy="23614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</a:t>
            </a:r>
            <a:r>
              <a:rPr lang="ja-JP" altLang="ja-JP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</a:t>
            </a:r>
            <a:r>
              <a:rPr lang="ja-JP" alt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減らすために</a:t>
            </a:r>
            <a:endParaRPr lang="en-US" altLang="ja-JP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私たちにできること</a:t>
            </a:r>
            <a:endParaRPr lang="ja-JP" alt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948488" y="184621"/>
            <a:ext cx="1957788" cy="6314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パート１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88897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00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7250" y="186284"/>
            <a:ext cx="7830330" cy="841096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海ごみに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はいろいろな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物がある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20" y="1206221"/>
            <a:ext cx="8231160" cy="5179691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86600" y="6478427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13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5033AC77-B9FB-4260-B497-5D98DB05E9D3}"/>
              </a:ext>
            </a:extLst>
          </p:cNvPr>
          <p:cNvSpPr txBox="1"/>
          <p:nvPr/>
        </p:nvSpPr>
        <p:spPr>
          <a:xfrm>
            <a:off x="0" y="2243994"/>
            <a:ext cx="9144000" cy="1754326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</a:t>
            </a:r>
            <a:r>
              <a:rPr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ごみには</a:t>
            </a:r>
            <a:endParaRPr lang="en-US" altLang="ja-JP" sz="54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どんな種類があるのかな？</a:t>
            </a:r>
            <a:endParaRPr lang="ja-JP" altLang="en-US" sz="5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6515100" y="432346"/>
            <a:ext cx="2146133" cy="1182314"/>
            <a:chOff x="10943516" y="5454869"/>
            <a:chExt cx="918168" cy="634900"/>
          </a:xfrm>
        </p:grpSpPr>
        <p:sp>
          <p:nvSpPr>
            <p:cNvPr id="9" name="角丸四角形 8"/>
            <p:cNvSpPr/>
            <p:nvPr/>
          </p:nvSpPr>
          <p:spPr>
            <a:xfrm>
              <a:off x="11098924" y="5454869"/>
              <a:ext cx="762760" cy="418464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ムービー視聴①</a:t>
              </a:r>
              <a:endPara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0" name="角丸四角形 9"/>
            <p:cNvSpPr/>
            <p:nvPr/>
          </p:nvSpPr>
          <p:spPr>
            <a:xfrm>
              <a:off x="10943516" y="5522211"/>
              <a:ext cx="155408" cy="28377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11402600" y="5805990"/>
              <a:ext cx="155408" cy="28377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51911" y="6439302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740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27974"/>
          <a:stretch/>
        </p:blipFill>
        <p:spPr>
          <a:xfrm>
            <a:off x="208323" y="1454418"/>
            <a:ext cx="8678502" cy="432355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D9A92DD7-6FF0-471F-B025-4B39074B8C4E}"/>
              </a:ext>
            </a:extLst>
          </p:cNvPr>
          <p:cNvSpPr txBox="1"/>
          <p:nvPr/>
        </p:nvSpPr>
        <p:spPr>
          <a:xfrm>
            <a:off x="648674" y="327527"/>
            <a:ext cx="7797800" cy="769441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①漂着（ひょうちゃく）ごみ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040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xmlns="" id="{82F05E18-66E4-43D0-A28D-BEFE866A4F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409" r="10552" b="17948"/>
          <a:stretch/>
        </p:blipFill>
        <p:spPr>
          <a:xfrm>
            <a:off x="292100" y="1324148"/>
            <a:ext cx="8534400" cy="47505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27268546-51C7-43CA-A3D7-F7481836CB2B}"/>
              </a:ext>
            </a:extLst>
          </p:cNvPr>
          <p:cNvSpPr txBox="1"/>
          <p:nvPr/>
        </p:nvSpPr>
        <p:spPr>
          <a:xfrm>
            <a:off x="660400" y="136526"/>
            <a:ext cx="7797800" cy="769441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②漂流（ひょうりゅう）ごみ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489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xmlns="" id="{17F1B438-EC16-4771-B55A-46F881588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68" y="708532"/>
            <a:ext cx="6410325" cy="3611056"/>
          </a:xfrm>
          <a:effectLst>
            <a:softEdge rad="1270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22134102-0A8D-432E-8CDC-AAFAF4AFF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0" t="24306" b="1134"/>
          <a:stretch/>
        </p:blipFill>
        <p:spPr>
          <a:xfrm>
            <a:off x="252793" y="3257551"/>
            <a:ext cx="6117844" cy="34639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EB4FF601-2E72-4846-BF28-BF82C6680CE4}"/>
              </a:ext>
            </a:extLst>
          </p:cNvPr>
          <p:cNvSpPr txBox="1"/>
          <p:nvPr/>
        </p:nvSpPr>
        <p:spPr>
          <a:xfrm>
            <a:off x="660400" y="26357"/>
            <a:ext cx="7797800" cy="769441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③海底（かいてい）ごみ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2945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293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xmlns="" id="{F71CB6F8-5DE7-41AB-B11C-3E44F562C5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6" t="2649" r="13888" b="19090"/>
          <a:stretch/>
        </p:blipFill>
        <p:spPr>
          <a:xfrm>
            <a:off x="210546" y="1557338"/>
            <a:ext cx="4556188" cy="29553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043AF986-7619-4C00-BD0D-08ED6CC6E1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6" b="19412"/>
          <a:stretch/>
        </p:blipFill>
        <p:spPr>
          <a:xfrm>
            <a:off x="3998913" y="3477997"/>
            <a:ext cx="4931410" cy="266562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14E2056F-146B-4741-A2A3-1A7DD81DAFE7}"/>
              </a:ext>
            </a:extLst>
          </p:cNvPr>
          <p:cNvSpPr txBox="1"/>
          <p:nvPr/>
        </p:nvSpPr>
        <p:spPr>
          <a:xfrm>
            <a:off x="342900" y="150813"/>
            <a:ext cx="8515350" cy="769441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私たちの生活</a:t>
            </a:r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の中から生まれるごみ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4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1955" y="1797735"/>
            <a:ext cx="4992219" cy="37441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8024" y="1804144"/>
            <a:ext cx="5043488" cy="37826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14E2056F-146B-4741-A2A3-1A7DD81DAFE7}"/>
              </a:ext>
            </a:extLst>
          </p:cNvPr>
          <p:cNvSpPr txBox="1"/>
          <p:nvPr/>
        </p:nvSpPr>
        <p:spPr>
          <a:xfrm>
            <a:off x="1189037" y="128588"/>
            <a:ext cx="6469063" cy="769441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荒川の川原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580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95" y="1984558"/>
            <a:ext cx="4516719" cy="33875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6" y="2070285"/>
            <a:ext cx="4288119" cy="321608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円/楕円 4"/>
          <p:cNvSpPr/>
          <p:nvPr/>
        </p:nvSpPr>
        <p:spPr>
          <a:xfrm>
            <a:off x="132976" y="2586038"/>
            <a:ext cx="1552949" cy="150018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4231342" y="1500188"/>
            <a:ext cx="4706472" cy="454412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8" name="直線コネクタ 7"/>
          <p:cNvCxnSpPr>
            <a:stCxn id="5" idx="6"/>
            <a:endCxn id="6" idx="2"/>
          </p:cNvCxnSpPr>
          <p:nvPr/>
        </p:nvCxnSpPr>
        <p:spPr>
          <a:xfrm>
            <a:off x="1685925" y="3336132"/>
            <a:ext cx="2545417" cy="436117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14E2056F-146B-4741-A2A3-1A7DD81DAFE7}"/>
              </a:ext>
            </a:extLst>
          </p:cNvPr>
          <p:cNvSpPr txBox="1"/>
          <p:nvPr/>
        </p:nvSpPr>
        <p:spPr>
          <a:xfrm>
            <a:off x="660400" y="136526"/>
            <a:ext cx="7797800" cy="769441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荒川の川原のごみ（１）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835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0" y="1074106"/>
            <a:ext cx="3377169" cy="253287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82" y="979429"/>
            <a:ext cx="3503407" cy="26275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880725"/>
            <a:ext cx="3436300" cy="25772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82" y="3789547"/>
            <a:ext cx="3557871" cy="26684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14E2056F-146B-4741-A2A3-1A7DD81DAFE7}"/>
              </a:ext>
            </a:extLst>
          </p:cNvPr>
          <p:cNvSpPr txBox="1"/>
          <p:nvPr/>
        </p:nvSpPr>
        <p:spPr>
          <a:xfrm>
            <a:off x="921498" y="27426"/>
            <a:ext cx="7797800" cy="769441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荒川の川原のごみ（２）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86600" y="6457950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18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56" y="1119377"/>
            <a:ext cx="7360957" cy="55207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14E2056F-146B-4741-A2A3-1A7DD81DAFE7}"/>
              </a:ext>
            </a:extLst>
          </p:cNvPr>
          <p:cNvSpPr txBox="1"/>
          <p:nvPr/>
        </p:nvSpPr>
        <p:spPr>
          <a:xfrm>
            <a:off x="100923" y="196680"/>
            <a:ext cx="2745442" cy="769441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生活ごみ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14E2056F-146B-4741-A2A3-1A7DD81DAFE7}"/>
              </a:ext>
            </a:extLst>
          </p:cNvPr>
          <p:cNvSpPr txBox="1"/>
          <p:nvPr/>
        </p:nvSpPr>
        <p:spPr>
          <a:xfrm>
            <a:off x="3557589" y="167371"/>
            <a:ext cx="2086298" cy="769441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川ごみ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14E2056F-146B-4741-A2A3-1A7DD81DAFE7}"/>
              </a:ext>
            </a:extLst>
          </p:cNvPr>
          <p:cNvSpPr txBox="1"/>
          <p:nvPr/>
        </p:nvSpPr>
        <p:spPr>
          <a:xfrm>
            <a:off x="6657881" y="167370"/>
            <a:ext cx="2200370" cy="769441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</a:t>
            </a:r>
          </a:p>
        </p:txBody>
      </p:sp>
      <p:sp>
        <p:nvSpPr>
          <p:cNvPr id="2" name="右矢印 1"/>
          <p:cNvSpPr/>
          <p:nvPr/>
        </p:nvSpPr>
        <p:spPr>
          <a:xfrm>
            <a:off x="3019356" y="177140"/>
            <a:ext cx="466165" cy="788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右矢印 6"/>
          <p:cNvSpPr/>
          <p:nvPr/>
        </p:nvSpPr>
        <p:spPr>
          <a:xfrm>
            <a:off x="5989869" y="177140"/>
            <a:ext cx="466165" cy="788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7086600" y="6457531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03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9804"/>
            <a:ext cx="8479356" cy="1720850"/>
          </a:xfrm>
        </p:spPr>
        <p:txBody>
          <a:bodyPr>
            <a:normAutofit/>
          </a:bodyPr>
          <a:lstStyle/>
          <a:p>
            <a:pPr algn="ctr"/>
            <a:r>
              <a:rPr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世界の海で</a:t>
            </a:r>
            <a:r>
              <a:rPr lang="en-US" altLang="ja-JP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『</a:t>
            </a:r>
            <a:r>
              <a:rPr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</a:t>
            </a:r>
            <a:r>
              <a:rPr lang="en-US" altLang="ja-JP" sz="5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』</a:t>
            </a:r>
            <a:r>
              <a:rPr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</a:t>
            </a:r>
            <a:r>
              <a:rPr lang="en-US" altLang="ja-JP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lang="en-US" altLang="ja-JP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問題</a:t>
            </a:r>
            <a:r>
              <a:rPr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になっているよ！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333" r="2521" b="15389"/>
          <a:stretch/>
        </p:blipFill>
        <p:spPr>
          <a:xfrm>
            <a:off x="457200" y="2863801"/>
            <a:ext cx="3776662" cy="320838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050" y="2863801"/>
            <a:ext cx="3614738" cy="3267795"/>
          </a:xfrm>
          <a:prstGeom prst="rect">
            <a:avLst/>
          </a:prstGeom>
        </p:spPr>
      </p:pic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45017" y="6177633"/>
            <a:ext cx="22296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提供：特定非営利活動法人</a:t>
            </a:r>
            <a:r>
              <a:rPr lang="en-US" altLang="ja-JP" sz="105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OWS</a:t>
            </a:r>
            <a:endParaRPr lang="ja-JP" altLang="en-US" sz="105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937021" y="2186857"/>
            <a:ext cx="3045619" cy="885825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ハワイ諸島</a:t>
            </a:r>
            <a:endParaRPr kumimoji="1" lang="ja-JP" altLang="en-US" sz="3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5256609" y="2186857"/>
            <a:ext cx="3045619" cy="885825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伊豆諸島</a:t>
            </a:r>
            <a:endParaRPr kumimoji="1" lang="ja-JP" altLang="en-US" sz="3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624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5033AC77-B9FB-4260-B497-5D98DB05E9D3}"/>
              </a:ext>
            </a:extLst>
          </p:cNvPr>
          <p:cNvSpPr txBox="1"/>
          <p:nvPr/>
        </p:nvSpPr>
        <p:spPr>
          <a:xfrm>
            <a:off x="0" y="2243994"/>
            <a:ext cx="9144000" cy="2431435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東京とニューヨークの小学校での</a:t>
            </a:r>
            <a:endParaRPr lang="en-US" altLang="ja-JP" sz="44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海ごみ学習の様子を</a:t>
            </a:r>
            <a:endParaRPr lang="en-US" altLang="ja-JP" sz="54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見てみよう！</a:t>
            </a:r>
            <a:endParaRPr lang="ja-JP" altLang="en-US" sz="5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6515100" y="432346"/>
            <a:ext cx="2146133" cy="1182314"/>
            <a:chOff x="10943516" y="5454869"/>
            <a:chExt cx="918168" cy="634900"/>
          </a:xfrm>
        </p:grpSpPr>
        <p:sp>
          <p:nvSpPr>
            <p:cNvPr id="9" name="角丸四角形 8"/>
            <p:cNvSpPr/>
            <p:nvPr/>
          </p:nvSpPr>
          <p:spPr>
            <a:xfrm>
              <a:off x="11098924" y="5454869"/>
              <a:ext cx="762760" cy="418464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ムービー視聴②</a:t>
              </a:r>
              <a:endPara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0" name="角丸四角形 9"/>
            <p:cNvSpPr/>
            <p:nvPr/>
          </p:nvSpPr>
          <p:spPr>
            <a:xfrm>
              <a:off x="10943516" y="5522211"/>
              <a:ext cx="155408" cy="28377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11402600" y="5805990"/>
              <a:ext cx="155408" cy="28377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51911" y="6439302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571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xmlns="" id="{8B3B8841-7E1B-4C0E-B17D-14FC0746D6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4" t="3333" r="52708" b="13889"/>
          <a:stretch/>
        </p:blipFill>
        <p:spPr>
          <a:xfrm>
            <a:off x="54151" y="2025642"/>
            <a:ext cx="3943173" cy="4330709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0" name="吹き出し: 線 9">
            <a:extLst>
              <a:ext uri="{FF2B5EF4-FFF2-40B4-BE49-F238E27FC236}">
                <a16:creationId xmlns:a16="http://schemas.microsoft.com/office/drawing/2014/main" xmlns="" id="{E1CC0946-4982-4E37-91B8-25F36397496F}"/>
              </a:ext>
            </a:extLst>
          </p:cNvPr>
          <p:cNvSpPr/>
          <p:nvPr/>
        </p:nvSpPr>
        <p:spPr>
          <a:xfrm>
            <a:off x="3757614" y="2617373"/>
            <a:ext cx="5229224" cy="1095375"/>
          </a:xfrm>
          <a:prstGeom prst="borderCallout1">
            <a:avLst>
              <a:gd name="adj1" fmla="val 12373"/>
              <a:gd name="adj2" fmla="val 375"/>
              <a:gd name="adj3" fmla="val -9503"/>
              <a:gd name="adj4" fmla="val -18851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tx1"/>
                </a:solidFill>
              </a:rPr>
              <a:t>①北海道</a:t>
            </a:r>
            <a:r>
              <a:rPr lang="ja-JP" altLang="en-US" sz="4400" dirty="0" smtClean="0">
                <a:solidFill>
                  <a:schemeClr val="tx1"/>
                </a:solidFill>
              </a:rPr>
              <a:t>豊富地区</a:t>
            </a:r>
            <a:endParaRPr lang="ja-JP" altLang="en-US" sz="4400" dirty="0">
              <a:solidFill>
                <a:schemeClr val="tx1"/>
              </a:solidFill>
            </a:endParaRPr>
          </a:p>
        </p:txBody>
      </p:sp>
      <p:sp>
        <p:nvSpPr>
          <p:cNvPr id="11" name="吹き出し: 線 10">
            <a:extLst>
              <a:ext uri="{FF2B5EF4-FFF2-40B4-BE49-F238E27FC236}">
                <a16:creationId xmlns:a16="http://schemas.microsoft.com/office/drawing/2014/main" xmlns="" id="{A99C1870-0FAC-41E1-A707-566FEB44172A}"/>
              </a:ext>
            </a:extLst>
          </p:cNvPr>
          <p:cNvSpPr/>
          <p:nvPr/>
        </p:nvSpPr>
        <p:spPr>
          <a:xfrm>
            <a:off x="3757614" y="3863699"/>
            <a:ext cx="5229223" cy="1095375"/>
          </a:xfrm>
          <a:prstGeom prst="borderCallout1">
            <a:avLst>
              <a:gd name="adj1" fmla="val 12373"/>
              <a:gd name="adj2" fmla="val 375"/>
              <a:gd name="adj3" fmla="val 81392"/>
              <a:gd name="adj4" fmla="val -49674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>
                <a:solidFill>
                  <a:schemeClr val="tx1"/>
                </a:solidFill>
              </a:rPr>
              <a:t>②山口県</a:t>
            </a:r>
            <a:r>
              <a:rPr lang="ja-JP" altLang="en-US" sz="4400" dirty="0">
                <a:solidFill>
                  <a:schemeClr val="tx1"/>
                </a:solidFill>
              </a:rPr>
              <a:t>下関市</a:t>
            </a:r>
          </a:p>
        </p:txBody>
      </p:sp>
      <p:sp>
        <p:nvSpPr>
          <p:cNvPr id="12" name="吹き出し: 線 11">
            <a:extLst>
              <a:ext uri="{FF2B5EF4-FFF2-40B4-BE49-F238E27FC236}">
                <a16:creationId xmlns:a16="http://schemas.microsoft.com/office/drawing/2014/main" xmlns="" id="{18899D85-09B7-4B47-AFF3-248346CD2C44}"/>
              </a:ext>
            </a:extLst>
          </p:cNvPr>
          <p:cNvSpPr/>
          <p:nvPr/>
        </p:nvSpPr>
        <p:spPr>
          <a:xfrm>
            <a:off x="3757614" y="5260976"/>
            <a:ext cx="5229224" cy="1095375"/>
          </a:xfrm>
          <a:prstGeom prst="borderCallout1">
            <a:avLst>
              <a:gd name="adj1" fmla="val 12373"/>
              <a:gd name="adj2" fmla="val 375"/>
              <a:gd name="adj3" fmla="val 98255"/>
              <a:gd name="adj4" fmla="val -62679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tx1"/>
                </a:solidFill>
              </a:rPr>
              <a:t>③沖縄県宮古島市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4AF84A11-F2BA-4C1F-B8C3-AF320EF77898}"/>
              </a:ext>
            </a:extLst>
          </p:cNvPr>
          <p:cNvSpPr txBox="1"/>
          <p:nvPr/>
        </p:nvSpPr>
        <p:spPr>
          <a:xfrm>
            <a:off x="200025" y="78098"/>
            <a:ext cx="8786812" cy="175432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それぞれ</a:t>
            </a:r>
            <a:r>
              <a:rPr lang="ja-JP" altLang="en-US" sz="3600" b="1" dirty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の地域の漂着</a:t>
            </a:r>
            <a:r>
              <a:rPr lang="ja-JP" altLang="en-US" sz="36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ごみ</a:t>
            </a:r>
            <a:r>
              <a:rPr lang="ja-JP" altLang="en-US" sz="3600" b="1" dirty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（ペットボトル）</a:t>
            </a:r>
            <a:r>
              <a:rPr lang="ja-JP" altLang="en-US" sz="36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は</a:t>
            </a:r>
            <a:endParaRPr lang="en-US" altLang="ja-JP" sz="3600" b="1" dirty="0" smtClean="0">
              <a:solidFill>
                <a:schemeClr val="accent5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36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どこの</a:t>
            </a:r>
            <a:r>
              <a:rPr lang="ja-JP" altLang="en-US" sz="3600" b="1" dirty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国から流れてくるもの</a:t>
            </a:r>
            <a:r>
              <a:rPr lang="ja-JP" altLang="en-US" sz="36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</a:t>
            </a:r>
            <a:endParaRPr lang="en-US" altLang="ja-JP" sz="3600" b="1" dirty="0" smtClean="0">
              <a:solidFill>
                <a:schemeClr val="accent5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36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最も</a:t>
            </a:r>
            <a:r>
              <a:rPr lang="ja-JP" altLang="en-US" sz="3600" b="1" dirty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多いでしょうか？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4856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747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37927" y="470761"/>
            <a:ext cx="6569990" cy="701731"/>
          </a:xfr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海外から流れ着くごみ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00000000-0008-0000-0200-000005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9" t="4604" r="9234"/>
          <a:stretch/>
        </p:blipFill>
        <p:spPr>
          <a:xfrm>
            <a:off x="303012" y="2046133"/>
            <a:ext cx="2612876" cy="33730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00000000-0008-0000-0200-000007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r="12422"/>
          <a:stretch/>
        </p:blipFill>
        <p:spPr>
          <a:xfrm>
            <a:off x="6290431" y="2223557"/>
            <a:ext cx="2728115" cy="26627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00000000-0008-0000-0200-000008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2" t="27205" r="31022" b="20938"/>
          <a:stretch/>
        </p:blipFill>
        <p:spPr>
          <a:xfrm>
            <a:off x="3109832" y="2046133"/>
            <a:ext cx="2821217" cy="31973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703445" y="5628670"/>
            <a:ext cx="1812010" cy="99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中　国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3733939" y="5679610"/>
            <a:ext cx="1812010" cy="99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韓　国</a:t>
            </a: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6901912" y="5628670"/>
            <a:ext cx="1812010" cy="99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ロシア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86600" y="6444834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55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グラフ 7">
            <a:extLst>
              <a:ext uri="{FF2B5EF4-FFF2-40B4-BE49-F238E27FC236}">
                <a16:creationId xmlns:a16="http://schemas.microsoft.com/office/drawing/2014/main" xmlns="" id="{E41EFB90-8A59-4D98-BD34-F2E8A5947F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5337376"/>
              </p:ext>
            </p:extLst>
          </p:nvPr>
        </p:nvGraphicFramePr>
        <p:xfrm>
          <a:off x="4614334" y="1126859"/>
          <a:ext cx="6053666" cy="4592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3841D087-0440-4274-97B5-A5BA9606D6BE}"/>
              </a:ext>
            </a:extLst>
          </p:cNvPr>
          <p:cNvSpPr/>
          <p:nvPr/>
        </p:nvSpPr>
        <p:spPr>
          <a:xfrm>
            <a:off x="3776134" y="770467"/>
            <a:ext cx="2743200" cy="56790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xmlns="" id="{44125574-A24D-4B12-BDCF-14765938C0A8}"/>
              </a:ext>
            </a:extLst>
          </p:cNvPr>
          <p:cNvGrpSpPr/>
          <p:nvPr/>
        </p:nvGrpSpPr>
        <p:grpSpPr>
          <a:xfrm>
            <a:off x="185521" y="22240"/>
            <a:ext cx="7029667" cy="2097617"/>
            <a:chOff x="1964267" y="257964"/>
            <a:chExt cx="8077200" cy="2097617"/>
          </a:xfrm>
        </p:grpSpPr>
        <p:graphicFrame>
          <p:nvGraphicFramePr>
            <p:cNvPr id="13" name="グラフ 12">
              <a:extLst>
                <a:ext uri="{FF2B5EF4-FFF2-40B4-BE49-F238E27FC236}">
                  <a16:creationId xmlns:a16="http://schemas.microsoft.com/office/drawing/2014/main" xmlns="" id="{096ADD0F-1307-45A3-9750-AE300834B6A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96245044"/>
                </p:ext>
              </p:extLst>
            </p:nvPr>
          </p:nvGraphicFramePr>
          <p:xfrm>
            <a:off x="1964267" y="257964"/>
            <a:ext cx="8077200" cy="20976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xmlns="" id="{4AD440E3-2979-4C23-83E1-AB4A3FAA6034}"/>
                </a:ext>
              </a:extLst>
            </p:cNvPr>
            <p:cNvSpPr txBox="1"/>
            <p:nvPr/>
          </p:nvSpPr>
          <p:spPr>
            <a:xfrm>
              <a:off x="4141840" y="266697"/>
              <a:ext cx="35240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 smtClean="0"/>
                <a:t>北海道豊富地区</a:t>
              </a:r>
              <a:endParaRPr lang="ja-JP" altLang="en-US" sz="32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xmlns="" id="{99D72B20-7A59-4825-8946-DA6B7C269569}"/>
              </a:ext>
            </a:extLst>
          </p:cNvPr>
          <p:cNvGrpSpPr/>
          <p:nvPr/>
        </p:nvGrpSpPr>
        <p:grpSpPr>
          <a:xfrm>
            <a:off x="178607" y="2097894"/>
            <a:ext cx="7036582" cy="2116658"/>
            <a:chOff x="1964267" y="2347922"/>
            <a:chExt cx="8077200" cy="2116658"/>
          </a:xfrm>
        </p:grpSpPr>
        <p:graphicFrame>
          <p:nvGraphicFramePr>
            <p:cNvPr id="14" name="グラフ 13">
              <a:extLst>
                <a:ext uri="{FF2B5EF4-FFF2-40B4-BE49-F238E27FC236}">
                  <a16:creationId xmlns:a16="http://schemas.microsoft.com/office/drawing/2014/main" xmlns="" id="{DAA55EBC-C2A5-4EB6-9D77-6FAC6112D29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91951536"/>
                </p:ext>
              </p:extLst>
            </p:nvPr>
          </p:nvGraphicFramePr>
          <p:xfrm>
            <a:off x="1964267" y="2405591"/>
            <a:ext cx="8077200" cy="20589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xmlns="" id="{EC5F564F-CEFC-4FC7-BEE0-42B607DB7B7D}"/>
                </a:ext>
              </a:extLst>
            </p:cNvPr>
            <p:cNvSpPr txBox="1"/>
            <p:nvPr/>
          </p:nvSpPr>
          <p:spPr>
            <a:xfrm>
              <a:off x="4310567" y="2347922"/>
              <a:ext cx="33492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 smtClean="0"/>
                <a:t>山口県下関市 </a:t>
              </a:r>
              <a:endParaRPr lang="ja-JP" altLang="en-US" sz="3200" dirty="0"/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xmlns="" id="{48E5A21F-B674-4CD3-9373-D8804A209BD5}"/>
              </a:ext>
            </a:extLst>
          </p:cNvPr>
          <p:cNvGrpSpPr/>
          <p:nvPr/>
        </p:nvGrpSpPr>
        <p:grpSpPr>
          <a:xfrm>
            <a:off x="147778" y="4250258"/>
            <a:ext cx="7067410" cy="2256895"/>
            <a:chOff x="1872161" y="4548981"/>
            <a:chExt cx="8165073" cy="2256895"/>
          </a:xfrm>
        </p:grpSpPr>
        <p:graphicFrame>
          <p:nvGraphicFramePr>
            <p:cNvPr id="15" name="グラフ 14">
              <a:extLst>
                <a:ext uri="{FF2B5EF4-FFF2-40B4-BE49-F238E27FC236}">
                  <a16:creationId xmlns:a16="http://schemas.microsoft.com/office/drawing/2014/main" xmlns="" id="{9717E568-BE96-4145-AE31-CCF54C81398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38759556"/>
                </p:ext>
              </p:extLst>
            </p:nvPr>
          </p:nvGraphicFramePr>
          <p:xfrm>
            <a:off x="1872161" y="4548981"/>
            <a:ext cx="8165073" cy="22568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xmlns="" id="{E59CA2E1-A44F-4BAD-9B1F-1458F82DC4E1}"/>
                </a:ext>
              </a:extLst>
            </p:cNvPr>
            <p:cNvSpPr txBox="1"/>
            <p:nvPr/>
          </p:nvSpPr>
          <p:spPr>
            <a:xfrm>
              <a:off x="4382793" y="4548981"/>
              <a:ext cx="32573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 smtClean="0"/>
                <a:t>沖縄県宮古</a:t>
              </a:r>
              <a:r>
                <a:rPr lang="ja-JP" altLang="en-US" sz="3200" dirty="0"/>
                <a:t>島</a:t>
              </a:r>
              <a:endParaRPr lang="en-US" altLang="ja-JP" sz="3200" dirty="0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58461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xmlns="" id="{F710CF64-8A6E-45FD-ACAD-EFC8964C1387}"/>
              </a:ext>
            </a:extLst>
          </p:cNvPr>
          <p:cNvSpPr/>
          <p:nvPr/>
        </p:nvSpPr>
        <p:spPr>
          <a:xfrm>
            <a:off x="44289" y="6478583"/>
            <a:ext cx="91102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/>
              <a:t>環境省</a:t>
            </a:r>
            <a:r>
              <a:rPr lang="ja-JP" altLang="en-US" sz="1400" dirty="0"/>
              <a:t>　漂流・漂着ゴミに係る国内削減方策モデル調査統括検討会報告書</a:t>
            </a:r>
            <a:r>
              <a:rPr lang="ja-JP" altLang="en-US" sz="1400" dirty="0" smtClean="0"/>
              <a:t>（平成</a:t>
            </a:r>
            <a:r>
              <a:rPr lang="en-US" altLang="ja-JP" sz="1400" dirty="0" smtClean="0"/>
              <a:t>21</a:t>
            </a:r>
            <a:r>
              <a:rPr lang="ja-JP" altLang="en-US" sz="1400" dirty="0" smtClean="0"/>
              <a:t>年</a:t>
            </a:r>
            <a:r>
              <a:rPr lang="en-US" altLang="ja-JP" sz="1400" dirty="0" smtClean="0"/>
              <a:t>3</a:t>
            </a:r>
            <a:r>
              <a:rPr lang="ja-JP" altLang="en-US" sz="1400" dirty="0" smtClean="0"/>
              <a:t>月</a:t>
            </a:r>
            <a:r>
              <a:rPr lang="en-US" altLang="ja-JP" sz="1400" dirty="0" smtClean="0"/>
              <a:t>/</a:t>
            </a:r>
            <a:r>
              <a:rPr lang="ja-JP" altLang="en-US" sz="1400" dirty="0" smtClean="0"/>
              <a:t>平成</a:t>
            </a:r>
            <a:r>
              <a:rPr lang="en-US" altLang="ja-JP" sz="1400" dirty="0"/>
              <a:t>23</a:t>
            </a:r>
            <a:r>
              <a:rPr lang="ja-JP" altLang="en-US" sz="1400" dirty="0"/>
              <a:t>年</a:t>
            </a:r>
            <a:r>
              <a:rPr lang="en-US" altLang="ja-JP" sz="1400" dirty="0"/>
              <a:t>3</a:t>
            </a:r>
            <a:r>
              <a:rPr lang="ja-JP" altLang="en-US" sz="1400" dirty="0"/>
              <a:t>月</a:t>
            </a:r>
            <a:r>
              <a:rPr lang="ja-JP" altLang="en-US" sz="1400" dirty="0" smtClean="0"/>
              <a:t>）より作成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856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04901" y="485845"/>
            <a:ext cx="7286625" cy="175432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日本</a:t>
            </a:r>
            <a:r>
              <a:rPr lang="ja-JP" altLang="en-US" sz="5400" b="1" dirty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のごみは他の国</a:t>
            </a:r>
            <a:r>
              <a:rPr lang="ja-JP" altLang="en-US" sz="5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</a:t>
            </a:r>
            <a:endParaRPr lang="en-US" altLang="ja-JP" sz="5400" b="1" dirty="0" smtClean="0">
              <a:solidFill>
                <a:schemeClr val="accent5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流れ着かないのかな？</a:t>
            </a:r>
            <a:endParaRPr lang="ja-JP" altLang="en-US" sz="5400" b="1" dirty="0">
              <a:solidFill>
                <a:schemeClr val="accent5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1797F41D-D525-4842-8F58-C4EB45AAE3CB}"/>
              </a:ext>
            </a:extLst>
          </p:cNvPr>
          <p:cNvSpPr txBox="1"/>
          <p:nvPr/>
        </p:nvSpPr>
        <p:spPr>
          <a:xfrm>
            <a:off x="448881" y="3692561"/>
            <a:ext cx="81379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日本のごみは</a:t>
            </a:r>
            <a:endParaRPr lang="en-US" altLang="ja-JP" sz="5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アメリカで見つかって</a:t>
            </a:r>
            <a:r>
              <a:rPr lang="ja-JP" altLang="en-US" sz="5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います</a:t>
            </a:r>
            <a:endParaRPr lang="ja-JP" altLang="en-US" sz="5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86600" y="6434138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594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550093" y="5856779"/>
            <a:ext cx="6132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/>
              <a:t>ごみの集まりやすい場所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8" y="796867"/>
            <a:ext cx="8498541" cy="4780429"/>
          </a:xfrm>
          <a:prstGeom prst="rect">
            <a:avLst/>
          </a:prstGeom>
        </p:spPr>
      </p:pic>
      <p:sp>
        <p:nvSpPr>
          <p:cNvPr id="4" name="円/楕円 3"/>
          <p:cNvSpPr/>
          <p:nvPr/>
        </p:nvSpPr>
        <p:spPr>
          <a:xfrm>
            <a:off x="3849285" y="3187080"/>
            <a:ext cx="1534332" cy="1270860"/>
          </a:xfrm>
          <a:prstGeom prst="ellipse">
            <a:avLst/>
          </a:prstGeom>
          <a:solidFill>
            <a:srgbClr val="FF00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円/楕円 7"/>
          <p:cNvSpPr/>
          <p:nvPr/>
        </p:nvSpPr>
        <p:spPr>
          <a:xfrm rot="2742379">
            <a:off x="6999656" y="2269595"/>
            <a:ext cx="1952167" cy="1006003"/>
          </a:xfrm>
          <a:prstGeom prst="ellipse">
            <a:avLst/>
          </a:prstGeom>
          <a:solidFill>
            <a:srgbClr val="FF00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14E2056F-146B-4741-A2A3-1A7DD81DAFE7}"/>
              </a:ext>
            </a:extLst>
          </p:cNvPr>
          <p:cNvSpPr txBox="1"/>
          <p:nvPr/>
        </p:nvSpPr>
        <p:spPr>
          <a:xfrm>
            <a:off x="921498" y="27426"/>
            <a:ext cx="7797800" cy="769441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漂流している海ごみ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907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90" y="830160"/>
            <a:ext cx="8629274" cy="57528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14E2056F-146B-4741-A2A3-1A7DD81DAFE7}"/>
              </a:ext>
            </a:extLst>
          </p:cNvPr>
          <p:cNvSpPr txBox="1"/>
          <p:nvPr/>
        </p:nvSpPr>
        <p:spPr>
          <a:xfrm>
            <a:off x="947601" y="60719"/>
            <a:ext cx="7797800" cy="769441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くらしの中にあるプラスチック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572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672184" y="53940"/>
            <a:ext cx="7954657" cy="1600438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</a:t>
            </a:r>
            <a:r>
              <a:rPr lang="ja-JP" altLang="en-US" sz="4400" b="1" dirty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ごみの量はどれ</a:t>
            </a:r>
            <a:r>
              <a:rPr lang="ja-JP" altLang="en-US" sz="4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くらい？</a:t>
            </a:r>
            <a:endParaRPr lang="en-US" altLang="ja-JP" sz="4400" b="1" dirty="0" smtClean="0">
              <a:solidFill>
                <a:schemeClr val="accent5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4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ja-JP" altLang="en-US" sz="4400" b="1" dirty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プラスチックのみ</a:t>
            </a:r>
            <a:r>
              <a:rPr lang="ja-JP" altLang="en-US" sz="4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r>
              <a:rPr lang="ja-JP" altLang="en-US" sz="5400" dirty="0"/>
              <a:t>　　</a:t>
            </a:r>
            <a:endParaRPr lang="en-US" altLang="ja-JP" sz="4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934" y="1889073"/>
            <a:ext cx="90582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dirty="0"/>
              <a:t>　</a:t>
            </a:r>
            <a:r>
              <a:rPr lang="ja-JP" altLang="en-US" sz="4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プラスチックごみ</a:t>
            </a:r>
            <a:endParaRPr lang="en-US" altLang="ja-JP" sz="4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4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１年間</a:t>
            </a:r>
            <a:r>
              <a:rPr lang="ja-JP" altLang="en-US" sz="4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</a:t>
            </a:r>
            <a:r>
              <a:rPr lang="en-US" altLang="ja-JP" sz="4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490</a:t>
            </a:r>
            <a:r>
              <a:rPr lang="ja-JP" altLang="en-US" sz="4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万トン～</a:t>
            </a:r>
            <a:r>
              <a:rPr lang="en-US" altLang="ja-JP" sz="4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1,270</a:t>
            </a:r>
            <a:r>
              <a:rPr lang="ja-JP" altLang="en-US" sz="4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</a:t>
            </a:r>
            <a:r>
              <a:rPr lang="ja-JP" altLang="en-US" sz="4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トン</a:t>
            </a:r>
            <a:endParaRPr lang="en-US" altLang="ja-JP" sz="4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1600" b="1" dirty="0" smtClean="0"/>
              <a:t>　　　　　　　　　　　　　　　　　　　　　　　　　　　　　　　　　　　　　　（アメリカ</a:t>
            </a:r>
            <a:r>
              <a:rPr lang="ja-JP" altLang="en-US" sz="1600" b="1" dirty="0"/>
              <a:t>　ジョージア大学</a:t>
            </a:r>
            <a:r>
              <a:rPr lang="ja-JP" altLang="en-US" sz="1600" b="1" dirty="0" smtClean="0"/>
              <a:t>試算）</a:t>
            </a:r>
            <a:endParaRPr lang="en-US" altLang="ja-JP" sz="5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0405" y="5391598"/>
            <a:ext cx="8558214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＜参考＞平成</a:t>
            </a:r>
            <a:r>
              <a:rPr lang="en-US" altLang="ja-JP" sz="2800" dirty="0"/>
              <a:t>28</a:t>
            </a:r>
            <a:r>
              <a:rPr lang="ja-JP" altLang="en-US" sz="2800" dirty="0"/>
              <a:t>年度の</a:t>
            </a:r>
            <a:r>
              <a:rPr lang="ja-JP" altLang="en-US" sz="2800" dirty="0" smtClean="0"/>
              <a:t>東京都全体の</a:t>
            </a:r>
            <a:r>
              <a:rPr lang="ja-JP" altLang="en-US" sz="2800" dirty="0"/>
              <a:t>ごみ</a:t>
            </a:r>
            <a:r>
              <a:rPr lang="ja-JP" altLang="en-US" sz="2800" dirty="0" smtClean="0"/>
              <a:t>排出量</a:t>
            </a:r>
            <a:r>
              <a:rPr lang="ja-JP" altLang="en-US" sz="2800" dirty="0"/>
              <a:t>　</a:t>
            </a:r>
            <a:endParaRPr lang="en-US" altLang="ja-JP" sz="2800" dirty="0"/>
          </a:p>
          <a:p>
            <a:r>
              <a:rPr lang="ja-JP" altLang="en-US" sz="2800" dirty="0">
                <a:solidFill>
                  <a:srgbClr val="FF0000"/>
                </a:solidFill>
              </a:rPr>
              <a:t>　　　　</a:t>
            </a:r>
            <a:r>
              <a:rPr lang="ja-JP" altLang="en-US" sz="2800" dirty="0" smtClean="0">
                <a:solidFill>
                  <a:srgbClr val="FF0000"/>
                </a:solidFill>
              </a:rPr>
              <a:t>４４３万トン</a:t>
            </a:r>
            <a:r>
              <a:rPr lang="ja-JP" altLang="en-US" sz="2800" dirty="0">
                <a:solidFill>
                  <a:srgbClr val="FF0000"/>
                </a:solidFill>
              </a:rPr>
              <a:t>（東京ドーム</a:t>
            </a:r>
            <a:r>
              <a:rPr lang="ja-JP" altLang="en-US" sz="2800" dirty="0" smtClean="0">
                <a:solidFill>
                  <a:srgbClr val="FF0000"/>
                </a:solidFill>
              </a:rPr>
              <a:t>およそ１２杯分</a:t>
            </a:r>
            <a:r>
              <a:rPr lang="ja-JP" altLang="en-US" sz="2800" dirty="0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F1D90CCD-DEF2-4312-A8A6-811222A85A9F}"/>
              </a:ext>
            </a:extLst>
          </p:cNvPr>
          <p:cNvSpPr txBox="1"/>
          <p:nvPr/>
        </p:nvSpPr>
        <p:spPr>
          <a:xfrm>
            <a:off x="-222932" y="3846849"/>
            <a:ext cx="9366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/>
              <a:t>2050</a:t>
            </a:r>
            <a:r>
              <a:rPr lang="ja-JP" altLang="en-US" sz="3600" dirty="0" smtClean="0"/>
              <a:t>年には</a:t>
            </a:r>
            <a:r>
              <a:rPr lang="ja-JP" altLang="en-US" sz="3600" dirty="0"/>
              <a:t>　</a:t>
            </a:r>
            <a:endParaRPr lang="en-US" altLang="ja-JP" sz="3600" dirty="0" smtClean="0"/>
          </a:p>
          <a:p>
            <a:pPr algn="ctr"/>
            <a:r>
              <a:rPr lang="ja-JP" altLang="en-US" sz="3600" dirty="0" smtClean="0"/>
              <a:t>プラスチック</a:t>
            </a:r>
            <a:r>
              <a:rPr lang="ja-JP" altLang="en-US" sz="3600" dirty="0"/>
              <a:t>ごみの量が海の魚の量を</a:t>
            </a:r>
            <a:r>
              <a:rPr lang="ja-JP" altLang="en-US" sz="3600" dirty="0" smtClean="0"/>
              <a:t>上回る</a:t>
            </a:r>
            <a:endParaRPr lang="en-US" altLang="ja-JP" sz="3600" dirty="0" smtClean="0"/>
          </a:p>
          <a:p>
            <a:pPr algn="ctr"/>
            <a:r>
              <a:rPr lang="ja-JP" altLang="en-US" sz="1600" dirty="0"/>
              <a:t>　</a:t>
            </a:r>
            <a:r>
              <a:rPr lang="en-US" altLang="ja-JP" sz="1600" dirty="0"/>
              <a:t> </a:t>
            </a:r>
            <a:r>
              <a:rPr lang="ja-JP" altLang="en-US" sz="1600" dirty="0"/>
              <a:t>　</a:t>
            </a:r>
            <a:r>
              <a:rPr lang="ja-JP" altLang="en-US" sz="1600" dirty="0" smtClean="0"/>
              <a:t>　　　　　　　　　　　　　　　　　　　　　　　　　　　　　　</a:t>
            </a:r>
            <a:r>
              <a:rPr lang="en-US" altLang="ja-JP" sz="1600" dirty="0" smtClean="0"/>
              <a:t>2016</a:t>
            </a:r>
            <a:r>
              <a:rPr lang="ja-JP" altLang="en-US" sz="1600" dirty="0"/>
              <a:t>年</a:t>
            </a:r>
            <a:r>
              <a:rPr lang="en-US" altLang="ja-JP" sz="1600" dirty="0"/>
              <a:t>1</a:t>
            </a:r>
            <a:r>
              <a:rPr lang="ja-JP" altLang="en-US" sz="1600" dirty="0"/>
              <a:t>月世界経済フォーラム（ダボス会議）資料より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1F1372E7-B60B-4C5A-B1E4-5024F927B8E1}"/>
              </a:ext>
            </a:extLst>
          </p:cNvPr>
          <p:cNvSpPr txBox="1"/>
          <p:nvPr/>
        </p:nvSpPr>
        <p:spPr>
          <a:xfrm>
            <a:off x="4445386" y="6406334"/>
            <a:ext cx="6052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　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68816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086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4425" y="657224"/>
            <a:ext cx="7129462" cy="671513"/>
          </a:xfrm>
          <a:solidFill>
            <a:srgbClr val="FFC000"/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algn="ct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海ごみの影響（えいきょう）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0062" y="2125663"/>
            <a:ext cx="8358188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5400" dirty="0" smtClean="0"/>
              <a:t>〇</a:t>
            </a:r>
            <a:r>
              <a:rPr lang="ja-JP" altLang="en-US" sz="5400" dirty="0"/>
              <a:t>景色（けしき）やレジャー</a:t>
            </a:r>
            <a:endParaRPr lang="en-US" altLang="ja-JP" sz="5400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5400" dirty="0"/>
              <a:t>〇漁業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5400" dirty="0" smtClean="0"/>
              <a:t>◎海</a:t>
            </a:r>
            <a:r>
              <a:rPr lang="ja-JP" altLang="en-US" sz="5400" dirty="0"/>
              <a:t>の生き物</a:t>
            </a:r>
            <a:endParaRPr lang="en-US" altLang="ja-JP" sz="5400" dirty="0"/>
          </a:p>
          <a:p>
            <a:pPr marL="0" indent="0">
              <a:lnSpc>
                <a:spcPct val="150000"/>
              </a:lnSpc>
              <a:buNone/>
            </a:pPr>
            <a:endParaRPr lang="en-US" altLang="ja-JP" sz="5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86600" y="6477001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70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8" t="6535" r="31176" b="20000"/>
          <a:stretch/>
        </p:blipFill>
        <p:spPr>
          <a:xfrm>
            <a:off x="383449" y="1667661"/>
            <a:ext cx="3502543" cy="389017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6797" r="17206" b="20000"/>
          <a:stretch/>
        </p:blipFill>
        <p:spPr>
          <a:xfrm>
            <a:off x="3986026" y="2329543"/>
            <a:ext cx="4869739" cy="290112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8680F87D-EF11-4769-9743-9EEE9DB66DD5}"/>
              </a:ext>
            </a:extLst>
          </p:cNvPr>
          <p:cNvSpPr txBox="1"/>
          <p:nvPr/>
        </p:nvSpPr>
        <p:spPr>
          <a:xfrm>
            <a:off x="251791" y="263520"/>
            <a:ext cx="8603974" cy="830997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</a:t>
            </a:r>
            <a:r>
              <a:rPr lang="ja-JP" altLang="en-US" sz="4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ごみの生き物への影響</a:t>
            </a:r>
            <a:endParaRPr lang="ja-JP" altLang="en-US" sz="4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86600" y="6465690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444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531065" y="761752"/>
            <a:ext cx="6310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海岸の漂着物カード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343331"/>
            <a:ext cx="9144000" cy="175432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グループに分かれて</a:t>
            </a:r>
            <a:endParaRPr lang="en-US" altLang="ja-JP" sz="5400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カード</a:t>
            </a:r>
            <a:r>
              <a:rPr lang="ja-JP" altLang="en-US" sz="5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を分類して</a:t>
            </a:r>
            <a:r>
              <a:rPr lang="ja-JP" altLang="en-US" sz="54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みよう</a:t>
            </a:r>
            <a:endParaRPr lang="ja-JP" altLang="en-US" sz="5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14215" y="5293976"/>
            <a:ext cx="7344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分類</a:t>
            </a:r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したものを発</a:t>
            </a:r>
            <a:r>
              <a:rPr lang="ja-JP" altLang="en-US" sz="54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表しよう</a:t>
            </a:r>
            <a:endParaRPr lang="ja-JP" altLang="en-US" sz="5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2B85-6F9D-4568-B3A4-B39BE189E901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4" name="下矢印 3"/>
          <p:cNvSpPr/>
          <p:nvPr/>
        </p:nvSpPr>
        <p:spPr>
          <a:xfrm>
            <a:off x="3493291" y="4302049"/>
            <a:ext cx="2386012" cy="90771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732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サブタイトル 4"/>
          <p:cNvSpPr txBox="1">
            <a:spLocks/>
          </p:cNvSpPr>
          <p:nvPr/>
        </p:nvSpPr>
        <p:spPr>
          <a:xfrm>
            <a:off x="347727" y="6442773"/>
            <a:ext cx="5653924" cy="370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ja-JP" altLang="en-US" sz="1400" b="1" dirty="0">
                <a:solidFill>
                  <a:schemeClr val="accent3">
                    <a:lumMod val="50000"/>
                  </a:schemeClr>
                </a:solidFill>
              </a:rPr>
              <a:t>海底に捨てられた漁網にからまった魚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8680F87D-EF11-4769-9743-9EEE9DB66DD5}"/>
              </a:ext>
            </a:extLst>
          </p:cNvPr>
          <p:cNvSpPr txBox="1"/>
          <p:nvPr/>
        </p:nvSpPr>
        <p:spPr>
          <a:xfrm>
            <a:off x="1243395" y="23509"/>
            <a:ext cx="6493566" cy="830997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ゴーストフィッシング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7" y="932375"/>
            <a:ext cx="7250243" cy="543768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47927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537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矢印: 右 11">
            <a:extLst>
              <a:ext uri="{FF2B5EF4-FFF2-40B4-BE49-F238E27FC236}">
                <a16:creationId xmlns:a16="http://schemas.microsoft.com/office/drawing/2014/main" xmlns="" id="{33BCC2A8-A9E5-4261-9AB0-77A09C95CF21}"/>
              </a:ext>
            </a:extLst>
          </p:cNvPr>
          <p:cNvSpPr/>
          <p:nvPr/>
        </p:nvSpPr>
        <p:spPr>
          <a:xfrm>
            <a:off x="4265421" y="3601044"/>
            <a:ext cx="864096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48A44946-CBE6-4B5B-B418-489BC20C05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5" t="23279" r="34999" b="6950"/>
          <a:stretch/>
        </p:blipFill>
        <p:spPr>
          <a:xfrm rot="5400000">
            <a:off x="5672521" y="2260273"/>
            <a:ext cx="2873510" cy="3596821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xmlns="" id="{48B6E03A-90B1-4294-8FE7-6EC3B30F9B1D}"/>
              </a:ext>
            </a:extLst>
          </p:cNvPr>
          <p:cNvGrpSpPr/>
          <p:nvPr/>
        </p:nvGrpSpPr>
        <p:grpSpPr>
          <a:xfrm>
            <a:off x="2939901" y="420616"/>
            <a:ext cx="2053810" cy="2201312"/>
            <a:chOff x="9241749" y="120942"/>
            <a:chExt cx="2504206" cy="2638980"/>
          </a:xfrm>
        </p:grpSpPr>
        <p:pic>
          <p:nvPicPr>
            <p:cNvPr id="7" name="グラフィックス 6" descr="晴れ">
              <a:extLst>
                <a:ext uri="{FF2B5EF4-FFF2-40B4-BE49-F238E27FC236}">
                  <a16:creationId xmlns:a16="http://schemas.microsoft.com/office/drawing/2014/main" xmlns="" id="{8BFD9893-980D-4E36-8B0C-B3D70A3BE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0124381" y="120942"/>
              <a:ext cx="1621574" cy="1621574"/>
            </a:xfrm>
            <a:prstGeom prst="rect">
              <a:avLst/>
            </a:prstGeom>
          </p:spPr>
        </p:pic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xmlns="" id="{122601C0-F768-426B-A158-13CEB417A7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1749" y="1235458"/>
              <a:ext cx="774434" cy="474073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図 9">
              <a:extLst>
                <a:ext uri="{FF2B5EF4-FFF2-40B4-BE49-F238E27FC236}">
                  <a16:creationId xmlns:a16="http://schemas.microsoft.com/office/drawing/2014/main" xmlns="" id="{9A4DE226-0EA4-446C-88CF-0D30BE678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156526">
              <a:off x="10512645" y="2064918"/>
              <a:ext cx="835224" cy="554784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xmlns="" id="{3ED39F8C-2BDB-44A4-9A52-10E1D7BE9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695339">
              <a:off x="9529346" y="1824168"/>
              <a:ext cx="835224" cy="554784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xmlns="" id="{9BAFBC0E-BEA5-4F43-8235-629263F676F0}"/>
              </a:ext>
            </a:extLst>
          </p:cNvPr>
          <p:cNvGrpSpPr/>
          <p:nvPr/>
        </p:nvGrpSpPr>
        <p:grpSpPr>
          <a:xfrm>
            <a:off x="289796" y="1266781"/>
            <a:ext cx="2778417" cy="1006794"/>
            <a:chOff x="272280" y="823201"/>
            <a:chExt cx="2941799" cy="1414093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xmlns="" id="{5D3D7CDF-5769-4E4E-93BD-4AFC92E6F7C8}"/>
                </a:ext>
              </a:extLst>
            </p:cNvPr>
            <p:cNvGrpSpPr/>
            <p:nvPr/>
          </p:nvGrpSpPr>
          <p:grpSpPr>
            <a:xfrm>
              <a:off x="272280" y="823201"/>
              <a:ext cx="1441753" cy="1371087"/>
              <a:chOff x="241577" y="1416016"/>
              <a:chExt cx="1441753" cy="1371087"/>
            </a:xfrm>
          </p:grpSpPr>
          <p:sp>
            <p:nvSpPr>
              <p:cNvPr id="4" name="円弧 3">
                <a:extLst>
                  <a:ext uri="{FF2B5EF4-FFF2-40B4-BE49-F238E27FC236}">
                    <a16:creationId xmlns:a16="http://schemas.microsoft.com/office/drawing/2014/main" xmlns="" id="{DB5FA063-7F37-4829-8E2F-93F3EAA398F0}"/>
                  </a:ext>
                </a:extLst>
              </p:cNvPr>
              <p:cNvSpPr/>
              <p:nvPr/>
            </p:nvSpPr>
            <p:spPr>
              <a:xfrm flipH="1">
                <a:off x="710744" y="1472495"/>
                <a:ext cx="917437" cy="1310020"/>
              </a:xfrm>
              <a:prstGeom prst="arc">
                <a:avLst>
                  <a:gd name="adj1" fmla="val 16100543"/>
                  <a:gd name="adj2" fmla="val 0"/>
                </a:avLst>
              </a:prstGeom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3" name="円弧 12">
                <a:extLst>
                  <a:ext uri="{FF2B5EF4-FFF2-40B4-BE49-F238E27FC236}">
                    <a16:creationId xmlns:a16="http://schemas.microsoft.com/office/drawing/2014/main" xmlns="" id="{04257B58-7826-4D5C-961A-C3E771722DA7}"/>
                  </a:ext>
                </a:extLst>
              </p:cNvPr>
              <p:cNvSpPr/>
              <p:nvPr/>
            </p:nvSpPr>
            <p:spPr>
              <a:xfrm flipH="1">
                <a:off x="241577" y="1416016"/>
                <a:ext cx="1441753" cy="1371087"/>
              </a:xfrm>
              <a:prstGeom prst="arc">
                <a:avLst>
                  <a:gd name="adj1" fmla="val 14074395"/>
                  <a:gd name="adj2" fmla="val 0"/>
                </a:avLst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xmlns="" id="{74456D82-0AA4-4A73-A291-E7F6ED987C10}"/>
                </a:ext>
              </a:extLst>
            </p:cNvPr>
            <p:cNvGrpSpPr/>
            <p:nvPr/>
          </p:nvGrpSpPr>
          <p:grpSpPr>
            <a:xfrm>
              <a:off x="978296" y="827789"/>
              <a:ext cx="1441753" cy="1371087"/>
              <a:chOff x="241577" y="1416016"/>
              <a:chExt cx="1441753" cy="1371087"/>
            </a:xfrm>
          </p:grpSpPr>
          <p:sp>
            <p:nvSpPr>
              <p:cNvPr id="16" name="円弧 15">
                <a:extLst>
                  <a:ext uri="{FF2B5EF4-FFF2-40B4-BE49-F238E27FC236}">
                    <a16:creationId xmlns:a16="http://schemas.microsoft.com/office/drawing/2014/main" xmlns="" id="{4B792736-D0E5-4EDF-B87C-F1A5DF6CB6D8}"/>
                  </a:ext>
                </a:extLst>
              </p:cNvPr>
              <p:cNvSpPr/>
              <p:nvPr/>
            </p:nvSpPr>
            <p:spPr>
              <a:xfrm flipH="1">
                <a:off x="710744" y="1472495"/>
                <a:ext cx="917437" cy="1310020"/>
              </a:xfrm>
              <a:prstGeom prst="arc">
                <a:avLst>
                  <a:gd name="adj1" fmla="val 16100543"/>
                  <a:gd name="adj2" fmla="val 0"/>
                </a:avLst>
              </a:prstGeom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" name="円弧 16">
                <a:extLst>
                  <a:ext uri="{FF2B5EF4-FFF2-40B4-BE49-F238E27FC236}">
                    <a16:creationId xmlns:a16="http://schemas.microsoft.com/office/drawing/2014/main" xmlns="" id="{D0092B5A-210A-4E94-B948-72CD0A77231D}"/>
                  </a:ext>
                </a:extLst>
              </p:cNvPr>
              <p:cNvSpPr/>
              <p:nvPr/>
            </p:nvSpPr>
            <p:spPr>
              <a:xfrm flipH="1">
                <a:off x="241577" y="1416016"/>
                <a:ext cx="1441753" cy="1371087"/>
              </a:xfrm>
              <a:prstGeom prst="arc">
                <a:avLst>
                  <a:gd name="adj1" fmla="val 14074395"/>
                  <a:gd name="adj2" fmla="val 0"/>
                </a:avLst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xmlns="" id="{AEC24787-652E-4EBB-8930-123C9BBC79B3}"/>
                </a:ext>
              </a:extLst>
            </p:cNvPr>
            <p:cNvGrpSpPr/>
            <p:nvPr/>
          </p:nvGrpSpPr>
          <p:grpSpPr>
            <a:xfrm>
              <a:off x="1772326" y="866207"/>
              <a:ext cx="1441753" cy="1371087"/>
              <a:chOff x="241577" y="1416016"/>
              <a:chExt cx="1441753" cy="1371087"/>
            </a:xfrm>
          </p:grpSpPr>
          <p:sp>
            <p:nvSpPr>
              <p:cNvPr id="19" name="円弧 18">
                <a:extLst>
                  <a:ext uri="{FF2B5EF4-FFF2-40B4-BE49-F238E27FC236}">
                    <a16:creationId xmlns:a16="http://schemas.microsoft.com/office/drawing/2014/main" xmlns="" id="{50E4A98B-558E-4497-A27C-0EFAEB00409B}"/>
                  </a:ext>
                </a:extLst>
              </p:cNvPr>
              <p:cNvSpPr/>
              <p:nvPr/>
            </p:nvSpPr>
            <p:spPr>
              <a:xfrm flipH="1">
                <a:off x="710744" y="1472495"/>
                <a:ext cx="917437" cy="1310020"/>
              </a:xfrm>
              <a:prstGeom prst="arc">
                <a:avLst>
                  <a:gd name="adj1" fmla="val 16100543"/>
                  <a:gd name="adj2" fmla="val 0"/>
                </a:avLst>
              </a:prstGeom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0" name="円弧 19">
                <a:extLst>
                  <a:ext uri="{FF2B5EF4-FFF2-40B4-BE49-F238E27FC236}">
                    <a16:creationId xmlns:a16="http://schemas.microsoft.com/office/drawing/2014/main" xmlns="" id="{473B5EFD-6AC9-4E51-894B-10C7CBEA05C3}"/>
                  </a:ext>
                </a:extLst>
              </p:cNvPr>
              <p:cNvSpPr/>
              <p:nvPr/>
            </p:nvSpPr>
            <p:spPr>
              <a:xfrm flipH="1">
                <a:off x="241577" y="1416016"/>
                <a:ext cx="1441753" cy="1371087"/>
              </a:xfrm>
              <a:prstGeom prst="arc">
                <a:avLst>
                  <a:gd name="adj1" fmla="val 14074395"/>
                  <a:gd name="adj2" fmla="val 0"/>
                </a:avLst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sp>
        <p:nvSpPr>
          <p:cNvPr id="21" name="タイトル 1">
            <a:extLst>
              <a:ext uri="{FF2B5EF4-FFF2-40B4-BE49-F238E27FC236}">
                <a16:creationId xmlns:a16="http://schemas.microsoft.com/office/drawing/2014/main" xmlns="" id="{F6AAAED4-A177-4878-A045-C0C8DBD8D7CC}"/>
              </a:ext>
            </a:extLst>
          </p:cNvPr>
          <p:cNvSpPr txBox="1">
            <a:spLocks/>
          </p:cNvSpPr>
          <p:nvPr/>
        </p:nvSpPr>
        <p:spPr>
          <a:xfrm>
            <a:off x="2249942" y="2368815"/>
            <a:ext cx="5130557" cy="9296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200" dirty="0"/>
              <a:t>大きなプラスチックごみ</a:t>
            </a:r>
            <a:r>
              <a:rPr lang="ja-JP" altLang="en-US" sz="3200" dirty="0" smtClean="0"/>
              <a:t>から小さな</a:t>
            </a:r>
            <a:r>
              <a:rPr lang="ja-JP" altLang="en-US" sz="3200" dirty="0"/>
              <a:t>プラスチックごみへ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xmlns="" id="{3882D62C-5C75-43EF-86FB-56755A50FFBC}"/>
              </a:ext>
            </a:extLst>
          </p:cNvPr>
          <p:cNvSpPr txBox="1"/>
          <p:nvPr/>
        </p:nvSpPr>
        <p:spPr>
          <a:xfrm>
            <a:off x="239640" y="265939"/>
            <a:ext cx="2567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波・海流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xmlns="" id="{1F55D39A-6A62-46F1-9613-BB8326A63475}"/>
              </a:ext>
            </a:extLst>
          </p:cNvPr>
          <p:cNvSpPr txBox="1"/>
          <p:nvPr/>
        </p:nvSpPr>
        <p:spPr>
          <a:xfrm>
            <a:off x="5129517" y="523039"/>
            <a:ext cx="1621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/>
              <a:t>日光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63553" y="5630784"/>
            <a:ext cx="8449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accent4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５ｍｍ以下</a:t>
            </a:r>
            <a:r>
              <a:rPr lang="ja-JP" altLang="en-US" sz="3600" dirty="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のプラスチックのことを</a:t>
            </a:r>
            <a:endParaRPr lang="en-US" altLang="ja-JP" sz="3600" dirty="0">
              <a:solidFill>
                <a:schemeClr val="tx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マイクロプラスチック　</a:t>
            </a:r>
            <a:r>
              <a:rPr lang="ja-JP" altLang="en-US" sz="3600" dirty="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という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3259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8"/>
          <a:srcRect l="2883" t="12743" r="61146" b="20922"/>
          <a:stretch/>
        </p:blipFill>
        <p:spPr>
          <a:xfrm>
            <a:off x="355621" y="3162089"/>
            <a:ext cx="3728452" cy="1995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074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1"/>
    </mc:Choice>
    <mc:Fallback xmlns="">
      <p:transition spd="slow" advTm="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5033AC77-B9FB-4260-B497-5D98DB05E9D3}"/>
              </a:ext>
            </a:extLst>
          </p:cNvPr>
          <p:cNvSpPr txBox="1"/>
          <p:nvPr/>
        </p:nvSpPr>
        <p:spPr>
          <a:xfrm>
            <a:off x="0" y="2243994"/>
            <a:ext cx="9144000" cy="1754326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マイクロプラスチックの影響</a:t>
            </a:r>
            <a:endParaRPr lang="en-US" altLang="ja-JP" sz="54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について考えてみよう！</a:t>
            </a:r>
            <a:endParaRPr lang="ja-JP" altLang="en-US" sz="5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6515100" y="432346"/>
            <a:ext cx="2146133" cy="1182314"/>
            <a:chOff x="10943516" y="5454869"/>
            <a:chExt cx="918168" cy="634900"/>
          </a:xfrm>
        </p:grpSpPr>
        <p:sp>
          <p:nvSpPr>
            <p:cNvPr id="9" name="角丸四角形 8"/>
            <p:cNvSpPr/>
            <p:nvPr/>
          </p:nvSpPr>
          <p:spPr>
            <a:xfrm>
              <a:off x="11098924" y="5454869"/>
              <a:ext cx="762760" cy="418464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ムービー視聴③</a:t>
              </a:r>
              <a:endPara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0" name="角丸四角形 9"/>
            <p:cNvSpPr/>
            <p:nvPr/>
          </p:nvSpPr>
          <p:spPr>
            <a:xfrm>
              <a:off x="10943516" y="5522211"/>
              <a:ext cx="155408" cy="28377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11402600" y="5805990"/>
              <a:ext cx="155408" cy="28377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51911" y="6439302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09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785813"/>
            <a:ext cx="8839200" cy="4972050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33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14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xmlns="" id="{3235C107-C9EE-4C6A-875D-1373EE19E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230" y="5087220"/>
            <a:ext cx="8712968" cy="1770780"/>
          </a:xfrm>
        </p:spPr>
        <p:txBody>
          <a:bodyPr>
            <a:normAutofit/>
          </a:bodyPr>
          <a:lstStyle/>
          <a:p>
            <a:pPr algn="ctr"/>
            <a:r>
              <a:rPr lang="ja-JP" altLang="en-US" sz="4400" dirty="0"/>
              <a:t>約</a:t>
            </a:r>
            <a:r>
              <a:rPr lang="en-US" altLang="ja-JP" sz="4400" dirty="0"/>
              <a:t>8</a:t>
            </a:r>
            <a:r>
              <a:rPr lang="ja-JP" altLang="en-US" sz="4400" dirty="0"/>
              <a:t>割のイワシから</a:t>
            </a:r>
            <a:endParaRPr lang="en-US" altLang="ja-JP" sz="4400" dirty="0"/>
          </a:p>
          <a:p>
            <a:pPr algn="ctr"/>
            <a:r>
              <a:rPr lang="ja-JP" altLang="en-US" sz="4400" dirty="0"/>
              <a:t>マイクロプラスチックが！！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4" y="295316"/>
            <a:ext cx="8518940" cy="4791904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40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0"/>
    </mc:Choice>
    <mc:Fallback xmlns="">
      <p:transition spd="slow" advTm="2546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DCEAF1F8-CF63-43B9-BF3A-F1BD95803AB8}"/>
              </a:ext>
            </a:extLst>
          </p:cNvPr>
          <p:cNvSpPr txBox="1"/>
          <p:nvPr/>
        </p:nvSpPr>
        <p:spPr>
          <a:xfrm>
            <a:off x="0" y="1426031"/>
            <a:ext cx="90379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身近</a:t>
            </a:r>
            <a:r>
              <a:rPr lang="ja-JP" altLang="en-US" sz="6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な川のごみは</a:t>
            </a:r>
            <a:endParaRPr lang="en-US" altLang="ja-JP" sz="6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6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どうなっている</a:t>
            </a:r>
            <a:r>
              <a:rPr lang="ja-JP" altLang="en-US" sz="6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のかな？</a:t>
            </a:r>
            <a:endParaRPr lang="ja-JP" altLang="en-US" sz="60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35</a:t>
            </a:fld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9" y="4205286"/>
            <a:ext cx="2828924" cy="188594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63" y="4195763"/>
            <a:ext cx="27717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2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03" y="183253"/>
            <a:ext cx="7341171" cy="550587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49033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36</a:t>
            </a:fld>
            <a:endParaRPr kumimoji="1" lang="ja-JP" altLang="en-US" dirty="0"/>
          </a:p>
        </p:txBody>
      </p:sp>
      <p:sp>
        <p:nvSpPr>
          <p:cNvPr id="5" name="テキスト ボックス 9">
            <a:extLst>
              <a:ext uri="{FF2B5EF4-FFF2-40B4-BE49-F238E27FC236}">
                <a16:creationId xmlns:a16="http://schemas.microsoft.com/office/drawing/2014/main" xmlns="" id="{00000000-0008-0000-0100-00000A000000}"/>
              </a:ext>
            </a:extLst>
          </p:cNvPr>
          <p:cNvSpPr txBox="1"/>
          <p:nvPr/>
        </p:nvSpPr>
        <p:spPr>
          <a:xfrm>
            <a:off x="5054727" y="5833827"/>
            <a:ext cx="2760536" cy="2571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dirty="0" smtClean="0"/>
              <a:t>撮影：たてやま・海辺の鑑定団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9717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6" y="1136815"/>
            <a:ext cx="7557195" cy="50381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xmlns="" id="{BB28743D-63C3-4299-B42B-19A68ED2D9EE}"/>
              </a:ext>
            </a:extLst>
          </p:cNvPr>
          <p:cNvSpPr txBox="1">
            <a:spLocks/>
          </p:cNvSpPr>
          <p:nvPr/>
        </p:nvSpPr>
        <p:spPr>
          <a:xfrm>
            <a:off x="-1266939" y="5086607"/>
            <a:ext cx="11461214" cy="9859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ja-JP" altLang="en-US" sz="2800" dirty="0"/>
          </a:p>
        </p:txBody>
      </p:sp>
      <p:sp>
        <p:nvSpPr>
          <p:cNvPr id="4" name="正方形/長方形 3"/>
          <p:cNvSpPr/>
          <p:nvPr/>
        </p:nvSpPr>
        <p:spPr>
          <a:xfrm>
            <a:off x="7086600" y="159060"/>
            <a:ext cx="1957788" cy="6314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パート２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1880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37</a:t>
            </a:fld>
            <a:endParaRPr kumimoji="1" lang="ja-JP" altLang="en-US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-492303" y="2424667"/>
            <a:ext cx="10313451" cy="23614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</a:t>
            </a:r>
            <a:r>
              <a:rPr lang="ja-JP" altLang="ja-JP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</a:t>
            </a:r>
            <a:r>
              <a:rPr lang="ja-JP" alt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減らすために</a:t>
            </a:r>
            <a:endParaRPr lang="en-US" altLang="ja-JP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私たちにできること</a:t>
            </a:r>
            <a:endParaRPr lang="ja-JP" alt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77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1A10E9D1-DDEA-4B8A-9B64-C23ED01E558F}"/>
              </a:ext>
            </a:extLst>
          </p:cNvPr>
          <p:cNvSpPr txBox="1"/>
          <p:nvPr/>
        </p:nvSpPr>
        <p:spPr>
          <a:xfrm>
            <a:off x="171451" y="1859268"/>
            <a:ext cx="49434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川ごみ</a:t>
            </a:r>
            <a:r>
              <a:rPr lang="ja-JP" altLang="en-US" sz="5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</a:t>
            </a:r>
            <a:endParaRPr lang="en-US" altLang="ja-JP" sz="5400" b="1" dirty="0" smtClean="0">
              <a:solidFill>
                <a:schemeClr val="accent5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5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最も</a:t>
            </a:r>
            <a:r>
              <a:rPr lang="ja-JP" altLang="en-US" sz="5400" b="1" dirty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多い物</a:t>
            </a:r>
            <a:r>
              <a:rPr lang="ja-JP" altLang="en-US" sz="5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は</a:t>
            </a:r>
            <a:endParaRPr lang="en-US" altLang="ja-JP" sz="5400" b="1" dirty="0" smtClean="0">
              <a:solidFill>
                <a:schemeClr val="accent5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5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何だろう？</a:t>
            </a:r>
            <a:endParaRPr lang="ja-JP" altLang="en-US" sz="5400" b="1" dirty="0">
              <a:solidFill>
                <a:schemeClr val="accent5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13" y="0"/>
            <a:ext cx="4814887" cy="6814454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49329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38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3269">
            <a:off x="1014412" y="4700587"/>
            <a:ext cx="1457325" cy="14573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45" y="4813589"/>
            <a:ext cx="1030287" cy="123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8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"/>
            <a:ext cx="8758238" cy="627291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3463EE98-251C-46BE-B20F-9AF96D6A665F}"/>
              </a:ext>
            </a:extLst>
          </p:cNvPr>
          <p:cNvSpPr/>
          <p:nvPr/>
        </p:nvSpPr>
        <p:spPr>
          <a:xfrm>
            <a:off x="-25706" y="881349"/>
            <a:ext cx="3635566" cy="49245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49872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531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42980" y="0"/>
            <a:ext cx="4543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海ごみカード（１）</a:t>
            </a:r>
            <a:endParaRPr lang="ja-JP" altLang="en-US" sz="4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6" y="918400"/>
            <a:ext cx="8442167" cy="53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2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DCEAF1F8-CF63-43B9-BF3A-F1BD95803AB8}"/>
              </a:ext>
            </a:extLst>
          </p:cNvPr>
          <p:cNvSpPr txBox="1"/>
          <p:nvPr/>
        </p:nvSpPr>
        <p:spPr>
          <a:xfrm>
            <a:off x="0" y="1408112"/>
            <a:ext cx="9010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川ごみを拾</a:t>
            </a:r>
            <a:r>
              <a:rPr lang="ja-JP" altLang="en-US" sz="6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って、調べて</a:t>
            </a:r>
            <a:endParaRPr lang="en-US" altLang="ja-JP" sz="6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6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思ったことや考えたこと</a:t>
            </a:r>
            <a:r>
              <a:rPr lang="ja-JP" altLang="en-US" sz="6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</a:t>
            </a:r>
            <a:endParaRPr lang="en-US" altLang="ja-JP" sz="60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6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発表</a:t>
            </a:r>
            <a:r>
              <a:rPr lang="ja-JP" altLang="en-US" sz="6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しよう！</a:t>
            </a:r>
            <a:endParaRPr lang="ja-JP" altLang="en-US" sz="6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07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A0021F98-4A0C-4845-BBF7-43BCC80EECE1}"/>
              </a:ext>
            </a:extLst>
          </p:cNvPr>
          <p:cNvSpPr txBox="1"/>
          <p:nvPr/>
        </p:nvSpPr>
        <p:spPr>
          <a:xfrm>
            <a:off x="228600" y="2355632"/>
            <a:ext cx="8686800" cy="1754326"/>
          </a:xfrm>
          <a:prstGeom prst="rect">
            <a:avLst/>
          </a:prstGeom>
          <a:solidFill>
            <a:srgbClr val="FFFF99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私たちには何ができる</a:t>
            </a:r>
            <a:r>
              <a:rPr lang="ja-JP" altLang="en-US" sz="5400" b="1" dirty="0" smtClean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だろう？</a:t>
            </a:r>
            <a:endParaRPr lang="en-US" altLang="ja-JP" sz="5400" b="1" dirty="0" smtClean="0">
              <a:solidFill>
                <a:schemeClr val="accent5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b="1" dirty="0" smtClean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考えて</a:t>
            </a:r>
            <a:r>
              <a:rPr lang="ja-JP" altLang="en-US" sz="5400" b="1" dirty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みよう！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2B85-6F9D-4568-B3A4-B39BE189E901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863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5033AC77-B9FB-4260-B497-5D98DB05E9D3}"/>
              </a:ext>
            </a:extLst>
          </p:cNvPr>
          <p:cNvSpPr txBox="1"/>
          <p:nvPr/>
        </p:nvSpPr>
        <p:spPr>
          <a:xfrm>
            <a:off x="0" y="2243994"/>
            <a:ext cx="9144000" cy="1754326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他の学校の</a:t>
            </a:r>
            <a:r>
              <a:rPr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取組を</a:t>
            </a:r>
            <a:endParaRPr lang="en-US" altLang="ja-JP" sz="54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見てみよう！</a:t>
            </a:r>
            <a:endParaRPr lang="ja-JP" altLang="en-US" sz="5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6515100" y="432346"/>
            <a:ext cx="2146133" cy="1182314"/>
            <a:chOff x="10943516" y="5454869"/>
            <a:chExt cx="918168" cy="634900"/>
          </a:xfrm>
        </p:grpSpPr>
        <p:sp>
          <p:nvSpPr>
            <p:cNvPr id="9" name="角丸四角形 8"/>
            <p:cNvSpPr/>
            <p:nvPr/>
          </p:nvSpPr>
          <p:spPr>
            <a:xfrm>
              <a:off x="11098924" y="5454869"/>
              <a:ext cx="762760" cy="418464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ムービー視聴④</a:t>
              </a:r>
              <a:endPara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0" name="角丸四角形 9"/>
            <p:cNvSpPr/>
            <p:nvPr/>
          </p:nvSpPr>
          <p:spPr>
            <a:xfrm>
              <a:off x="10943516" y="5522211"/>
              <a:ext cx="155408" cy="28377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11402600" y="5805990"/>
              <a:ext cx="155408" cy="28377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51911" y="6439302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42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90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28780" y="2052743"/>
            <a:ext cx="8043734" cy="2585323"/>
          </a:xfrm>
          <a:prstGeom prst="rect">
            <a:avLst/>
          </a:prstGeom>
          <a:solidFill>
            <a:srgbClr val="FFFF99"/>
          </a:solidFill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自分たちの目で</a:t>
            </a:r>
            <a:endParaRPr lang="en-US" altLang="ja-JP" sz="5400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b="1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海ごみへの</a:t>
            </a:r>
            <a:r>
              <a:rPr lang="ja-JP" altLang="en-US" sz="5400" b="1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取組を</a:t>
            </a:r>
            <a:endParaRPr lang="en-US" altLang="ja-JP" sz="5400" b="1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b="1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見て</a:t>
            </a:r>
            <a:r>
              <a:rPr lang="ja-JP" altLang="en-US" sz="5400" b="1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みよう！</a:t>
            </a:r>
            <a:endParaRPr lang="ja-JP" altLang="en-US" sz="5400" b="1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487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サブタイトル 4"/>
          <p:cNvSpPr txBox="1">
            <a:spLocks/>
          </p:cNvSpPr>
          <p:nvPr/>
        </p:nvSpPr>
        <p:spPr>
          <a:xfrm>
            <a:off x="4533969" y="5247098"/>
            <a:ext cx="4724203" cy="157695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ja-JP" sz="2300" dirty="0">
              <a:latin typeface="+mn-ea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3034582" y="253392"/>
            <a:ext cx="0" cy="38661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252369" y="603557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53">
              <a:defRPr/>
            </a:pPr>
            <a:r>
              <a:rPr lang="ja-JP" altLang="en-US" dirty="0">
                <a:latin typeface="+mn-ea"/>
              </a:rPr>
              <a:t>清掃活動</a:t>
            </a:r>
            <a:endParaRPr lang="en-US" altLang="ja-JP" dirty="0">
              <a:latin typeface="+mn-ea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1" y="1501863"/>
            <a:ext cx="6803101" cy="51023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0" y="1438560"/>
            <a:ext cx="6849696" cy="51372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0" y="1247519"/>
            <a:ext cx="7014666" cy="5261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93472B75-A056-4D1C-97D1-BC01D6D8C7A9}"/>
              </a:ext>
            </a:extLst>
          </p:cNvPr>
          <p:cNvSpPr txBox="1"/>
          <p:nvPr/>
        </p:nvSpPr>
        <p:spPr>
          <a:xfrm>
            <a:off x="514349" y="200204"/>
            <a:ext cx="8371263" cy="1015663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海ごみ拾いボランティア①</a:t>
            </a:r>
            <a:endParaRPr lang="en-US" altLang="ja-JP" sz="6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516997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44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288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サブタイトル 4"/>
          <p:cNvSpPr txBox="1">
            <a:spLocks/>
          </p:cNvSpPr>
          <p:nvPr/>
        </p:nvSpPr>
        <p:spPr>
          <a:xfrm>
            <a:off x="4533969" y="5247098"/>
            <a:ext cx="4724203" cy="157695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ja-JP" sz="2300" dirty="0">
              <a:latin typeface="+mn-ea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3034582" y="253392"/>
            <a:ext cx="0" cy="38661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240674" y="621718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53">
              <a:defRPr/>
            </a:pPr>
            <a:r>
              <a:rPr lang="ja-JP" altLang="en-US" dirty="0">
                <a:latin typeface="+mn-ea"/>
              </a:rPr>
              <a:t>清掃活動</a:t>
            </a:r>
            <a:endParaRPr lang="en-US" altLang="ja-JP" dirty="0">
              <a:latin typeface="+mn-ea"/>
            </a:endParaRPr>
          </a:p>
        </p:txBody>
      </p:sp>
      <p:sp>
        <p:nvSpPr>
          <p:cNvPr id="19" name="サブタイトル 4"/>
          <p:cNvSpPr txBox="1">
            <a:spLocks/>
          </p:cNvSpPr>
          <p:nvPr/>
        </p:nvSpPr>
        <p:spPr>
          <a:xfrm>
            <a:off x="4164192" y="6406167"/>
            <a:ext cx="5463755" cy="360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400" b="1" dirty="0">
                <a:solidFill>
                  <a:schemeClr val="accent3">
                    <a:lumMod val="50000"/>
                  </a:schemeClr>
                </a:solidFill>
              </a:rPr>
              <a:t>清掃活動の様子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61" y="1659140"/>
            <a:ext cx="6810312" cy="510773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72699221-4CBD-4E66-AEB9-CF235EC55069}"/>
              </a:ext>
            </a:extLst>
          </p:cNvPr>
          <p:cNvSpPr txBox="1"/>
          <p:nvPr/>
        </p:nvSpPr>
        <p:spPr>
          <a:xfrm>
            <a:off x="524605" y="142399"/>
            <a:ext cx="8099800" cy="1015663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海ごみ拾いボランティア②</a:t>
            </a:r>
            <a:endParaRPr lang="en-US" altLang="ja-JP" sz="6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4527" y="6458923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45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985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57188" y="128588"/>
            <a:ext cx="8786812" cy="1015663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60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川ごみ</a:t>
            </a:r>
            <a:r>
              <a:rPr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の調査とごみ拾い①</a:t>
            </a:r>
            <a:endParaRPr lang="en-US" altLang="ja-JP" sz="6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t="10067"/>
          <a:stretch/>
        </p:blipFill>
        <p:spPr>
          <a:xfrm>
            <a:off x="168793" y="1420758"/>
            <a:ext cx="4306711" cy="29512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xmlns="" id="{51ABD43A-2156-4436-9698-3A791EF817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t="5520" r="5812" b="5281"/>
          <a:stretch/>
        </p:blipFill>
        <p:spPr>
          <a:xfrm>
            <a:off x="4572002" y="2774026"/>
            <a:ext cx="4305394" cy="28931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CA03CD08-1ADF-444C-97DA-D1ED276B2EA4}"/>
              </a:ext>
            </a:extLst>
          </p:cNvPr>
          <p:cNvSpPr txBox="1"/>
          <p:nvPr/>
        </p:nvSpPr>
        <p:spPr>
          <a:xfrm>
            <a:off x="168793" y="4220599"/>
            <a:ext cx="440320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危険物には</a:t>
            </a:r>
            <a:endParaRPr lang="en-US" altLang="ja-JP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十分気を付けて！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746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46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424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6" y="1771882"/>
            <a:ext cx="4038599" cy="30289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93AA9F98-2931-40DD-81A6-36030D6C0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52" y="1771882"/>
            <a:ext cx="4171641" cy="31287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33BC4083-5835-4864-82BC-1B3EEDD1B409}"/>
              </a:ext>
            </a:extLst>
          </p:cNvPr>
          <p:cNvSpPr txBox="1"/>
          <p:nvPr/>
        </p:nvSpPr>
        <p:spPr>
          <a:xfrm>
            <a:off x="3305846" y="5710020"/>
            <a:ext cx="557604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大田区立大森第一小学校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3096" y="160628"/>
            <a:ext cx="8950904" cy="1015663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60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川ごみ</a:t>
            </a:r>
            <a:r>
              <a:rPr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の調査とごみ拾い②</a:t>
            </a:r>
            <a:endParaRPr lang="en-US" altLang="ja-JP" sz="6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47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372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ED793C1C-66E7-4DF9-BC58-7205F4AB133B}"/>
              </a:ext>
            </a:extLst>
          </p:cNvPr>
          <p:cNvSpPr txBox="1"/>
          <p:nvPr/>
        </p:nvSpPr>
        <p:spPr>
          <a:xfrm>
            <a:off x="500064" y="633071"/>
            <a:ext cx="8458200" cy="61247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＜アメリカ（サンフランシスコ）＞</a:t>
            </a:r>
            <a:endParaRPr lang="en-US" altLang="ja-JP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ja-JP" altLang="en-US" sz="3600" dirty="0">
                <a:latin typeface="+mn-ea"/>
              </a:rPr>
              <a:t>・ペットボトルでの飲料水の販売を</a:t>
            </a:r>
            <a:r>
              <a:rPr lang="ja-JP" altLang="en-US" sz="3600" dirty="0" smtClean="0">
                <a:latin typeface="+mn-ea"/>
              </a:rPr>
              <a:t>禁止　</a:t>
            </a:r>
            <a:endParaRPr lang="en-US" altLang="ja-JP" sz="3600" dirty="0" smtClean="0">
              <a:latin typeface="+mn-ea"/>
            </a:endParaRPr>
          </a:p>
          <a:p>
            <a:r>
              <a:rPr lang="ja-JP" altLang="en-US" sz="3600" dirty="0">
                <a:latin typeface="+mn-ea"/>
              </a:rPr>
              <a:t>　</a:t>
            </a:r>
            <a:r>
              <a:rPr lang="ja-JP" altLang="en-US" sz="3600" dirty="0" smtClean="0">
                <a:latin typeface="+mn-ea"/>
              </a:rPr>
              <a:t>（</a:t>
            </a:r>
            <a:r>
              <a:rPr lang="en-US" altLang="ja-JP" sz="3600" dirty="0">
                <a:latin typeface="+mn-ea"/>
              </a:rPr>
              <a:t>2014</a:t>
            </a:r>
            <a:r>
              <a:rPr lang="ja-JP" altLang="en-US" sz="3600" dirty="0">
                <a:latin typeface="+mn-ea"/>
              </a:rPr>
              <a:t>年</a:t>
            </a:r>
            <a:r>
              <a:rPr lang="ja-JP" altLang="en-US" sz="3600" dirty="0" smtClean="0">
                <a:latin typeface="+mn-ea"/>
              </a:rPr>
              <a:t>）</a:t>
            </a:r>
            <a:endParaRPr lang="en-US" altLang="ja-JP" sz="3600" dirty="0">
              <a:latin typeface="+mn-ea"/>
            </a:endParaRPr>
          </a:p>
          <a:p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＜フランス＞</a:t>
            </a:r>
            <a:endParaRPr lang="en-US" altLang="ja-JP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ja-JP" altLang="en-US" sz="3600" dirty="0">
                <a:latin typeface="+mn-ea"/>
              </a:rPr>
              <a:t>・プラスチック製の使い捨て容器・食器</a:t>
            </a:r>
            <a:r>
              <a:rPr lang="ja-JP" altLang="en-US" sz="3600" dirty="0" smtClean="0">
                <a:latin typeface="+mn-ea"/>
              </a:rPr>
              <a:t>を</a:t>
            </a:r>
            <a:endParaRPr lang="en-US" altLang="ja-JP" sz="3600" dirty="0" smtClean="0">
              <a:latin typeface="+mn-ea"/>
            </a:endParaRPr>
          </a:p>
          <a:p>
            <a:r>
              <a:rPr lang="ja-JP" altLang="en-US" sz="3600" dirty="0" smtClean="0">
                <a:latin typeface="+mn-ea"/>
              </a:rPr>
              <a:t> 禁止する</a:t>
            </a:r>
            <a:r>
              <a:rPr lang="ja-JP" altLang="en-US" sz="3600" dirty="0">
                <a:latin typeface="+mn-ea"/>
              </a:rPr>
              <a:t>法律</a:t>
            </a:r>
            <a:r>
              <a:rPr lang="ja-JP" altLang="en-US" sz="3600" dirty="0" smtClean="0">
                <a:latin typeface="+mn-ea"/>
              </a:rPr>
              <a:t>が成立</a:t>
            </a:r>
            <a:endParaRPr lang="en-US" altLang="ja-JP" sz="3600" dirty="0" smtClean="0">
              <a:latin typeface="+mn-ea"/>
            </a:endParaRPr>
          </a:p>
          <a:p>
            <a:r>
              <a:rPr lang="en-US" altLang="ja-JP" sz="3600" dirty="0">
                <a:latin typeface="+mn-ea"/>
              </a:rPr>
              <a:t> </a:t>
            </a:r>
            <a:r>
              <a:rPr lang="en-US" altLang="ja-JP" sz="3600" dirty="0" smtClean="0">
                <a:latin typeface="+mn-ea"/>
              </a:rPr>
              <a:t> </a:t>
            </a:r>
            <a:r>
              <a:rPr lang="ja-JP" altLang="en-US" sz="3600" dirty="0" smtClean="0">
                <a:latin typeface="+mn-ea"/>
              </a:rPr>
              <a:t>（</a:t>
            </a:r>
            <a:r>
              <a:rPr lang="en-US" altLang="ja-JP" sz="3600" dirty="0">
                <a:latin typeface="+mn-ea"/>
              </a:rPr>
              <a:t>2016</a:t>
            </a:r>
            <a:r>
              <a:rPr lang="ja-JP" altLang="en-US" sz="3600" dirty="0">
                <a:latin typeface="+mn-ea"/>
              </a:rPr>
              <a:t>年</a:t>
            </a:r>
            <a:r>
              <a:rPr lang="en-US" altLang="ja-JP" sz="3600" dirty="0">
                <a:latin typeface="+mn-ea"/>
              </a:rPr>
              <a:t>9</a:t>
            </a:r>
            <a:r>
              <a:rPr lang="ja-JP" altLang="en-US" sz="3600" dirty="0">
                <a:latin typeface="+mn-ea"/>
              </a:rPr>
              <a:t>月、</a:t>
            </a:r>
            <a:r>
              <a:rPr lang="en-US" altLang="ja-JP" sz="3600" dirty="0" smtClean="0">
                <a:latin typeface="+mn-ea"/>
              </a:rPr>
              <a:t>2020</a:t>
            </a:r>
            <a:r>
              <a:rPr lang="ja-JP" altLang="en-US" sz="3600" dirty="0" smtClean="0">
                <a:latin typeface="+mn-ea"/>
              </a:rPr>
              <a:t>年</a:t>
            </a:r>
            <a:r>
              <a:rPr lang="ja-JP" altLang="en-US" sz="3600" dirty="0">
                <a:latin typeface="+mn-ea"/>
              </a:rPr>
              <a:t>より実施</a:t>
            </a:r>
            <a:r>
              <a:rPr lang="ja-JP" altLang="en-US" sz="3600" dirty="0" smtClean="0">
                <a:latin typeface="+mn-ea"/>
              </a:rPr>
              <a:t>）</a:t>
            </a:r>
            <a:endParaRPr lang="en-US" altLang="ja-JP" sz="3600" dirty="0">
              <a:latin typeface="+mn-ea"/>
            </a:endParaRPr>
          </a:p>
          <a:p>
            <a:r>
              <a:rPr lang="ja-JP" alt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＜世界（Ｇ７サミット）＞</a:t>
            </a:r>
            <a:endParaRPr lang="en-US" altLang="ja-JP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ja-JP" altLang="en-US" sz="3600" dirty="0">
                <a:latin typeface="+mn-ea"/>
              </a:rPr>
              <a:t>・海洋プラスチック憲章（自国での</a:t>
            </a:r>
            <a:r>
              <a:rPr lang="ja-JP" altLang="en-US" sz="3600" dirty="0" smtClean="0">
                <a:latin typeface="+mn-ea"/>
              </a:rPr>
              <a:t>プラス</a:t>
            </a:r>
            <a:endParaRPr lang="en-US" altLang="ja-JP" sz="3600" dirty="0" smtClean="0">
              <a:latin typeface="+mn-ea"/>
            </a:endParaRPr>
          </a:p>
          <a:p>
            <a:r>
              <a:rPr lang="en-US" altLang="ja-JP" sz="3600" dirty="0">
                <a:latin typeface="+mn-ea"/>
              </a:rPr>
              <a:t> </a:t>
            </a:r>
            <a:r>
              <a:rPr lang="en-US" altLang="ja-JP" sz="3600" dirty="0" smtClean="0">
                <a:latin typeface="+mn-ea"/>
              </a:rPr>
              <a:t> </a:t>
            </a:r>
            <a:r>
              <a:rPr lang="ja-JP" altLang="en-US" sz="3600" dirty="0" smtClean="0">
                <a:latin typeface="+mn-ea"/>
              </a:rPr>
              <a:t>チック</a:t>
            </a:r>
            <a:r>
              <a:rPr lang="ja-JP" altLang="en-US" sz="3600" dirty="0">
                <a:latin typeface="+mn-ea"/>
              </a:rPr>
              <a:t>規制強化を進める</a:t>
            </a:r>
            <a:r>
              <a:rPr lang="ja-JP" altLang="en-US" sz="3600" dirty="0" smtClean="0">
                <a:latin typeface="+mn-ea"/>
              </a:rPr>
              <a:t>）</a:t>
            </a:r>
            <a:endParaRPr lang="en-US" altLang="ja-JP" sz="4400" dirty="0">
              <a:latin typeface="+mn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5C9ADEA0-35D0-4A9C-8B9C-4CA90D033E62}"/>
              </a:ext>
            </a:extLst>
          </p:cNvPr>
          <p:cNvSpPr txBox="1"/>
          <p:nvPr/>
        </p:nvSpPr>
        <p:spPr>
          <a:xfrm>
            <a:off x="121834" y="125238"/>
            <a:ext cx="8980342" cy="1015663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世界の</a:t>
            </a:r>
            <a:r>
              <a:rPr lang="ja-JP" altLang="en-US" sz="60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取組例</a:t>
            </a:r>
            <a:endParaRPr lang="en-US" altLang="ja-JP" sz="6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97282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48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742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A0021F98-4A0C-4845-BBF7-43BCC80EECE1}"/>
              </a:ext>
            </a:extLst>
          </p:cNvPr>
          <p:cNvSpPr txBox="1"/>
          <p:nvPr/>
        </p:nvSpPr>
        <p:spPr>
          <a:xfrm>
            <a:off x="228600" y="2355632"/>
            <a:ext cx="8686800" cy="1754326"/>
          </a:xfrm>
          <a:prstGeom prst="rect">
            <a:avLst/>
          </a:prstGeom>
          <a:solidFill>
            <a:srgbClr val="FFFF99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 smtClean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海ごみを減らすための</a:t>
            </a:r>
            <a:endParaRPr lang="en-US" altLang="ja-JP" sz="5400" b="1" dirty="0" smtClean="0">
              <a:solidFill>
                <a:schemeClr val="accent5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b="1" dirty="0" smtClean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行動宣言をしよう</a:t>
            </a:r>
            <a:r>
              <a:rPr lang="ja-JP" altLang="en-US" sz="5400" b="1" dirty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！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513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42980" y="0"/>
            <a:ext cx="4543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海ごみカード（２）</a:t>
            </a:r>
            <a:endParaRPr lang="ja-JP" altLang="en-US" sz="4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9" y="863927"/>
            <a:ext cx="8480975" cy="536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2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0" y="3423818"/>
            <a:ext cx="10667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使わない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4993479"/>
            <a:ext cx="1066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使い捨てない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1808296"/>
            <a:ext cx="7992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買わない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A6AEEB62-7D9E-49F1-A6FA-547AADF72873}"/>
              </a:ext>
            </a:extLst>
          </p:cNvPr>
          <p:cNvSpPr txBox="1"/>
          <p:nvPr/>
        </p:nvSpPr>
        <p:spPr>
          <a:xfrm>
            <a:off x="4747577" y="2731319"/>
            <a:ext cx="4182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リデュース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976E8578-F595-4747-8302-05102D45796E}"/>
              </a:ext>
            </a:extLst>
          </p:cNvPr>
          <p:cNvSpPr txBox="1"/>
          <p:nvPr/>
        </p:nvSpPr>
        <p:spPr>
          <a:xfrm>
            <a:off x="4747577" y="4501035"/>
            <a:ext cx="4182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リユース</a:t>
            </a:r>
            <a:endParaRPr lang="en-US" altLang="ja-JP" sz="6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6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リサイクル</a:t>
            </a:r>
          </a:p>
        </p:txBody>
      </p:sp>
      <p:sp>
        <p:nvSpPr>
          <p:cNvPr id="2" name="右中かっこ 1"/>
          <p:cNvSpPr/>
          <p:nvPr/>
        </p:nvSpPr>
        <p:spPr>
          <a:xfrm>
            <a:off x="3998341" y="1914992"/>
            <a:ext cx="291547" cy="2433482"/>
          </a:xfrm>
          <a:prstGeom prst="rightBrac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A6AEEB62-7D9E-49F1-A6FA-547AADF72873}"/>
              </a:ext>
            </a:extLst>
          </p:cNvPr>
          <p:cNvSpPr txBox="1"/>
          <p:nvPr/>
        </p:nvSpPr>
        <p:spPr>
          <a:xfrm>
            <a:off x="268014" y="202585"/>
            <a:ext cx="8618812" cy="1313624"/>
          </a:xfrm>
          <a:prstGeom prst="rect">
            <a:avLst/>
          </a:prstGeom>
          <a:solidFill>
            <a:schemeClr val="accent5"/>
          </a:solidFill>
        </p:spPr>
        <p:txBody>
          <a:bodyPr wrap="square" bIns="36000" rtlCol="0" anchor="t">
            <a:spAutoFit/>
          </a:bodyPr>
          <a:lstStyle/>
          <a:p>
            <a:pPr algn="ctr"/>
            <a:r>
              <a:rPr lang="ja-JP" altLang="en-US" sz="8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３Ｒに取り組む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86600" y="6440027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303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5033AC77-B9FB-4260-B497-5D98DB05E9D3}"/>
              </a:ext>
            </a:extLst>
          </p:cNvPr>
          <p:cNvSpPr txBox="1"/>
          <p:nvPr/>
        </p:nvSpPr>
        <p:spPr>
          <a:xfrm>
            <a:off x="0" y="2243994"/>
            <a:ext cx="9144000" cy="1754326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海ごみの学習を行った</a:t>
            </a:r>
            <a:endParaRPr lang="en-US" altLang="ja-JP" sz="540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両校からのメッセージ</a:t>
            </a:r>
            <a:endParaRPr lang="ja-JP" altLang="en-US" sz="5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6515100" y="432346"/>
            <a:ext cx="2146133" cy="1182314"/>
            <a:chOff x="10943516" y="5454869"/>
            <a:chExt cx="918168" cy="634900"/>
          </a:xfrm>
        </p:grpSpPr>
        <p:sp>
          <p:nvSpPr>
            <p:cNvPr id="9" name="角丸四角形 8"/>
            <p:cNvSpPr/>
            <p:nvPr/>
          </p:nvSpPr>
          <p:spPr>
            <a:xfrm>
              <a:off x="11098924" y="5454869"/>
              <a:ext cx="762760" cy="418464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ムービー視聴⑤</a:t>
              </a:r>
              <a:endPara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0" name="角丸四角形 9"/>
            <p:cNvSpPr/>
            <p:nvPr/>
          </p:nvSpPr>
          <p:spPr>
            <a:xfrm>
              <a:off x="10943516" y="5522211"/>
              <a:ext cx="155408" cy="28377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11402600" y="5805990"/>
              <a:ext cx="155408" cy="28377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51911" y="6439302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51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88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A0021F98-4A0C-4845-BBF7-43BCC80EECE1}"/>
              </a:ext>
            </a:extLst>
          </p:cNvPr>
          <p:cNvSpPr txBox="1"/>
          <p:nvPr/>
        </p:nvSpPr>
        <p:spPr>
          <a:xfrm>
            <a:off x="228600" y="2355632"/>
            <a:ext cx="8686800" cy="2585323"/>
          </a:xfrm>
          <a:prstGeom prst="rect">
            <a:avLst/>
          </a:prstGeom>
          <a:solidFill>
            <a:srgbClr val="FFFF99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 smtClean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海ごみの</a:t>
            </a:r>
            <a:r>
              <a:rPr lang="ja-JP" altLang="en-US" sz="5400" b="1" dirty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学習</a:t>
            </a:r>
            <a:r>
              <a:rPr lang="ja-JP" altLang="en-US" sz="5400" b="1" dirty="0" smtClean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をして</a:t>
            </a:r>
            <a:endParaRPr lang="en-US" altLang="ja-JP" sz="5400" b="1" dirty="0" smtClean="0">
              <a:solidFill>
                <a:schemeClr val="accent5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b="1" dirty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感</a:t>
            </a:r>
            <a:r>
              <a:rPr lang="ja-JP" altLang="en-US" sz="5400" b="1" dirty="0" smtClean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じたことや考えたことを</a:t>
            </a:r>
            <a:endParaRPr lang="en-US" altLang="ja-JP" sz="5400" b="1" dirty="0" smtClean="0">
              <a:solidFill>
                <a:schemeClr val="accent5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5400" b="1" dirty="0" smtClean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書こう！</a:t>
            </a:r>
            <a:endParaRPr lang="ja-JP" altLang="en-US" sz="5400" b="1" dirty="0">
              <a:solidFill>
                <a:schemeClr val="accent5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932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5">
            <a:extLst>
              <a:ext uri="{FF2B5EF4-FFF2-40B4-BE49-F238E27FC236}">
                <a16:creationId xmlns:a16="http://schemas.microsoft.com/office/drawing/2014/main" xmlns="" id="{4609EDB6-CDD7-4BB2-BD4C-D7402C236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9" y="309961"/>
            <a:ext cx="7549620" cy="566221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6" name="テキスト ボックス 9">
            <a:extLst>
              <a:ext uri="{FF2B5EF4-FFF2-40B4-BE49-F238E27FC236}">
                <a16:creationId xmlns:a16="http://schemas.microsoft.com/office/drawing/2014/main" xmlns="" id="{00000000-0008-0000-0100-00000A000000}"/>
              </a:ext>
            </a:extLst>
          </p:cNvPr>
          <p:cNvSpPr txBox="1"/>
          <p:nvPr/>
        </p:nvSpPr>
        <p:spPr>
          <a:xfrm>
            <a:off x="5354764" y="6103938"/>
            <a:ext cx="2760536" cy="2571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dirty="0" smtClean="0"/>
              <a:t>撮影：たてやま・海辺の鑑定団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6520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xmlns="" id="{80D3F3A0-F4F8-437D-92F1-8FE4D10E3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47" y="-577657"/>
            <a:ext cx="7896773" cy="766489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77C72530-7778-4E99-8457-666677F5D8B7}"/>
              </a:ext>
            </a:extLst>
          </p:cNvPr>
          <p:cNvSpPr/>
          <p:nvPr/>
        </p:nvSpPr>
        <p:spPr>
          <a:xfrm>
            <a:off x="-2173358" y="1938628"/>
            <a:ext cx="133051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kumimoji="0" lang="ja-JP" altLang="en-US" sz="54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今日から皆さんも</a:t>
            </a:r>
            <a:endParaRPr kumimoji="0" lang="en-US" altLang="ja-JP" sz="54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defTabSz="457200">
              <a:defRPr/>
            </a:pPr>
            <a:r>
              <a:rPr kumimoji="0" lang="ja-JP" altLang="en-US" sz="7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未来</a:t>
            </a:r>
            <a:r>
              <a:rPr kumimoji="0" lang="ja-JP" altLang="en-US" sz="72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を変える</a:t>
            </a:r>
            <a:r>
              <a:rPr kumimoji="0" lang="ja-JP" altLang="en-US" sz="7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一員</a:t>
            </a:r>
            <a:r>
              <a:rPr kumimoji="0" lang="ja-JP" altLang="en-US" sz="72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です</a:t>
            </a:r>
            <a:endParaRPr kumimoji="0" lang="en-US" altLang="ja-JP" sz="72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 defTabSz="457200">
              <a:defRPr/>
            </a:pPr>
            <a:endParaRPr lang="en-US" altLang="ja-JP" sz="5400" dirty="0">
              <a:solidFill>
                <a:schemeClr val="tx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グラフィックス 5" descr="男の子のいる家族">
            <a:extLst>
              <a:ext uri="{FF2B5EF4-FFF2-40B4-BE49-F238E27FC236}">
                <a16:creationId xmlns:a16="http://schemas.microsoft.com/office/drawing/2014/main" xmlns="" id="{E78280D5-45BC-4FF5-9E85-DECCFD7C4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5913120" y="4866412"/>
            <a:ext cx="2142482" cy="2165479"/>
          </a:xfrm>
          <a:prstGeom prst="rect">
            <a:avLst/>
          </a:prstGeom>
        </p:spPr>
      </p:pic>
      <p:pic>
        <p:nvPicPr>
          <p:cNvPr id="8" name="グラフィックス 7" descr="2 人の子供がいる家族">
            <a:extLst>
              <a:ext uri="{FF2B5EF4-FFF2-40B4-BE49-F238E27FC236}">
                <a16:creationId xmlns:a16="http://schemas.microsoft.com/office/drawing/2014/main" xmlns="" id="{C3E56B32-8D2D-4B25-90DC-5E67F0975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330527" y="4570951"/>
            <a:ext cx="2862322" cy="2862322"/>
          </a:xfrm>
          <a:prstGeom prst="rect">
            <a:avLst/>
          </a:prstGeom>
        </p:spPr>
      </p:pic>
      <p:pic>
        <p:nvPicPr>
          <p:cNvPr id="10" name="グラフィックス 9" descr="1 人の親と子供">
            <a:extLst>
              <a:ext uri="{FF2B5EF4-FFF2-40B4-BE49-F238E27FC236}">
                <a16:creationId xmlns:a16="http://schemas.microsoft.com/office/drawing/2014/main" xmlns="" id="{6002F2D5-3997-4C5E-879E-6065984F2B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696424" y="4885920"/>
            <a:ext cx="2286000" cy="2134300"/>
          </a:xfrm>
          <a:prstGeom prst="rect">
            <a:avLst/>
          </a:prstGeom>
        </p:spPr>
      </p:pic>
      <p:pic>
        <p:nvPicPr>
          <p:cNvPr id="21" name="グラフィックス 20" descr="男性と女性">
            <a:extLst>
              <a:ext uri="{FF2B5EF4-FFF2-40B4-BE49-F238E27FC236}">
                <a16:creationId xmlns:a16="http://schemas.microsoft.com/office/drawing/2014/main" xmlns="" id="{ED8A6C78-3453-419B-B621-E3704FF63D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21363" y="4919373"/>
            <a:ext cx="2165479" cy="2165479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xmlns="" id="{5EAAF49B-1FB7-4DBF-BDF1-66CF986DF0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5383" y="4919373"/>
            <a:ext cx="1871634" cy="2012030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61633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54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657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0038" y="3983039"/>
            <a:ext cx="8658224" cy="70326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kumimoji="1"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kumimoji="1"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ムービーの視聴時間の確保が難しい場合等に、適宜、ご活用ください。</a:t>
            </a:r>
            <a:endParaRPr kumimoji="1" lang="ja-JP" altLang="en-US" sz="2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55</a:t>
            </a:fld>
            <a:endParaRPr kumimoji="1" lang="ja-JP" altLang="en-US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1766887" y="1381125"/>
            <a:ext cx="6086475" cy="163353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400" b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ショートムービー</a:t>
            </a:r>
            <a:r>
              <a:rPr lang="en-US" altLang="ja-JP" sz="5400" b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lang="en-US" altLang="ja-JP" sz="5400" b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5400" b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スクリーンショット</a:t>
            </a:r>
            <a:endParaRPr lang="ja-JP" altLang="en-US" sz="5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045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56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2807" t="6682" r="51754" b="8091"/>
          <a:stretch/>
        </p:blipFill>
        <p:spPr>
          <a:xfrm>
            <a:off x="500063" y="657225"/>
            <a:ext cx="4981600" cy="271198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685" y="3155609"/>
            <a:ext cx="4806513" cy="260225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314451" y="6118225"/>
            <a:ext cx="6572250" cy="557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荒川でのごみ拾い・調査活動（江戸川区立平井小学校４年生）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419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57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3472" t="2627" r="50972" b="8370"/>
          <a:stretch/>
        </p:blipFill>
        <p:spPr>
          <a:xfrm>
            <a:off x="760944" y="1101456"/>
            <a:ext cx="7782981" cy="441352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314451" y="6118225"/>
            <a:ext cx="6572250" cy="557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相模湾の深海魚の胃袋から出てきたレジ袋等のごみ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18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4211531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58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3333" t="6455" r="51944" b="10283"/>
          <a:stretch/>
        </p:blipFill>
        <p:spPr>
          <a:xfrm>
            <a:off x="338004" y="452505"/>
            <a:ext cx="5454947" cy="294770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185" y="3589123"/>
            <a:ext cx="5367405" cy="2764051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6065043" y="2442101"/>
            <a:ext cx="2043113" cy="557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マイクロプラスチック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357313" y="5641977"/>
            <a:ext cx="1708164" cy="557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マイクロビーズ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スライド番号プレースホルダー 3"/>
          <p:cNvSpPr txBox="1">
            <a:spLocks/>
          </p:cNvSpPr>
          <p:nvPr/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58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25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58025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59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2833" t="4446" r="51333" b="8847"/>
          <a:stretch/>
        </p:blipFill>
        <p:spPr>
          <a:xfrm>
            <a:off x="306391" y="713980"/>
            <a:ext cx="4169901" cy="22896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l="3216" t="5753" r="51126" b="9850"/>
          <a:stretch/>
        </p:blipFill>
        <p:spPr>
          <a:xfrm>
            <a:off x="2408120" y="3458348"/>
            <a:ext cx="4136344" cy="230120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/>
          <a:srcRect l="2947" t="5754" r="51937" b="8781"/>
          <a:stretch/>
        </p:blipFill>
        <p:spPr>
          <a:xfrm>
            <a:off x="4703831" y="713980"/>
            <a:ext cx="4164316" cy="2289655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626061" y="6214269"/>
            <a:ext cx="3700462" cy="557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ニューヨークの小学校の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取組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062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42980" y="0"/>
            <a:ext cx="4543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海ごみカード（３）</a:t>
            </a:r>
            <a:endParaRPr lang="ja-JP" altLang="en-US" sz="4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993636"/>
            <a:ext cx="8489675" cy="533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60</a:t>
            </a:fld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857252" y="489128"/>
            <a:ext cx="79581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/>
              <a:t>【</a:t>
            </a:r>
            <a:r>
              <a:rPr lang="ja-JP" altLang="en-US" b="1" dirty="0"/>
              <a:t>監修・指導・協力者等</a:t>
            </a:r>
            <a:r>
              <a:rPr lang="en-US" altLang="ja-JP" b="1" dirty="0"/>
              <a:t>】</a:t>
            </a:r>
          </a:p>
          <a:p>
            <a:endParaRPr lang="en-US" altLang="ja-JP" dirty="0"/>
          </a:p>
          <a:p>
            <a:r>
              <a:rPr lang="ja-JP" altLang="en-US" dirty="0"/>
              <a:t>＜監修・モデル授業指導＞</a:t>
            </a:r>
            <a:endParaRPr lang="en-US" altLang="ja-JP" dirty="0"/>
          </a:p>
          <a:p>
            <a:r>
              <a:rPr lang="ja-JP" altLang="en-US" dirty="0"/>
              <a:t>　　目白大学人間学部児童教育学科　教授　石田好広</a:t>
            </a:r>
            <a:endParaRPr lang="en-US" altLang="ja-JP" dirty="0"/>
          </a:p>
          <a:p>
            <a:r>
              <a:rPr lang="ja-JP" altLang="en-US" dirty="0"/>
              <a:t>＜川ごみ拾い活動指導＞</a:t>
            </a:r>
            <a:endParaRPr lang="en-US" altLang="ja-JP" dirty="0"/>
          </a:p>
          <a:p>
            <a:r>
              <a:rPr lang="ja-JP" altLang="en-US" dirty="0"/>
              <a:t>　　特定非営利活動法人グリーンバード</a:t>
            </a:r>
            <a:endParaRPr lang="en-US" altLang="ja-JP" dirty="0"/>
          </a:p>
          <a:p>
            <a:r>
              <a:rPr lang="ja-JP" altLang="en-US" dirty="0"/>
              <a:t>＜モデル授業等協力校＞</a:t>
            </a:r>
            <a:endParaRPr lang="en-US" altLang="ja-JP" dirty="0"/>
          </a:p>
          <a:p>
            <a:r>
              <a:rPr lang="ja-JP" altLang="en-US" dirty="0"/>
              <a:t>　　多摩市立南鶴牧小学校</a:t>
            </a:r>
            <a:endParaRPr lang="en-US" altLang="ja-JP" dirty="0"/>
          </a:p>
          <a:p>
            <a:r>
              <a:rPr lang="ja-JP" altLang="en-US" dirty="0"/>
              <a:t>　　東京学芸大学附属竹早小学校</a:t>
            </a:r>
            <a:endParaRPr lang="en-US" altLang="ja-JP" dirty="0"/>
          </a:p>
          <a:p>
            <a:r>
              <a:rPr lang="ja-JP" altLang="en-US" dirty="0"/>
              <a:t>＜授業スライド作成協力＞</a:t>
            </a:r>
            <a:endParaRPr lang="en-US" altLang="ja-JP" dirty="0"/>
          </a:p>
          <a:p>
            <a:r>
              <a:rPr lang="ja-JP" altLang="en-US" dirty="0"/>
              <a:t>　　大田区立大森第一小学校</a:t>
            </a:r>
            <a:endParaRPr lang="en-US" altLang="ja-JP" dirty="0"/>
          </a:p>
          <a:p>
            <a:r>
              <a:rPr lang="ja-JP" altLang="en-US" dirty="0"/>
              <a:t>　　足立区立鹿浜第一小学校</a:t>
            </a:r>
            <a:endParaRPr lang="en-US" altLang="ja-JP" dirty="0"/>
          </a:p>
          <a:p>
            <a:r>
              <a:rPr lang="ja-JP" altLang="en-US" dirty="0"/>
              <a:t>　　墨田区立第四吾妻小学校</a:t>
            </a:r>
            <a:endParaRPr lang="en-US" altLang="ja-JP" dirty="0"/>
          </a:p>
          <a:p>
            <a:r>
              <a:rPr lang="ja-JP" altLang="en-US" dirty="0"/>
              <a:t>　　内外地図株式会社　</a:t>
            </a:r>
            <a:endParaRPr lang="en-US" altLang="ja-JP" dirty="0"/>
          </a:p>
          <a:p>
            <a:r>
              <a:rPr lang="ja-JP" altLang="en-US" dirty="0"/>
              <a:t>　　特定非営利活動法人たてやま・海辺の鑑定団</a:t>
            </a:r>
            <a:endParaRPr lang="en-US" altLang="ja-JP" dirty="0"/>
          </a:p>
          <a:p>
            <a:r>
              <a:rPr lang="ja-JP" altLang="en-US" dirty="0"/>
              <a:t>＜参考＞</a:t>
            </a:r>
            <a:endParaRPr lang="en-US" altLang="ja-JP" dirty="0"/>
          </a:p>
          <a:p>
            <a:r>
              <a:rPr lang="ja-JP" altLang="en-US" dirty="0"/>
              <a:t>　　国連広報センター　ビデオ「プラスチックの海」</a:t>
            </a:r>
            <a:endParaRPr lang="en-US" altLang="ja-JP" dirty="0"/>
          </a:p>
          <a:p>
            <a:r>
              <a:rPr lang="ja-JP" altLang="en-US" dirty="0"/>
              <a:t>　　環境省　海洋ごみ学習用教材　小中学生用・高校生用</a:t>
            </a:r>
            <a:endParaRPr lang="en-US" altLang="ja-JP" dirty="0"/>
          </a:p>
          <a:p>
            <a:r>
              <a:rPr lang="ja-JP" altLang="en-US" dirty="0"/>
              <a:t>　　</a:t>
            </a:r>
            <a:r>
              <a:rPr lang="ja-JP" altLang="ja-JP" dirty="0"/>
              <a:t>環境省・海洋ゴミの現状（平成</a:t>
            </a:r>
            <a:r>
              <a:rPr lang="en-US" altLang="ja-JP" dirty="0"/>
              <a:t>26</a:t>
            </a:r>
            <a:r>
              <a:rPr lang="ja-JP" altLang="ja-JP" dirty="0"/>
              <a:t>年度調査結果）について</a:t>
            </a:r>
            <a:endParaRPr lang="en-US" altLang="ja-JP" dirty="0"/>
          </a:p>
          <a:p>
            <a:r>
              <a:rPr lang="ja-JP" altLang="en-US" dirty="0"/>
              <a:t>＜制作＞</a:t>
            </a:r>
            <a:endParaRPr lang="en-US" altLang="ja-JP" dirty="0"/>
          </a:p>
          <a:p>
            <a:r>
              <a:rPr lang="ja-JP" altLang="en-US" dirty="0"/>
              <a:t>　　凸版印刷株式会社／株式会社プラスエム</a:t>
            </a:r>
            <a:endParaRPr lang="en-US" altLang="ja-JP" dirty="0"/>
          </a:p>
          <a:p>
            <a:r>
              <a:rPr lang="ja-JP" altLang="en-US" dirty="0"/>
              <a:t>　　　　　　　　　　　　　　　　　　　　　　　　　　　　　　　　　　　</a:t>
            </a:r>
            <a:r>
              <a:rPr lang="en-US" altLang="ja-JP" dirty="0"/>
              <a:t>[</a:t>
            </a:r>
            <a:r>
              <a:rPr lang="ja-JP" altLang="en-US" dirty="0"/>
              <a:t>順不同・敬称略</a:t>
            </a:r>
            <a:r>
              <a:rPr lang="en-US" altLang="ja-JP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4638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571501" y="420109"/>
            <a:ext cx="84153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海岸の</a:t>
            </a:r>
            <a:r>
              <a:rPr lang="ja-JP" altLang="en-US" sz="66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漂着物の分け方</a:t>
            </a:r>
            <a:endParaRPr lang="ja-JP" altLang="en-US" sz="66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073298"/>
            <a:ext cx="88627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○</a:t>
            </a:r>
            <a:r>
              <a:rPr lang="ja-JP" altLang="en-US" sz="5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「生き物」</a:t>
            </a:r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</a:t>
            </a:r>
            <a:r>
              <a:rPr lang="ja-JP" altLang="en-US" sz="5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「人が作った物」</a:t>
            </a:r>
            <a:endParaRPr lang="en-US" altLang="ja-JP" sz="54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の大きく２つに分けられる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98082" y="4372817"/>
            <a:ext cx="93037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○人が作った物は</a:t>
            </a:r>
            <a:r>
              <a:rPr lang="ja-JP" altLang="en-US" sz="5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「国内の物」</a:t>
            </a:r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</a:t>
            </a:r>
            <a:endParaRPr lang="en-US" altLang="ja-JP" sz="54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5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「海外の物」</a:t>
            </a:r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の２つに分けられる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86600" y="6489773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059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394C45DE-4E6F-4928-9E1C-3DC7A97BA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557" y="1"/>
            <a:ext cx="6673850" cy="1325563"/>
          </a:xfrm>
        </p:spPr>
        <p:txBody>
          <a:bodyPr>
            <a:noAutofit/>
          </a:bodyPr>
          <a:lstStyle/>
          <a:p>
            <a:r>
              <a:rPr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生き物のすむ豊かな海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xmlns="" id="{E5B74BD6-B07A-49EC-91D4-A977E2505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93" y="1168401"/>
            <a:ext cx="7126815" cy="5345112"/>
          </a:xfrm>
          <a:effectLst>
            <a:softEdge rad="127000"/>
          </a:effectLst>
        </p:spPr>
      </p:pic>
      <p:sp>
        <p:nvSpPr>
          <p:cNvPr id="5" name="テキスト ボックス 9">
            <a:extLst>
              <a:ext uri="{FF2B5EF4-FFF2-40B4-BE49-F238E27FC236}">
                <a16:creationId xmlns:a16="http://schemas.microsoft.com/office/drawing/2014/main" xmlns="" id="{00000000-0008-0000-0100-00000A000000}"/>
              </a:ext>
            </a:extLst>
          </p:cNvPr>
          <p:cNvSpPr txBox="1"/>
          <p:nvPr/>
        </p:nvSpPr>
        <p:spPr>
          <a:xfrm>
            <a:off x="5097589" y="6464301"/>
            <a:ext cx="2760536" cy="2571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dirty="0" smtClean="0"/>
              <a:t>撮影：たてやま・海辺の鑑定団</a:t>
            </a:r>
            <a:endParaRPr lang="ja-JP" altLang="en-US" sz="1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72B85-6F9D-4568-B3A4-B39BE189E90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92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90894" y="123816"/>
            <a:ext cx="7538708" cy="1446550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海岸</a:t>
            </a:r>
            <a:r>
              <a:rPr lang="ja-JP" altLang="en-US" sz="4400" b="1" dirty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のごみが生まれる</a:t>
            </a:r>
            <a:r>
              <a:rPr lang="ja-JP" altLang="en-US" sz="4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原因で</a:t>
            </a:r>
            <a:endParaRPr lang="en-US" altLang="ja-JP" sz="4400" b="1" dirty="0" smtClean="0">
              <a:solidFill>
                <a:schemeClr val="accent5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4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最も</a:t>
            </a:r>
            <a:r>
              <a:rPr lang="ja-JP" altLang="en-US" sz="4400" b="1" dirty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多いもの</a:t>
            </a:r>
            <a:r>
              <a:rPr lang="ja-JP" altLang="en-US" sz="44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はどれ</a:t>
            </a:r>
            <a:r>
              <a:rPr lang="ja-JP" altLang="en-US" sz="4400" b="1" dirty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でしょう？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403986" y="1717229"/>
            <a:ext cx="251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/>
              <a:t>③</a:t>
            </a:r>
            <a:r>
              <a:rPr lang="ja-JP" altLang="en-US" sz="4000" dirty="0" smtClean="0"/>
              <a:t>生活</a:t>
            </a:r>
            <a:r>
              <a:rPr lang="ja-JP" altLang="en-US" sz="4000" dirty="0"/>
              <a:t>系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83121" y="1717229"/>
            <a:ext cx="2431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/>
              <a:t>②</a:t>
            </a:r>
            <a:r>
              <a:rPr lang="ja-JP" altLang="en-US" sz="4000" dirty="0" smtClean="0"/>
              <a:t>漁業</a:t>
            </a:r>
            <a:r>
              <a:rPr lang="ja-JP" altLang="en-US" sz="4000" dirty="0"/>
              <a:t>系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2582" y="1789519"/>
            <a:ext cx="2750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/>
              <a:t>①事業</a:t>
            </a:r>
            <a:r>
              <a:rPr lang="ja-JP" altLang="en-US" sz="4000" dirty="0"/>
              <a:t>系</a:t>
            </a: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442241"/>
              </p:ext>
            </p:extLst>
          </p:nvPr>
        </p:nvGraphicFramePr>
        <p:xfrm>
          <a:off x="-1347127" y="2701659"/>
          <a:ext cx="11719852" cy="3776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F710CF64-8A6E-45FD-ACAD-EFC8964C1387}"/>
              </a:ext>
            </a:extLst>
          </p:cNvPr>
          <p:cNvSpPr/>
          <p:nvPr/>
        </p:nvSpPr>
        <p:spPr>
          <a:xfrm>
            <a:off x="44289" y="6478583"/>
            <a:ext cx="91102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/>
              <a:t>環境省　漂流・漂着ゴミに係る国内削減方策モデル調査統括検討会報告書</a:t>
            </a:r>
            <a:r>
              <a:rPr lang="ja-JP" altLang="en-US" sz="1400" dirty="0" smtClean="0"/>
              <a:t>（平成</a:t>
            </a:r>
            <a:r>
              <a:rPr lang="en-US" altLang="ja-JP" sz="1400" dirty="0"/>
              <a:t>23</a:t>
            </a:r>
            <a:r>
              <a:rPr lang="ja-JP" altLang="en-US" sz="1400" dirty="0"/>
              <a:t>年</a:t>
            </a:r>
            <a:r>
              <a:rPr lang="en-US" altLang="ja-JP" sz="1400" dirty="0"/>
              <a:t>3</a:t>
            </a:r>
            <a:r>
              <a:rPr lang="ja-JP" altLang="en-US" sz="1400" dirty="0"/>
              <a:t>月）より作成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86600" y="6488316"/>
            <a:ext cx="2057400" cy="365125"/>
          </a:xfrm>
        </p:spPr>
        <p:txBody>
          <a:bodyPr/>
          <a:lstStyle/>
          <a:p>
            <a:fld id="{3D772B85-6F9D-4568-B3A4-B39BE189E901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24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12209</TotalTime>
  <Words>850</Words>
  <Application>Microsoft Office PowerPoint</Application>
  <PresentationFormat>画面に合わせる (4:3)</PresentationFormat>
  <Paragraphs>311</Paragraphs>
  <Slides>60</Slides>
  <Notes>60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60</vt:i4>
      </vt:variant>
    </vt:vector>
  </HeadingPairs>
  <TitlesOfParts>
    <vt:vector size="61" baseType="lpstr">
      <vt:lpstr>Office テーマ</vt:lpstr>
      <vt:lpstr>PowerPoint プレゼンテーション</vt:lpstr>
      <vt:lpstr>世界の海で『海ごみ』が 問題になっているよ！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生き物のすむ豊かな海</vt:lpstr>
      <vt:lpstr>PowerPoint プレゼンテーション</vt:lpstr>
      <vt:lpstr>海ごみにはいろいろな物がある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海外から流れ着くごみ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海ごみの影響（えいきょう）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※ムービーの視聴時間の確保が難しい場合等に、適宜、ご活用ください。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東京都</cp:lastModifiedBy>
  <cp:lastPrinted>2019-04-04T07:21:02Z</cp:lastPrinted>
  <dcterms:created xsi:type="dcterms:W3CDTF">2017-01-19T00:15:30Z</dcterms:created>
  <dcterms:modified xsi:type="dcterms:W3CDTF">2019-05-29T08:52:53Z</dcterms:modified>
</cp:coreProperties>
</file>