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3"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85" d="100"/>
          <a:sy n="85" d="100"/>
        </p:scale>
        <p:origin x="47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57AD8C5-20E0-42D8-8B85-277A3E7CB640}" type="datetimeFigureOut">
              <a:rPr kumimoji="1" lang="ja-JP" altLang="en-US" smtClean="0"/>
              <a:t>2023/10/18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ED9BAF5-08FF-4AC5-99F2-0DABE181F944}" type="slidenum">
              <a:rPr kumimoji="1" lang="ja-JP" altLang="en-US" smtClean="0"/>
              <a:t>‹#›</a:t>
            </a:fld>
            <a:endParaRPr kumimoji="1" lang="ja-JP" altLang="en-US"/>
          </a:p>
        </p:txBody>
      </p:sp>
    </p:spTree>
    <p:extLst>
      <p:ext uri="{BB962C8B-B14F-4D97-AF65-F5344CB8AC3E}">
        <p14:creationId xmlns:p14="http://schemas.microsoft.com/office/powerpoint/2010/main" val="2605662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57AD8C5-20E0-42D8-8B85-277A3E7CB640}" type="datetimeFigureOut">
              <a:rPr kumimoji="1" lang="ja-JP" altLang="en-US" smtClean="0"/>
              <a:t>2023/10/18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ED9BAF5-08FF-4AC5-99F2-0DABE181F944}" type="slidenum">
              <a:rPr kumimoji="1" lang="ja-JP" altLang="en-US" smtClean="0"/>
              <a:t>‹#›</a:t>
            </a:fld>
            <a:endParaRPr kumimoji="1" lang="ja-JP" altLang="en-US"/>
          </a:p>
        </p:txBody>
      </p:sp>
    </p:spTree>
    <p:extLst>
      <p:ext uri="{BB962C8B-B14F-4D97-AF65-F5344CB8AC3E}">
        <p14:creationId xmlns:p14="http://schemas.microsoft.com/office/powerpoint/2010/main" val="2462672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57AD8C5-20E0-42D8-8B85-277A3E7CB640}" type="datetimeFigureOut">
              <a:rPr kumimoji="1" lang="ja-JP" altLang="en-US" smtClean="0"/>
              <a:t>2023/10/18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ED9BAF5-08FF-4AC5-99F2-0DABE181F944}" type="slidenum">
              <a:rPr kumimoji="1" lang="ja-JP" altLang="en-US" smtClean="0"/>
              <a:t>‹#›</a:t>
            </a:fld>
            <a:endParaRPr kumimoji="1" lang="ja-JP" altLang="en-US"/>
          </a:p>
        </p:txBody>
      </p:sp>
    </p:spTree>
    <p:extLst>
      <p:ext uri="{BB962C8B-B14F-4D97-AF65-F5344CB8AC3E}">
        <p14:creationId xmlns:p14="http://schemas.microsoft.com/office/powerpoint/2010/main" val="3424314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57AD8C5-20E0-42D8-8B85-277A3E7CB640}" type="datetimeFigureOut">
              <a:rPr kumimoji="1" lang="ja-JP" altLang="en-US" smtClean="0"/>
              <a:t>2023/10/18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ED9BAF5-08FF-4AC5-99F2-0DABE181F944}" type="slidenum">
              <a:rPr kumimoji="1" lang="ja-JP" altLang="en-US" smtClean="0"/>
              <a:t>‹#›</a:t>
            </a:fld>
            <a:endParaRPr kumimoji="1" lang="ja-JP" altLang="en-US"/>
          </a:p>
        </p:txBody>
      </p:sp>
    </p:spTree>
    <p:extLst>
      <p:ext uri="{BB962C8B-B14F-4D97-AF65-F5344CB8AC3E}">
        <p14:creationId xmlns:p14="http://schemas.microsoft.com/office/powerpoint/2010/main" val="3830161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57AD8C5-20E0-42D8-8B85-277A3E7CB640}" type="datetimeFigureOut">
              <a:rPr kumimoji="1" lang="ja-JP" altLang="en-US" smtClean="0"/>
              <a:t>2023/10/18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ED9BAF5-08FF-4AC5-99F2-0DABE181F944}" type="slidenum">
              <a:rPr kumimoji="1" lang="ja-JP" altLang="en-US" smtClean="0"/>
              <a:t>‹#›</a:t>
            </a:fld>
            <a:endParaRPr kumimoji="1" lang="ja-JP" altLang="en-US"/>
          </a:p>
        </p:txBody>
      </p:sp>
    </p:spTree>
    <p:extLst>
      <p:ext uri="{BB962C8B-B14F-4D97-AF65-F5344CB8AC3E}">
        <p14:creationId xmlns:p14="http://schemas.microsoft.com/office/powerpoint/2010/main" val="2354095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57AD8C5-20E0-42D8-8B85-277A3E7CB640}" type="datetimeFigureOut">
              <a:rPr kumimoji="1" lang="ja-JP" altLang="en-US" smtClean="0"/>
              <a:t>2023/10/18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ED9BAF5-08FF-4AC5-99F2-0DABE181F944}" type="slidenum">
              <a:rPr kumimoji="1" lang="ja-JP" altLang="en-US" smtClean="0"/>
              <a:t>‹#›</a:t>
            </a:fld>
            <a:endParaRPr kumimoji="1" lang="ja-JP" altLang="en-US"/>
          </a:p>
        </p:txBody>
      </p:sp>
    </p:spTree>
    <p:extLst>
      <p:ext uri="{BB962C8B-B14F-4D97-AF65-F5344CB8AC3E}">
        <p14:creationId xmlns:p14="http://schemas.microsoft.com/office/powerpoint/2010/main" val="1236314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57AD8C5-20E0-42D8-8B85-277A3E7CB640}" type="datetimeFigureOut">
              <a:rPr kumimoji="1" lang="ja-JP" altLang="en-US" smtClean="0"/>
              <a:t>2023/10/18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ED9BAF5-08FF-4AC5-99F2-0DABE181F944}" type="slidenum">
              <a:rPr kumimoji="1" lang="ja-JP" altLang="en-US" smtClean="0"/>
              <a:t>‹#›</a:t>
            </a:fld>
            <a:endParaRPr kumimoji="1" lang="ja-JP" altLang="en-US"/>
          </a:p>
        </p:txBody>
      </p:sp>
    </p:spTree>
    <p:extLst>
      <p:ext uri="{BB962C8B-B14F-4D97-AF65-F5344CB8AC3E}">
        <p14:creationId xmlns:p14="http://schemas.microsoft.com/office/powerpoint/2010/main" val="88470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57AD8C5-20E0-42D8-8B85-277A3E7CB640}" type="datetimeFigureOut">
              <a:rPr kumimoji="1" lang="ja-JP" altLang="en-US" smtClean="0"/>
              <a:t>2023/10/18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ED9BAF5-08FF-4AC5-99F2-0DABE181F944}" type="slidenum">
              <a:rPr kumimoji="1" lang="ja-JP" altLang="en-US" smtClean="0"/>
              <a:t>‹#›</a:t>
            </a:fld>
            <a:endParaRPr kumimoji="1" lang="ja-JP" altLang="en-US"/>
          </a:p>
        </p:txBody>
      </p:sp>
    </p:spTree>
    <p:extLst>
      <p:ext uri="{BB962C8B-B14F-4D97-AF65-F5344CB8AC3E}">
        <p14:creationId xmlns:p14="http://schemas.microsoft.com/office/powerpoint/2010/main" val="3573593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57AD8C5-20E0-42D8-8B85-277A3E7CB640}" type="datetimeFigureOut">
              <a:rPr kumimoji="1" lang="ja-JP" altLang="en-US" smtClean="0"/>
              <a:t>2023/10/18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ED9BAF5-08FF-4AC5-99F2-0DABE181F944}" type="slidenum">
              <a:rPr kumimoji="1" lang="ja-JP" altLang="en-US" smtClean="0"/>
              <a:t>‹#›</a:t>
            </a:fld>
            <a:endParaRPr kumimoji="1" lang="ja-JP" altLang="en-US"/>
          </a:p>
        </p:txBody>
      </p:sp>
    </p:spTree>
    <p:extLst>
      <p:ext uri="{BB962C8B-B14F-4D97-AF65-F5344CB8AC3E}">
        <p14:creationId xmlns:p14="http://schemas.microsoft.com/office/powerpoint/2010/main" val="3403136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57AD8C5-20E0-42D8-8B85-277A3E7CB640}" type="datetimeFigureOut">
              <a:rPr kumimoji="1" lang="ja-JP" altLang="en-US" smtClean="0"/>
              <a:t>2023/10/18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ED9BAF5-08FF-4AC5-99F2-0DABE181F944}" type="slidenum">
              <a:rPr kumimoji="1" lang="ja-JP" altLang="en-US" smtClean="0"/>
              <a:t>‹#›</a:t>
            </a:fld>
            <a:endParaRPr kumimoji="1" lang="ja-JP" altLang="en-US"/>
          </a:p>
        </p:txBody>
      </p:sp>
    </p:spTree>
    <p:extLst>
      <p:ext uri="{BB962C8B-B14F-4D97-AF65-F5344CB8AC3E}">
        <p14:creationId xmlns:p14="http://schemas.microsoft.com/office/powerpoint/2010/main" val="3484120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57AD8C5-20E0-42D8-8B85-277A3E7CB640}" type="datetimeFigureOut">
              <a:rPr kumimoji="1" lang="ja-JP" altLang="en-US" smtClean="0"/>
              <a:t>2023/10/18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ED9BAF5-08FF-4AC5-99F2-0DABE181F944}" type="slidenum">
              <a:rPr kumimoji="1" lang="ja-JP" altLang="en-US" smtClean="0"/>
              <a:t>‹#›</a:t>
            </a:fld>
            <a:endParaRPr kumimoji="1" lang="ja-JP" altLang="en-US"/>
          </a:p>
        </p:txBody>
      </p:sp>
    </p:spTree>
    <p:extLst>
      <p:ext uri="{BB962C8B-B14F-4D97-AF65-F5344CB8AC3E}">
        <p14:creationId xmlns:p14="http://schemas.microsoft.com/office/powerpoint/2010/main" val="3794034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7AD8C5-20E0-42D8-8B85-277A3E7CB640}" type="datetimeFigureOut">
              <a:rPr kumimoji="1" lang="ja-JP" altLang="en-US" smtClean="0"/>
              <a:t>2023/10/18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D9BAF5-08FF-4AC5-99F2-0DABE181F944}" type="slidenum">
              <a:rPr kumimoji="1" lang="ja-JP" altLang="en-US" smtClean="0"/>
              <a:t>‹#›</a:t>
            </a:fld>
            <a:endParaRPr kumimoji="1" lang="ja-JP" altLang="en-US"/>
          </a:p>
        </p:txBody>
      </p:sp>
    </p:spTree>
    <p:extLst>
      <p:ext uri="{BB962C8B-B14F-4D97-AF65-F5344CB8AC3E}">
        <p14:creationId xmlns:p14="http://schemas.microsoft.com/office/powerpoint/2010/main" val="7680985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65314" y="92789"/>
            <a:ext cx="1070150" cy="400110"/>
          </a:xfrm>
          <a:prstGeom prst="rect">
            <a:avLst/>
          </a:prstGeom>
          <a:solidFill>
            <a:schemeClr val="accent5"/>
          </a:solidFill>
        </p:spPr>
        <p:txBody>
          <a:bodyPr wrap="square" rtlCol="0">
            <a:spAutoFit/>
          </a:bodyPr>
          <a:lstStyle/>
          <a:p>
            <a:r>
              <a:rPr lang="ja-JP" altLang="en-US" sz="2000" b="1" dirty="0" smtClean="0">
                <a:solidFill>
                  <a:schemeClr val="bg1"/>
                </a:solidFill>
              </a:rPr>
              <a:t>技術</a:t>
            </a:r>
            <a:r>
              <a:rPr lang="en-US" altLang="ja-JP" sz="2000" b="1" dirty="0" smtClean="0">
                <a:solidFill>
                  <a:schemeClr val="bg1"/>
                </a:solidFill>
              </a:rPr>
              <a:t>00</a:t>
            </a:r>
            <a:endParaRPr kumimoji="1" lang="ja-JP" altLang="en-US" sz="2000" b="1" dirty="0">
              <a:solidFill>
                <a:schemeClr val="bg1"/>
              </a:solidFill>
            </a:endParaRPr>
          </a:p>
        </p:txBody>
      </p:sp>
      <p:sp>
        <p:nvSpPr>
          <p:cNvPr id="5" name="テキスト ボックス 4"/>
          <p:cNvSpPr txBox="1"/>
          <p:nvPr/>
        </p:nvSpPr>
        <p:spPr>
          <a:xfrm>
            <a:off x="1256044" y="92789"/>
            <a:ext cx="5817996" cy="400110"/>
          </a:xfrm>
          <a:prstGeom prst="rect">
            <a:avLst/>
          </a:prstGeom>
          <a:noFill/>
          <a:ln>
            <a:solidFill>
              <a:schemeClr val="accent5"/>
            </a:solidFill>
          </a:ln>
        </p:spPr>
        <p:txBody>
          <a:bodyPr wrap="square" rtlCol="0">
            <a:spAutoFit/>
          </a:bodyPr>
          <a:lstStyle/>
          <a:p>
            <a:r>
              <a:rPr kumimoji="1" lang="ja-JP" altLang="en-US" sz="2000" dirty="0" smtClean="0"/>
              <a:t>技術名：</a:t>
            </a:r>
            <a:endParaRPr kumimoji="1" lang="ja-JP" altLang="en-US" sz="2000" dirty="0"/>
          </a:p>
        </p:txBody>
      </p:sp>
      <p:sp>
        <p:nvSpPr>
          <p:cNvPr id="6" name="テキスト ボックス 5"/>
          <p:cNvSpPr txBox="1"/>
          <p:nvPr/>
        </p:nvSpPr>
        <p:spPr>
          <a:xfrm>
            <a:off x="7194620" y="92789"/>
            <a:ext cx="4908823" cy="400110"/>
          </a:xfrm>
          <a:prstGeom prst="rect">
            <a:avLst/>
          </a:prstGeom>
          <a:noFill/>
          <a:ln>
            <a:solidFill>
              <a:schemeClr val="accent6"/>
            </a:solidFill>
          </a:ln>
        </p:spPr>
        <p:txBody>
          <a:bodyPr wrap="square" rtlCol="0">
            <a:spAutoFit/>
          </a:bodyPr>
          <a:lstStyle/>
          <a:p>
            <a:r>
              <a:rPr lang="ja-JP" altLang="en-US" sz="2000" dirty="0" smtClean="0"/>
              <a:t>申請者</a:t>
            </a:r>
            <a:r>
              <a:rPr kumimoji="1" lang="ja-JP" altLang="en-US" sz="2000" dirty="0" smtClean="0"/>
              <a:t>：</a:t>
            </a:r>
            <a:endParaRPr kumimoji="1" lang="ja-JP" altLang="en-US" sz="2000" dirty="0"/>
          </a:p>
        </p:txBody>
      </p:sp>
      <p:sp>
        <p:nvSpPr>
          <p:cNvPr id="3" name="正方形/長方形 2"/>
          <p:cNvSpPr/>
          <p:nvPr/>
        </p:nvSpPr>
        <p:spPr>
          <a:xfrm>
            <a:off x="65314" y="2819916"/>
            <a:ext cx="12038129" cy="39261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2580733" y="3837996"/>
            <a:ext cx="7007289" cy="769441"/>
          </a:xfrm>
          <a:prstGeom prst="rect">
            <a:avLst/>
          </a:prstGeom>
          <a:noFill/>
        </p:spPr>
        <p:txBody>
          <a:bodyPr wrap="square" rtlCol="0">
            <a:spAutoFit/>
          </a:bodyPr>
          <a:lstStyle/>
          <a:p>
            <a:r>
              <a:rPr kumimoji="1" lang="ja-JP" altLang="en-US" sz="4400" i="1" dirty="0" smtClean="0">
                <a:solidFill>
                  <a:schemeClr val="bg1">
                    <a:lumMod val="65000"/>
                  </a:schemeClr>
                </a:solidFill>
              </a:rPr>
              <a:t>図表等を用いて技術を説明</a:t>
            </a:r>
            <a:endParaRPr kumimoji="1" lang="ja-JP" altLang="en-US" sz="4400" i="1" dirty="0">
              <a:solidFill>
                <a:schemeClr val="bg1">
                  <a:lumMod val="65000"/>
                </a:schemeClr>
              </a:solidFill>
            </a:endParaRPr>
          </a:p>
        </p:txBody>
      </p:sp>
      <p:graphicFrame>
        <p:nvGraphicFramePr>
          <p:cNvPr id="2" name="表 1"/>
          <p:cNvGraphicFramePr>
            <a:graphicFrameLocks noGrp="1"/>
          </p:cNvGraphicFramePr>
          <p:nvPr>
            <p:extLst>
              <p:ext uri="{D42A27DB-BD31-4B8C-83A1-F6EECF244321}">
                <p14:modId xmlns:p14="http://schemas.microsoft.com/office/powerpoint/2010/main" val="1418159364"/>
              </p:ext>
            </p:extLst>
          </p:nvPr>
        </p:nvGraphicFramePr>
        <p:xfrm>
          <a:off x="6486125" y="580957"/>
          <a:ext cx="5617318" cy="2083193"/>
        </p:xfrm>
        <a:graphic>
          <a:graphicData uri="http://schemas.openxmlformats.org/drawingml/2006/table">
            <a:tbl>
              <a:tblPr firstRow="1" bandRow="1">
                <a:tableStyleId>{69CF1AB2-1976-4502-BF36-3FF5EA218861}</a:tableStyleId>
              </a:tblPr>
              <a:tblGrid>
                <a:gridCol w="1049792">
                  <a:extLst>
                    <a:ext uri="{9D8B030D-6E8A-4147-A177-3AD203B41FA5}">
                      <a16:colId xmlns:a16="http://schemas.microsoft.com/office/drawing/2014/main" val="834151753"/>
                    </a:ext>
                  </a:extLst>
                </a:gridCol>
                <a:gridCol w="4567526">
                  <a:extLst>
                    <a:ext uri="{9D8B030D-6E8A-4147-A177-3AD203B41FA5}">
                      <a16:colId xmlns:a16="http://schemas.microsoft.com/office/drawing/2014/main" val="4135593454"/>
                    </a:ext>
                  </a:extLst>
                </a:gridCol>
              </a:tblGrid>
              <a:tr h="790600">
                <a:tc>
                  <a:txBody>
                    <a:bodyPr/>
                    <a:lstStyle/>
                    <a:p>
                      <a:r>
                        <a:rPr kumimoji="1" lang="ja-JP" altLang="en-US" sz="1600" b="0" dirty="0" smtClean="0">
                          <a:solidFill>
                            <a:schemeClr val="tx1"/>
                          </a:solidFill>
                        </a:rPr>
                        <a:t>対象物質</a:t>
                      </a:r>
                      <a:endParaRPr kumimoji="1" lang="ja-JP" altLang="en-US" sz="1600" b="0" dirty="0">
                        <a:solidFill>
                          <a:schemeClr val="tx1"/>
                        </a:solidFill>
                      </a:endParaRPr>
                    </a:p>
                  </a:txBody>
                  <a:tcPr anchor="ctr">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endParaRPr kumimoji="1" lang="ja-JP" altLang="en-US" sz="1200" b="0" dirty="0"/>
                    </a:p>
                  </a:txBody>
                  <a:tcPr>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78328417"/>
                  </a:ext>
                </a:extLst>
              </a:tr>
              <a:tr h="1292593">
                <a:tc>
                  <a:txBody>
                    <a:bodyPr/>
                    <a:lstStyle/>
                    <a:p>
                      <a:r>
                        <a:rPr kumimoji="1" lang="ja-JP" altLang="en-US" sz="1600" b="0" dirty="0" smtClean="0">
                          <a:solidFill>
                            <a:schemeClr val="tx1"/>
                          </a:solidFill>
                        </a:rPr>
                        <a:t>適用濃度</a:t>
                      </a:r>
                      <a:endParaRPr kumimoji="1" lang="ja-JP" altLang="en-US" sz="1600" b="0" dirty="0">
                        <a:solidFill>
                          <a:schemeClr val="tx1"/>
                        </a:solidFill>
                      </a:endParaRP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endParaRPr kumimoji="1" lang="ja-JP" altLang="en-US" sz="1200" b="0" dirty="0"/>
                    </a:p>
                  </a:txBody>
                  <a:tcPr>
                    <a:lnL w="12700" cmpd="sng">
                      <a:noFill/>
                    </a:lnL>
                    <a:lnR w="12700" cmpd="sng">
                      <a:noFill/>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51537546"/>
                  </a:ext>
                </a:extLst>
              </a:tr>
            </a:tbl>
          </a:graphicData>
        </a:graphic>
      </p:graphicFrame>
      <p:sp>
        <p:nvSpPr>
          <p:cNvPr id="9" name="テキスト ボックス 8"/>
          <p:cNvSpPr txBox="1"/>
          <p:nvPr/>
        </p:nvSpPr>
        <p:spPr>
          <a:xfrm>
            <a:off x="-85411" y="912419"/>
            <a:ext cx="1894115" cy="369332"/>
          </a:xfrm>
          <a:prstGeom prst="rect">
            <a:avLst/>
          </a:prstGeom>
          <a:noFill/>
        </p:spPr>
        <p:txBody>
          <a:bodyPr wrap="square" rtlCol="0">
            <a:spAutoFit/>
          </a:bodyPr>
          <a:lstStyle/>
          <a:p>
            <a:r>
              <a:rPr lang="en-US" altLang="ja-JP" dirty="0"/>
              <a:t>【</a:t>
            </a:r>
            <a:r>
              <a:rPr lang="ja-JP" altLang="en-US" dirty="0"/>
              <a:t>技術の概要</a:t>
            </a:r>
            <a:r>
              <a:rPr lang="en-US" altLang="ja-JP" dirty="0" smtClean="0"/>
              <a:t>】</a:t>
            </a:r>
            <a:endParaRPr lang="en-US" altLang="ja-JP" dirty="0"/>
          </a:p>
        </p:txBody>
      </p:sp>
      <p:sp>
        <p:nvSpPr>
          <p:cNvPr id="11" name="テキスト ボックス 10"/>
          <p:cNvSpPr txBox="1"/>
          <p:nvPr/>
        </p:nvSpPr>
        <p:spPr>
          <a:xfrm>
            <a:off x="1529255" y="565191"/>
            <a:ext cx="4832132" cy="369332"/>
          </a:xfrm>
          <a:prstGeom prst="rect">
            <a:avLst/>
          </a:prstGeom>
          <a:noFill/>
          <a:ln>
            <a:solidFill>
              <a:schemeClr val="tx2"/>
            </a:solidFill>
          </a:ln>
        </p:spPr>
        <p:txBody>
          <a:bodyPr wrap="square" rtlCol="0">
            <a:spAutoFit/>
          </a:bodyPr>
          <a:lstStyle/>
          <a:p>
            <a:r>
              <a:rPr kumimoji="1" lang="ja-JP" altLang="en-US" dirty="0" smtClean="0"/>
              <a:t>技術の種類：</a:t>
            </a:r>
            <a:endParaRPr kumimoji="1" lang="ja-JP" altLang="en-US" dirty="0"/>
          </a:p>
        </p:txBody>
      </p:sp>
      <p:sp>
        <p:nvSpPr>
          <p:cNvPr id="10" name="正方形/長方形 9"/>
          <p:cNvSpPr/>
          <p:nvPr/>
        </p:nvSpPr>
        <p:spPr>
          <a:xfrm>
            <a:off x="65314" y="1268431"/>
            <a:ext cx="6296072" cy="139344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dirty="0">
              <a:solidFill>
                <a:schemeClr val="tx1"/>
              </a:solidFill>
            </a:endParaRPr>
          </a:p>
        </p:txBody>
      </p:sp>
      <p:sp>
        <p:nvSpPr>
          <p:cNvPr id="12" name="テキスト ボックス 11"/>
          <p:cNvSpPr txBox="1"/>
          <p:nvPr/>
        </p:nvSpPr>
        <p:spPr>
          <a:xfrm>
            <a:off x="67939" y="521093"/>
            <a:ext cx="1336577" cy="400110"/>
          </a:xfrm>
          <a:prstGeom prst="rect">
            <a:avLst/>
          </a:prstGeom>
          <a:solidFill>
            <a:schemeClr val="accent5"/>
          </a:solidFill>
        </p:spPr>
        <p:txBody>
          <a:bodyPr wrap="square" rtlCol="0">
            <a:spAutoFit/>
          </a:bodyPr>
          <a:lstStyle/>
          <a:p>
            <a:r>
              <a:rPr lang="ja-JP" altLang="en-US" sz="2000" b="1" dirty="0" smtClean="0">
                <a:solidFill>
                  <a:schemeClr val="bg1"/>
                </a:solidFill>
              </a:rPr>
              <a:t>ケース〇</a:t>
            </a:r>
            <a:endParaRPr kumimoji="1" lang="ja-JP" altLang="en-US" sz="2000" b="1" dirty="0">
              <a:solidFill>
                <a:schemeClr val="bg1"/>
              </a:solidFill>
            </a:endParaRPr>
          </a:p>
        </p:txBody>
      </p:sp>
    </p:spTree>
    <p:extLst>
      <p:ext uri="{BB962C8B-B14F-4D97-AF65-F5344CB8AC3E}">
        <p14:creationId xmlns:p14="http://schemas.microsoft.com/office/powerpoint/2010/main" val="6319005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65314" y="92789"/>
            <a:ext cx="1070150" cy="400110"/>
          </a:xfrm>
          <a:prstGeom prst="rect">
            <a:avLst/>
          </a:prstGeom>
          <a:solidFill>
            <a:schemeClr val="accent5"/>
          </a:solidFill>
        </p:spPr>
        <p:txBody>
          <a:bodyPr wrap="square" rtlCol="0">
            <a:spAutoFit/>
          </a:bodyPr>
          <a:lstStyle/>
          <a:p>
            <a:r>
              <a:rPr lang="ja-JP" altLang="en-US" sz="2000" b="1" dirty="0" smtClean="0">
                <a:solidFill>
                  <a:schemeClr val="bg1"/>
                </a:solidFill>
              </a:rPr>
              <a:t>技術</a:t>
            </a:r>
            <a:r>
              <a:rPr lang="en-US" altLang="ja-JP" sz="2000" b="1" dirty="0" smtClean="0">
                <a:solidFill>
                  <a:schemeClr val="bg1"/>
                </a:solidFill>
              </a:rPr>
              <a:t>00</a:t>
            </a:r>
            <a:endParaRPr kumimoji="1" lang="ja-JP" altLang="en-US" sz="2000" b="1" dirty="0">
              <a:solidFill>
                <a:schemeClr val="bg1"/>
              </a:solidFill>
            </a:endParaRPr>
          </a:p>
        </p:txBody>
      </p:sp>
      <p:sp>
        <p:nvSpPr>
          <p:cNvPr id="5" name="テキスト ボックス 4"/>
          <p:cNvSpPr txBox="1"/>
          <p:nvPr/>
        </p:nvSpPr>
        <p:spPr>
          <a:xfrm>
            <a:off x="1256044" y="92789"/>
            <a:ext cx="5817996" cy="400110"/>
          </a:xfrm>
          <a:prstGeom prst="rect">
            <a:avLst/>
          </a:prstGeom>
          <a:noFill/>
          <a:ln>
            <a:solidFill>
              <a:schemeClr val="accent5"/>
            </a:solidFill>
          </a:ln>
        </p:spPr>
        <p:txBody>
          <a:bodyPr wrap="square" rtlCol="0">
            <a:spAutoFit/>
          </a:bodyPr>
          <a:lstStyle/>
          <a:p>
            <a:r>
              <a:rPr kumimoji="1" lang="ja-JP" altLang="en-US" sz="2000" dirty="0" smtClean="0"/>
              <a:t>技術名：</a:t>
            </a:r>
            <a:endParaRPr kumimoji="1" lang="ja-JP" altLang="en-US" sz="2000" dirty="0"/>
          </a:p>
        </p:txBody>
      </p:sp>
      <p:sp>
        <p:nvSpPr>
          <p:cNvPr id="6" name="テキスト ボックス 5"/>
          <p:cNvSpPr txBox="1"/>
          <p:nvPr/>
        </p:nvSpPr>
        <p:spPr>
          <a:xfrm>
            <a:off x="7194620" y="92789"/>
            <a:ext cx="4908823" cy="400110"/>
          </a:xfrm>
          <a:prstGeom prst="rect">
            <a:avLst/>
          </a:prstGeom>
          <a:noFill/>
          <a:ln>
            <a:solidFill>
              <a:schemeClr val="accent6"/>
            </a:solidFill>
          </a:ln>
        </p:spPr>
        <p:txBody>
          <a:bodyPr wrap="square" rtlCol="0">
            <a:spAutoFit/>
          </a:bodyPr>
          <a:lstStyle/>
          <a:p>
            <a:r>
              <a:rPr lang="ja-JP" altLang="en-US" sz="2000" dirty="0" smtClean="0"/>
              <a:t>申請者</a:t>
            </a:r>
            <a:r>
              <a:rPr kumimoji="1" lang="ja-JP" altLang="en-US" sz="2000" dirty="0" smtClean="0"/>
              <a:t>：</a:t>
            </a:r>
            <a:endParaRPr kumimoji="1" lang="ja-JP" altLang="en-US" sz="2000" dirty="0"/>
          </a:p>
        </p:txBody>
      </p:sp>
      <p:sp>
        <p:nvSpPr>
          <p:cNvPr id="3" name="正方形/長方形 2"/>
          <p:cNvSpPr/>
          <p:nvPr/>
        </p:nvSpPr>
        <p:spPr>
          <a:xfrm>
            <a:off x="65314" y="2819916"/>
            <a:ext cx="12038129" cy="39261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2580733" y="3837996"/>
            <a:ext cx="7007289" cy="769441"/>
          </a:xfrm>
          <a:prstGeom prst="rect">
            <a:avLst/>
          </a:prstGeom>
          <a:noFill/>
        </p:spPr>
        <p:txBody>
          <a:bodyPr wrap="square" rtlCol="0">
            <a:spAutoFit/>
          </a:bodyPr>
          <a:lstStyle/>
          <a:p>
            <a:r>
              <a:rPr kumimoji="1" lang="ja-JP" altLang="en-US" sz="4400" i="1" dirty="0" smtClean="0">
                <a:solidFill>
                  <a:schemeClr val="bg1">
                    <a:lumMod val="65000"/>
                  </a:schemeClr>
                </a:solidFill>
              </a:rPr>
              <a:t>図表等を用いて技術を説明</a:t>
            </a:r>
            <a:endParaRPr kumimoji="1" lang="ja-JP" altLang="en-US" sz="4400" i="1" dirty="0">
              <a:solidFill>
                <a:schemeClr val="bg1">
                  <a:lumMod val="65000"/>
                </a:schemeClr>
              </a:solidFill>
            </a:endParaRPr>
          </a:p>
        </p:txBody>
      </p:sp>
      <p:graphicFrame>
        <p:nvGraphicFramePr>
          <p:cNvPr id="2" name="表 1"/>
          <p:cNvGraphicFramePr>
            <a:graphicFrameLocks noGrp="1"/>
          </p:cNvGraphicFramePr>
          <p:nvPr>
            <p:extLst/>
          </p:nvPr>
        </p:nvGraphicFramePr>
        <p:xfrm>
          <a:off x="6486125" y="580957"/>
          <a:ext cx="5617318" cy="2083193"/>
        </p:xfrm>
        <a:graphic>
          <a:graphicData uri="http://schemas.openxmlformats.org/drawingml/2006/table">
            <a:tbl>
              <a:tblPr firstRow="1" bandRow="1">
                <a:tableStyleId>{69CF1AB2-1976-4502-BF36-3FF5EA218861}</a:tableStyleId>
              </a:tblPr>
              <a:tblGrid>
                <a:gridCol w="1049792">
                  <a:extLst>
                    <a:ext uri="{9D8B030D-6E8A-4147-A177-3AD203B41FA5}">
                      <a16:colId xmlns:a16="http://schemas.microsoft.com/office/drawing/2014/main" val="834151753"/>
                    </a:ext>
                  </a:extLst>
                </a:gridCol>
                <a:gridCol w="4567526">
                  <a:extLst>
                    <a:ext uri="{9D8B030D-6E8A-4147-A177-3AD203B41FA5}">
                      <a16:colId xmlns:a16="http://schemas.microsoft.com/office/drawing/2014/main" val="4135593454"/>
                    </a:ext>
                  </a:extLst>
                </a:gridCol>
              </a:tblGrid>
              <a:tr h="790600">
                <a:tc>
                  <a:txBody>
                    <a:bodyPr/>
                    <a:lstStyle/>
                    <a:p>
                      <a:r>
                        <a:rPr kumimoji="1" lang="ja-JP" altLang="en-US" sz="1600" b="0" dirty="0" smtClean="0">
                          <a:solidFill>
                            <a:schemeClr val="tx1"/>
                          </a:solidFill>
                        </a:rPr>
                        <a:t>対象物質</a:t>
                      </a:r>
                      <a:endParaRPr kumimoji="1" lang="ja-JP" altLang="en-US" sz="1600" b="0" dirty="0">
                        <a:solidFill>
                          <a:schemeClr val="tx1"/>
                        </a:solidFill>
                      </a:endParaRPr>
                    </a:p>
                  </a:txBody>
                  <a:tcPr anchor="ctr">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endParaRPr kumimoji="1" lang="ja-JP" altLang="en-US" sz="1200" b="0" dirty="0"/>
                    </a:p>
                  </a:txBody>
                  <a:tcPr>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78328417"/>
                  </a:ext>
                </a:extLst>
              </a:tr>
              <a:tr h="1292593">
                <a:tc>
                  <a:txBody>
                    <a:bodyPr/>
                    <a:lstStyle/>
                    <a:p>
                      <a:r>
                        <a:rPr kumimoji="1" lang="ja-JP" altLang="en-US" sz="1600" b="0" dirty="0" smtClean="0">
                          <a:solidFill>
                            <a:schemeClr val="tx1"/>
                          </a:solidFill>
                        </a:rPr>
                        <a:t>適用濃度</a:t>
                      </a:r>
                      <a:endParaRPr kumimoji="1" lang="ja-JP" altLang="en-US" sz="1600" b="0" dirty="0">
                        <a:solidFill>
                          <a:schemeClr val="tx1"/>
                        </a:solidFill>
                      </a:endParaRP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endParaRPr kumimoji="1" lang="ja-JP" altLang="en-US" sz="1200" b="0" dirty="0"/>
                    </a:p>
                  </a:txBody>
                  <a:tcPr>
                    <a:lnL w="12700" cmpd="sng">
                      <a:noFill/>
                    </a:lnL>
                    <a:lnR w="12700" cmpd="sng">
                      <a:noFill/>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51537546"/>
                  </a:ext>
                </a:extLst>
              </a:tr>
            </a:tbl>
          </a:graphicData>
        </a:graphic>
      </p:graphicFrame>
      <p:sp>
        <p:nvSpPr>
          <p:cNvPr id="9" name="テキスト ボックス 8"/>
          <p:cNvSpPr txBox="1"/>
          <p:nvPr/>
        </p:nvSpPr>
        <p:spPr>
          <a:xfrm>
            <a:off x="-85411" y="912419"/>
            <a:ext cx="1894115" cy="369332"/>
          </a:xfrm>
          <a:prstGeom prst="rect">
            <a:avLst/>
          </a:prstGeom>
          <a:noFill/>
        </p:spPr>
        <p:txBody>
          <a:bodyPr wrap="square" rtlCol="0">
            <a:spAutoFit/>
          </a:bodyPr>
          <a:lstStyle/>
          <a:p>
            <a:r>
              <a:rPr lang="en-US" altLang="ja-JP" dirty="0"/>
              <a:t>【</a:t>
            </a:r>
            <a:r>
              <a:rPr lang="ja-JP" altLang="en-US" dirty="0"/>
              <a:t>技術の概要</a:t>
            </a:r>
            <a:r>
              <a:rPr lang="en-US" altLang="ja-JP" dirty="0" smtClean="0"/>
              <a:t>】</a:t>
            </a:r>
            <a:endParaRPr lang="en-US" altLang="ja-JP" dirty="0"/>
          </a:p>
        </p:txBody>
      </p:sp>
      <p:sp>
        <p:nvSpPr>
          <p:cNvPr id="11" name="テキスト ボックス 10"/>
          <p:cNvSpPr txBox="1"/>
          <p:nvPr/>
        </p:nvSpPr>
        <p:spPr>
          <a:xfrm>
            <a:off x="1720217" y="565191"/>
            <a:ext cx="4641170" cy="369332"/>
          </a:xfrm>
          <a:prstGeom prst="rect">
            <a:avLst/>
          </a:prstGeom>
          <a:noFill/>
          <a:ln>
            <a:solidFill>
              <a:schemeClr val="tx2"/>
            </a:solidFill>
          </a:ln>
        </p:spPr>
        <p:txBody>
          <a:bodyPr wrap="square" rtlCol="0">
            <a:spAutoFit/>
          </a:bodyPr>
          <a:lstStyle/>
          <a:p>
            <a:r>
              <a:rPr kumimoji="1" lang="ja-JP" altLang="en-US" dirty="0" smtClean="0"/>
              <a:t>技術の種類：</a:t>
            </a:r>
            <a:endParaRPr kumimoji="1" lang="ja-JP" altLang="en-US" dirty="0"/>
          </a:p>
        </p:txBody>
      </p:sp>
      <p:sp>
        <p:nvSpPr>
          <p:cNvPr id="10" name="正方形/長方形 9"/>
          <p:cNvSpPr/>
          <p:nvPr/>
        </p:nvSpPr>
        <p:spPr>
          <a:xfrm>
            <a:off x="65314" y="1268431"/>
            <a:ext cx="6296072" cy="139344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dirty="0">
              <a:solidFill>
                <a:schemeClr val="tx1"/>
              </a:solidFill>
            </a:endParaRPr>
          </a:p>
        </p:txBody>
      </p:sp>
      <p:sp>
        <p:nvSpPr>
          <p:cNvPr id="12" name="テキスト ボックス 11"/>
          <p:cNvSpPr txBox="1"/>
          <p:nvPr/>
        </p:nvSpPr>
        <p:spPr>
          <a:xfrm>
            <a:off x="67939" y="521093"/>
            <a:ext cx="1445551" cy="400110"/>
          </a:xfrm>
          <a:prstGeom prst="rect">
            <a:avLst/>
          </a:prstGeom>
          <a:solidFill>
            <a:schemeClr val="accent5"/>
          </a:solidFill>
        </p:spPr>
        <p:txBody>
          <a:bodyPr wrap="square" rtlCol="0">
            <a:spAutoFit/>
          </a:bodyPr>
          <a:lstStyle/>
          <a:p>
            <a:r>
              <a:rPr lang="ja-JP" altLang="en-US" sz="2000" b="1" dirty="0" smtClean="0">
                <a:solidFill>
                  <a:schemeClr val="bg1"/>
                </a:solidFill>
              </a:rPr>
              <a:t>ケース〇</a:t>
            </a:r>
            <a:endParaRPr kumimoji="1" lang="ja-JP" altLang="en-US" sz="2000" b="1" dirty="0">
              <a:solidFill>
                <a:schemeClr val="bg1"/>
              </a:solidFill>
            </a:endParaRPr>
          </a:p>
        </p:txBody>
      </p:sp>
      <p:sp>
        <p:nvSpPr>
          <p:cNvPr id="13" name="四角形吹き出し 12"/>
          <p:cNvSpPr/>
          <p:nvPr/>
        </p:nvSpPr>
        <p:spPr>
          <a:xfrm>
            <a:off x="3847380" y="92790"/>
            <a:ext cx="3226660" cy="400110"/>
          </a:xfrm>
          <a:prstGeom prst="wedgeRectCallout">
            <a:avLst>
              <a:gd name="adj1" fmla="val -65590"/>
              <a:gd name="adj2" fmla="val -15220"/>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今回申請の技術名を記載してください</a:t>
            </a:r>
            <a:endParaRPr kumimoji="1" lang="ja-JP" altLang="en-US" sz="1400" dirty="0">
              <a:solidFill>
                <a:schemeClr val="tx1"/>
              </a:solidFill>
            </a:endParaRPr>
          </a:p>
        </p:txBody>
      </p:sp>
      <p:sp>
        <p:nvSpPr>
          <p:cNvPr id="14" name="四角形吹き出し 13"/>
          <p:cNvSpPr/>
          <p:nvPr/>
        </p:nvSpPr>
        <p:spPr>
          <a:xfrm>
            <a:off x="8997363" y="136818"/>
            <a:ext cx="3226660" cy="400110"/>
          </a:xfrm>
          <a:prstGeom prst="wedgeRectCallout">
            <a:avLst>
              <a:gd name="adj1" fmla="val -65590"/>
              <a:gd name="adj2" fmla="val -15220"/>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法人名を記載ください</a:t>
            </a:r>
            <a:endParaRPr kumimoji="1" lang="ja-JP" altLang="en-US" sz="1400" dirty="0">
              <a:solidFill>
                <a:schemeClr val="tx1"/>
              </a:solidFill>
            </a:endParaRPr>
          </a:p>
        </p:txBody>
      </p:sp>
      <p:sp>
        <p:nvSpPr>
          <p:cNvPr id="15" name="四角形吹き出し 14"/>
          <p:cNvSpPr/>
          <p:nvPr/>
        </p:nvSpPr>
        <p:spPr>
          <a:xfrm>
            <a:off x="278309" y="2859303"/>
            <a:ext cx="2133601" cy="978984"/>
          </a:xfrm>
          <a:prstGeom prst="wedgeRectCallout">
            <a:avLst>
              <a:gd name="adj1" fmla="val -45769"/>
              <a:gd name="adj2" fmla="val -83003"/>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提出して</a:t>
            </a:r>
            <a:r>
              <a:rPr lang="ja-JP" altLang="en-US" sz="1400" dirty="0">
                <a:solidFill>
                  <a:schemeClr val="tx1"/>
                </a:solidFill>
              </a:rPr>
              <a:t>いただいた、申請書別紙</a:t>
            </a:r>
            <a:r>
              <a:rPr lang="ja-JP" altLang="en-US" sz="1400" dirty="0" smtClean="0">
                <a:solidFill>
                  <a:schemeClr val="tx1"/>
                </a:solidFill>
              </a:rPr>
              <a:t>１施工技術の概要を記載ください。</a:t>
            </a:r>
            <a:endParaRPr kumimoji="1" lang="ja-JP" altLang="en-US" sz="1400" dirty="0">
              <a:solidFill>
                <a:schemeClr val="tx1"/>
              </a:solidFill>
            </a:endParaRPr>
          </a:p>
        </p:txBody>
      </p:sp>
      <p:sp>
        <p:nvSpPr>
          <p:cNvPr id="16" name="四角形吹き出し 15"/>
          <p:cNvSpPr/>
          <p:nvPr/>
        </p:nvSpPr>
        <p:spPr>
          <a:xfrm>
            <a:off x="10284369" y="637100"/>
            <a:ext cx="1750313" cy="1299855"/>
          </a:xfrm>
          <a:prstGeom prst="wedgeRectCallout">
            <a:avLst>
              <a:gd name="adj1" fmla="val -204271"/>
              <a:gd name="adj2" fmla="val -31206"/>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対象物質を具体的に書きます。</a:t>
            </a:r>
            <a:endParaRPr kumimoji="1" lang="en-US" altLang="ja-JP" sz="1400" dirty="0" smtClean="0">
              <a:solidFill>
                <a:schemeClr val="tx1"/>
              </a:solidFill>
            </a:endParaRPr>
          </a:p>
          <a:p>
            <a:r>
              <a:rPr lang="ja-JP" altLang="en-US" sz="1400" dirty="0" smtClean="0">
                <a:solidFill>
                  <a:schemeClr val="tx1"/>
                </a:solidFill>
              </a:rPr>
              <a:t>例）カドミウム、シアン、鉛、六価クロム・・・など</a:t>
            </a:r>
            <a:endParaRPr kumimoji="1" lang="en-US" altLang="ja-JP" sz="1400" dirty="0" smtClean="0">
              <a:solidFill>
                <a:schemeClr val="tx1"/>
              </a:solidFill>
            </a:endParaRPr>
          </a:p>
        </p:txBody>
      </p:sp>
      <p:sp>
        <p:nvSpPr>
          <p:cNvPr id="17" name="四角形吹き出し 16"/>
          <p:cNvSpPr/>
          <p:nvPr/>
        </p:nvSpPr>
        <p:spPr>
          <a:xfrm>
            <a:off x="2942671" y="1289019"/>
            <a:ext cx="3604189" cy="1972520"/>
          </a:xfrm>
          <a:prstGeom prst="wedgeRectCallout">
            <a:avLst>
              <a:gd name="adj1" fmla="val -25610"/>
              <a:gd name="adj2" fmla="val -81088"/>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smtClean="0">
              <a:solidFill>
                <a:schemeClr val="tx1"/>
              </a:solidFill>
            </a:endParaRPr>
          </a:p>
          <a:p>
            <a:r>
              <a:rPr kumimoji="1" lang="ja-JP" altLang="en-US" sz="1400" dirty="0" smtClean="0">
                <a:solidFill>
                  <a:schemeClr val="tx1"/>
                </a:solidFill>
              </a:rPr>
              <a:t>・原位置浄化</a:t>
            </a:r>
            <a:endParaRPr kumimoji="1" lang="en-US" altLang="ja-JP" sz="1400" dirty="0" smtClean="0">
              <a:solidFill>
                <a:schemeClr val="tx1"/>
              </a:solidFill>
            </a:endParaRPr>
          </a:p>
          <a:p>
            <a:r>
              <a:rPr lang="ja-JP" altLang="en-US" sz="1400" dirty="0" smtClean="0">
                <a:solidFill>
                  <a:schemeClr val="tx1"/>
                </a:solidFill>
              </a:rPr>
              <a:t>・原位置封じ込め</a:t>
            </a:r>
            <a:endParaRPr lang="en-US" altLang="ja-JP" sz="1400" dirty="0" smtClean="0">
              <a:solidFill>
                <a:schemeClr val="tx1"/>
              </a:solidFill>
            </a:endParaRPr>
          </a:p>
          <a:p>
            <a:r>
              <a:rPr kumimoji="1" lang="ja-JP" altLang="en-US" sz="1400" dirty="0" smtClean="0">
                <a:solidFill>
                  <a:schemeClr val="tx1"/>
                </a:solidFill>
              </a:rPr>
              <a:t>・遮水工封じ込め</a:t>
            </a:r>
            <a:endParaRPr kumimoji="1" lang="en-US" altLang="ja-JP" sz="1400" dirty="0" smtClean="0">
              <a:solidFill>
                <a:schemeClr val="tx1"/>
              </a:solidFill>
            </a:endParaRPr>
          </a:p>
          <a:p>
            <a:r>
              <a:rPr lang="ja-JP" altLang="en-US" sz="1400" dirty="0" smtClean="0">
                <a:solidFill>
                  <a:schemeClr val="tx1"/>
                </a:solidFill>
              </a:rPr>
              <a:t>・原位置不溶化</a:t>
            </a:r>
            <a:endParaRPr lang="en-US" altLang="ja-JP" sz="1400" dirty="0" smtClean="0">
              <a:solidFill>
                <a:schemeClr val="tx1"/>
              </a:solidFill>
            </a:endParaRPr>
          </a:p>
          <a:p>
            <a:r>
              <a:rPr kumimoji="1" lang="ja-JP" altLang="en-US" sz="1400" dirty="0" smtClean="0">
                <a:solidFill>
                  <a:schemeClr val="tx1"/>
                </a:solidFill>
              </a:rPr>
              <a:t>・不溶化埋戻し</a:t>
            </a:r>
            <a:endParaRPr kumimoji="1" lang="en-US" altLang="ja-JP" sz="1400" dirty="0" smtClean="0">
              <a:solidFill>
                <a:schemeClr val="tx1"/>
              </a:solidFill>
            </a:endParaRPr>
          </a:p>
          <a:p>
            <a:r>
              <a:rPr lang="ja-JP" altLang="en-US" sz="1400" dirty="0" smtClean="0">
                <a:solidFill>
                  <a:schemeClr val="tx1"/>
                </a:solidFill>
              </a:rPr>
              <a:t>・揚水施設</a:t>
            </a:r>
            <a:endParaRPr lang="en-US" altLang="ja-JP" sz="1400" dirty="0" smtClean="0">
              <a:solidFill>
                <a:schemeClr val="tx1"/>
              </a:solidFill>
            </a:endParaRPr>
          </a:p>
          <a:p>
            <a:r>
              <a:rPr kumimoji="1" lang="ja-JP" altLang="en-US" sz="1400" dirty="0" smtClean="0">
                <a:solidFill>
                  <a:schemeClr val="tx1"/>
                </a:solidFill>
              </a:rPr>
              <a:t>・透過性地下水浄化壁</a:t>
            </a:r>
            <a:endParaRPr kumimoji="1" lang="en-US" altLang="ja-JP" sz="1400" dirty="0" smtClean="0">
              <a:solidFill>
                <a:schemeClr val="tx1"/>
              </a:solidFill>
            </a:endParaRPr>
          </a:p>
          <a:p>
            <a:r>
              <a:rPr lang="ja-JP" altLang="en-US" sz="1400" dirty="0" smtClean="0">
                <a:solidFill>
                  <a:schemeClr val="tx1"/>
                </a:solidFill>
              </a:rPr>
              <a:t>この７つの措置から選択する。複数の組合せもあり</a:t>
            </a:r>
            <a:endParaRPr kumimoji="1" lang="en-US" altLang="ja-JP" sz="1400" dirty="0" smtClean="0">
              <a:solidFill>
                <a:schemeClr val="tx1"/>
              </a:solidFill>
            </a:endParaRPr>
          </a:p>
          <a:p>
            <a:endParaRPr kumimoji="1" lang="en-US" altLang="ja-JP" sz="1400" dirty="0" smtClean="0">
              <a:solidFill>
                <a:schemeClr val="tx1"/>
              </a:solidFill>
            </a:endParaRPr>
          </a:p>
        </p:txBody>
      </p:sp>
      <p:sp>
        <p:nvSpPr>
          <p:cNvPr id="18" name="四角形吹き出し 17"/>
          <p:cNvSpPr/>
          <p:nvPr/>
        </p:nvSpPr>
        <p:spPr>
          <a:xfrm>
            <a:off x="7804219" y="1936955"/>
            <a:ext cx="3561871" cy="1651820"/>
          </a:xfrm>
          <a:prstGeom prst="wedgeRectCallout">
            <a:avLst>
              <a:gd name="adj1" fmla="val -65421"/>
              <a:gd name="adj2" fmla="val -27485"/>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第ニ溶出量</a:t>
            </a:r>
            <a:r>
              <a:rPr lang="ja-JP" altLang="en-US" sz="1400" dirty="0" smtClean="0">
                <a:solidFill>
                  <a:schemeClr val="tx1"/>
                </a:solidFill>
              </a:rPr>
              <a:t>基準若しくは</a:t>
            </a:r>
            <a:r>
              <a:rPr lang="ja-JP" altLang="en-US" sz="1400" dirty="0">
                <a:solidFill>
                  <a:schemeClr val="tx1"/>
                </a:solidFill>
              </a:rPr>
              <a:t>第ニ地下水基準への対応が可能かがポイントと</a:t>
            </a:r>
            <a:r>
              <a:rPr lang="ja-JP" altLang="en-US" sz="1400" dirty="0" smtClean="0">
                <a:solidFill>
                  <a:schemeClr val="tx1"/>
                </a:solidFill>
              </a:rPr>
              <a:t>なります。</a:t>
            </a:r>
            <a:endParaRPr lang="en-US" altLang="ja-JP" sz="1400" dirty="0" smtClean="0">
              <a:solidFill>
                <a:schemeClr val="tx1"/>
              </a:solidFill>
            </a:endParaRPr>
          </a:p>
          <a:p>
            <a:r>
              <a:rPr lang="ja-JP" altLang="en-US" sz="1400" dirty="0">
                <a:solidFill>
                  <a:schemeClr val="tx1"/>
                </a:solidFill>
              </a:rPr>
              <a:t>基準値</a:t>
            </a:r>
            <a:r>
              <a:rPr lang="ja-JP" altLang="en-US" sz="1400" dirty="0" smtClean="0">
                <a:solidFill>
                  <a:schemeClr val="tx1"/>
                </a:solidFill>
              </a:rPr>
              <a:t>の何倍までの汚染が対応なのか。各技術</a:t>
            </a:r>
            <a:r>
              <a:rPr lang="ja-JP" altLang="en-US" sz="1400" dirty="0">
                <a:solidFill>
                  <a:schemeClr val="tx1"/>
                </a:solidFill>
              </a:rPr>
              <a:t>が対象としている物質毎に対応可能な濃度レベルが異なることも考えられますので</a:t>
            </a:r>
            <a:r>
              <a:rPr lang="ja-JP" altLang="en-US" sz="1400" dirty="0" smtClean="0">
                <a:solidFill>
                  <a:schemeClr val="tx1"/>
                </a:solidFill>
              </a:rPr>
              <a:t>，その場合は、詳細に記入ください。</a:t>
            </a:r>
            <a:endParaRPr kumimoji="1" lang="en-US" altLang="ja-JP" sz="1400" dirty="0" smtClean="0">
              <a:solidFill>
                <a:schemeClr val="tx1"/>
              </a:solidFill>
            </a:endParaRPr>
          </a:p>
        </p:txBody>
      </p:sp>
      <p:sp>
        <p:nvSpPr>
          <p:cNvPr id="19" name="四角形吹き出し 18"/>
          <p:cNvSpPr/>
          <p:nvPr/>
        </p:nvSpPr>
        <p:spPr>
          <a:xfrm>
            <a:off x="1720217" y="4856658"/>
            <a:ext cx="6706028" cy="1751372"/>
          </a:xfrm>
          <a:prstGeom prst="wedgeRectCallout">
            <a:avLst>
              <a:gd name="adj1" fmla="val -65421"/>
              <a:gd name="adj2" fmla="val -27485"/>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当該パワポ資料を環境局のＨＰに載せようと思っています。当該技術について、説明する図、表、文書などを自由に記載ください。ＨＰに載せてＮＧな秘密事項は削除ください。</a:t>
            </a:r>
            <a:endParaRPr kumimoji="1" lang="en-US" altLang="ja-JP" sz="1400" dirty="0" smtClean="0">
              <a:solidFill>
                <a:schemeClr val="tx1"/>
              </a:solidFill>
            </a:endParaRPr>
          </a:p>
        </p:txBody>
      </p:sp>
      <p:sp>
        <p:nvSpPr>
          <p:cNvPr id="20" name="四角形吹き出し 19"/>
          <p:cNvSpPr/>
          <p:nvPr/>
        </p:nvSpPr>
        <p:spPr>
          <a:xfrm>
            <a:off x="232168" y="1147947"/>
            <a:ext cx="2497508" cy="1320720"/>
          </a:xfrm>
          <a:prstGeom prst="wedgeRectCallout">
            <a:avLst>
              <a:gd name="adj1" fmla="val -11948"/>
              <a:gd name="adj2" fmla="val -83206"/>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ケース①、</a:t>
            </a:r>
            <a:r>
              <a:rPr kumimoji="1" lang="ja-JP" altLang="en-US" sz="1400" dirty="0" smtClean="0">
                <a:solidFill>
                  <a:schemeClr val="tx1"/>
                </a:solidFill>
              </a:rPr>
              <a:t>ケース②、・・・</a:t>
            </a:r>
            <a:r>
              <a:rPr lang="ja-JP" altLang="en-US" sz="1400" dirty="0" smtClean="0">
                <a:solidFill>
                  <a:schemeClr val="tx1"/>
                </a:solidFill>
              </a:rPr>
              <a:t>ケース</a:t>
            </a:r>
            <a:r>
              <a:rPr lang="ja-JP" altLang="en-US" sz="1400" dirty="0">
                <a:solidFill>
                  <a:schemeClr val="tx1"/>
                </a:solidFill>
              </a:rPr>
              <a:t>⑧</a:t>
            </a:r>
            <a:r>
              <a:rPr lang="ja-JP" altLang="en-US" sz="1400" dirty="0" smtClean="0">
                <a:solidFill>
                  <a:schemeClr val="tx1"/>
                </a:solidFill>
              </a:rPr>
              <a:t>の提案いただいたケース番号を入れてください。（ケース①、③）とか両方に対応している場合、両方入れてください。</a:t>
            </a:r>
            <a:endParaRPr kumimoji="1" lang="ja-JP" altLang="en-US" sz="1400" dirty="0">
              <a:solidFill>
                <a:schemeClr val="tx1"/>
              </a:solidFill>
            </a:endParaRPr>
          </a:p>
        </p:txBody>
      </p:sp>
    </p:spTree>
    <p:extLst>
      <p:ext uri="{BB962C8B-B14F-4D97-AF65-F5344CB8AC3E}">
        <p14:creationId xmlns:p14="http://schemas.microsoft.com/office/powerpoint/2010/main" val="27907316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815</TotalTime>
  <Words>285</Words>
  <PresentationFormat>ワイド画面</PresentationFormat>
  <Paragraphs>36</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游ゴシック</vt:lpstr>
      <vt:lpstr>游ゴシック Light</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terms:created xsi:type="dcterms:W3CDTF">2023-08-23T02:55:35Z</dcterms:created>
  <dcterms:modified xsi:type="dcterms:W3CDTF">2023-10-17T19:35:03Z</dcterms:modified>
</cp:coreProperties>
</file>