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6858000" cy="9144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東京都&#10;" initials="T" lastIdx="5" clrIdx="0">
    <p:extLst>
      <p:ext uri="{19B8F6BF-5375-455C-9EA6-DF929625EA0E}">
        <p15:presenceInfo xmlns:p15="http://schemas.microsoft.com/office/powerpoint/2012/main" userId="東京都&#10;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9" autoAdjust="0"/>
    <p:restoredTop sz="94660"/>
  </p:normalViewPr>
  <p:slideViewPr>
    <p:cSldViewPr snapToGrid="0">
      <p:cViewPr>
        <p:scale>
          <a:sx n="100" d="100"/>
          <a:sy n="100" d="100"/>
        </p:scale>
        <p:origin x="1469" y="-11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B5502A-13F9-40D3-953F-6598388AC5EC}" type="datetimeFigureOut">
              <a:rPr kumimoji="1" lang="ja-JP" altLang="en-US" smtClean="0"/>
              <a:t>2021/5/20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6300" y="1243013"/>
            <a:ext cx="25146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3264FB-45C9-420F-A8F1-41646EB39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6274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1C8E-EC8B-41B2-A0C8-D09DB15CF697}" type="datetime1">
              <a:rPr kumimoji="1" lang="ja-JP" altLang="en-US" smtClean="0"/>
              <a:t>2021/5/20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EC77-9DE6-47D0-8F15-A6C207274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547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6CB3-7A83-4AF3-B41B-6C67E83AD42B}" type="datetime1">
              <a:rPr kumimoji="1" lang="ja-JP" altLang="en-US" smtClean="0"/>
              <a:t>2021/5/20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EC77-9DE6-47D0-8F15-A6C207274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2768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99313-9ED4-43C9-A299-64CEF742A400}" type="datetime1">
              <a:rPr kumimoji="1" lang="ja-JP" altLang="en-US" smtClean="0"/>
              <a:t>2021/5/20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EC77-9DE6-47D0-8F15-A6C207274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1756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9F610-3C10-4663-9C9D-35A1902C2FBD}" type="datetime1">
              <a:rPr kumimoji="1" lang="ja-JP" altLang="en-US" smtClean="0"/>
              <a:t>2021/5/20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EC77-9DE6-47D0-8F15-A6C207274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1009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EF66-0F32-4C17-BFCB-723B544A4E14}" type="datetime1">
              <a:rPr kumimoji="1" lang="ja-JP" altLang="en-US" smtClean="0"/>
              <a:t>2021/5/20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EC77-9DE6-47D0-8F15-A6C207274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921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1ED9C-5FFB-4A26-9DD5-820C779FDD62}" type="datetime1">
              <a:rPr kumimoji="1" lang="ja-JP" altLang="en-US" smtClean="0"/>
              <a:t>2021/5/20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EC77-9DE6-47D0-8F15-A6C207274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720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6576-93D5-4380-9DCD-3F27E1CF96A4}" type="datetime1">
              <a:rPr kumimoji="1" lang="ja-JP" altLang="en-US" smtClean="0"/>
              <a:t>2021/5/20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EC77-9DE6-47D0-8F15-A6C207274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429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EBA7-2AAD-45E4-9BDC-B579AAC5AAB8}" type="datetime1">
              <a:rPr kumimoji="1" lang="ja-JP" altLang="en-US" smtClean="0"/>
              <a:t>2021/5/20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EC77-9DE6-47D0-8F15-A6C207274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3177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CE681-6488-411D-9D3C-CFC770766015}" type="datetime1">
              <a:rPr kumimoji="1" lang="ja-JP" altLang="en-US" smtClean="0"/>
              <a:t>2021/5/20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EC77-9DE6-47D0-8F15-A6C207274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1880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26B9-1674-4DFE-9D95-6892A1763E88}" type="datetime1">
              <a:rPr kumimoji="1" lang="ja-JP" altLang="en-US" smtClean="0"/>
              <a:t>2021/5/20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EC77-9DE6-47D0-8F15-A6C207274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4150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60A8D-39A8-41A5-839F-A9BE2B1B00D5}" type="datetime1">
              <a:rPr kumimoji="1" lang="ja-JP" altLang="en-US" smtClean="0"/>
              <a:t>2021/5/20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EC77-9DE6-47D0-8F15-A6C207274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6340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C5922-CFF5-4507-A0C0-7154E86EA904}" type="datetime1">
              <a:rPr kumimoji="1" lang="ja-JP" altLang="en-US" smtClean="0"/>
              <a:t>2021/5/20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5EC77-9DE6-47D0-8F15-A6C207274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393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4055172"/>
              </p:ext>
            </p:extLst>
          </p:nvPr>
        </p:nvGraphicFramePr>
        <p:xfrm>
          <a:off x="235419" y="1498356"/>
          <a:ext cx="6488261" cy="6672315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512629">
                  <a:extLst>
                    <a:ext uri="{9D8B030D-6E8A-4147-A177-3AD203B41FA5}">
                      <a16:colId xmlns:a16="http://schemas.microsoft.com/office/drawing/2014/main" val="472272178"/>
                    </a:ext>
                  </a:extLst>
                </a:gridCol>
                <a:gridCol w="2490490">
                  <a:extLst>
                    <a:ext uri="{9D8B030D-6E8A-4147-A177-3AD203B41FA5}">
                      <a16:colId xmlns:a16="http://schemas.microsoft.com/office/drawing/2014/main" val="3884316472"/>
                    </a:ext>
                  </a:extLst>
                </a:gridCol>
                <a:gridCol w="2485142">
                  <a:extLst>
                    <a:ext uri="{9D8B030D-6E8A-4147-A177-3AD203B41FA5}">
                      <a16:colId xmlns:a16="http://schemas.microsoft.com/office/drawing/2014/main" val="3233370845"/>
                    </a:ext>
                  </a:extLst>
                </a:gridCol>
              </a:tblGrid>
              <a:tr h="399455">
                <a:tc gridSpan="3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【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タイムライン作成</a:t>
                      </a: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にあたっての準備例】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2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</a:t>
                      </a:r>
                      <a:r>
                        <a:rPr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 「危険物施設の風水害対策ガイドライン（総務省消防庁）」のチェックリストを参考に、東京都環境局で作成）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4896128"/>
                  </a:ext>
                </a:extLst>
              </a:tr>
              <a:tr h="26595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 </a:t>
                      </a:r>
                      <a:endParaRPr lang="ja-JP" sz="1100" kern="105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タイムライン構成要素（骨子）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検討すること（例）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31292"/>
                  </a:ext>
                </a:extLst>
              </a:tr>
              <a:tr h="78647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対策の目標</a:t>
                      </a:r>
                      <a:endParaRPr lang="ja-JP" sz="1100" kern="105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 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"/>
                      </a:pPr>
                      <a:r>
                        <a:rPr lang="ja-JP" sz="11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被害想定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"/>
                      </a:pPr>
                      <a:r>
                        <a:rPr lang="ja-JP" sz="11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過去の水害の記録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"/>
                      </a:pPr>
                      <a:r>
                        <a:rPr lang="ja-JP" sz="11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被害の回避か、軽減か</a:t>
                      </a:r>
                      <a:endParaRPr lang="ja-JP" sz="1100" kern="105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6448470"/>
                  </a:ext>
                </a:extLst>
              </a:tr>
              <a:tr h="131696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平時からの備え</a:t>
                      </a:r>
                      <a:endParaRPr lang="ja-JP" sz="1100" kern="105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計画等の策定（判断基準、実施手順、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</a:t>
                      </a: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社内規定等）</a:t>
                      </a:r>
                    </a:p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対策の準備（資材確保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、設備改修</a:t>
                      </a: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等）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保管容器等への表示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訓練等の実施（社内、地域）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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既存の規定等との関連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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経費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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組織体制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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備えの進行管理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02836743"/>
                  </a:ext>
                </a:extLst>
              </a:tr>
              <a:tr h="230777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応急対策</a:t>
                      </a:r>
                      <a:endParaRPr lang="ja-JP" sz="1100" kern="105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防災情報収集</a:t>
                      </a:r>
                    </a:p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従業者等の安全確保</a:t>
                      </a:r>
                    </a:p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浸水防止（土のう、止水板等）</a:t>
                      </a:r>
                    </a:p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流出・逆流防止（弁閉鎖、フタ閉め、固定等）</a:t>
                      </a:r>
                    </a:p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薬品の移動（高所、水密性のある部屋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・容器内</a:t>
                      </a: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等）</a:t>
                      </a:r>
                    </a:p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操業停止</a:t>
                      </a:r>
                    </a:p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関係機関への事前情報提供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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応急対策開始から避難完了までの時間の目安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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備えの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状況</a:t>
                      </a: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に応じた応急対策の実施可能範囲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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マニュアルの整備状況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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求められる作業習熟度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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提供すべき情報の整理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83100210"/>
                  </a:ext>
                </a:extLst>
              </a:tr>
              <a:tr h="79785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（事故発生時）</a:t>
                      </a:r>
                      <a:endParaRPr lang="ja-JP" sz="1100" kern="105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消防機関への通報</a:t>
                      </a:r>
                    </a:p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流出物の回収</a:t>
                      </a:r>
                    </a:p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行政機関への通報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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事故発生を把握・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速やかに</a:t>
                      </a: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対応するための体制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0659674"/>
                  </a:ext>
                </a:extLst>
              </a:tr>
              <a:tr h="79785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天候回復時の点検・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復旧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点検・補修</a:t>
                      </a:r>
                    </a:p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臨時保管施設等の安全対策</a:t>
                      </a:r>
                    </a:p>
                    <a:p>
                      <a:pPr marL="17145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電気設備の健全性確認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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濁水・汚泥下の作業における注意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"/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仮保管時の法令取扱の確認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1078854"/>
                  </a:ext>
                </a:extLst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297042" y="8093665"/>
            <a:ext cx="636501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ja-JP" sz="1200" kern="105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Century" panose="02040604050505020304" pitchFamily="18" charset="0"/>
              </a:rPr>
              <a:t>【</a:t>
            </a:r>
            <a:r>
              <a:rPr lang="ja-JP" altLang="en-US" sz="1200" kern="105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Century" panose="02040604050505020304" pitchFamily="18" charset="0"/>
              </a:rPr>
              <a:t>タイムライン作成</a:t>
            </a:r>
            <a:r>
              <a:rPr lang="en-US" altLang="ja-JP" sz="1200" kern="105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Century" panose="02040604050505020304" pitchFamily="18" charset="0"/>
              </a:rPr>
              <a:t>】</a:t>
            </a:r>
          </a:p>
          <a:p>
            <a:pPr algn="just">
              <a:spcAft>
                <a:spcPts val="0"/>
              </a:spcAft>
            </a:pPr>
            <a:r>
              <a:rPr lang="ja-JP" altLang="en-US" sz="1200" kern="105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Century" panose="02040604050505020304" pitchFamily="18" charset="0"/>
              </a:rPr>
              <a:t>（２ページ・</a:t>
            </a:r>
            <a:r>
              <a:rPr lang="en-US" altLang="ja-JP" sz="1200" kern="105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Century" panose="02040604050505020304" pitchFamily="18" charset="0"/>
              </a:rPr>
              <a:t>4</a:t>
            </a:r>
            <a:r>
              <a:rPr lang="ja-JP" altLang="en-US" sz="1200" kern="105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Century" panose="02040604050505020304" pitchFamily="18" charset="0"/>
              </a:rPr>
              <a:t>ページ）</a:t>
            </a:r>
            <a:r>
              <a:rPr lang="ja-JP" altLang="ja-JP" sz="1200" kern="105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Century" panose="02040604050505020304" pitchFamily="18" charset="0"/>
              </a:rPr>
              <a:t>実施可能な対策を、平時からの備え、</a:t>
            </a:r>
            <a:r>
              <a:rPr lang="ja-JP" altLang="en-US" sz="1200" kern="105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Century" panose="02040604050505020304" pitchFamily="18" charset="0"/>
              </a:rPr>
              <a:t>洪水</a:t>
            </a:r>
            <a:r>
              <a:rPr lang="ja-JP" altLang="ja-JP" sz="1200" kern="105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Century" panose="02040604050505020304" pitchFamily="18" charset="0"/>
              </a:rPr>
              <a:t>等の発災直前の応急対策、</a:t>
            </a:r>
            <a:r>
              <a:rPr lang="ja-JP" altLang="en-US" sz="1200" kern="105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Century" panose="02040604050505020304" pitchFamily="18" charset="0"/>
              </a:rPr>
              <a:t>発災後の対応（</a:t>
            </a:r>
            <a:r>
              <a:rPr lang="ja-JP" altLang="ja-JP" sz="1200" kern="105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Century" panose="02040604050505020304" pitchFamily="18" charset="0"/>
              </a:rPr>
              <a:t>点検・復旧</a:t>
            </a:r>
            <a:r>
              <a:rPr lang="ja-JP" altLang="en-US" sz="1200" kern="105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Century" panose="02040604050505020304" pitchFamily="18" charset="0"/>
              </a:rPr>
              <a:t>）</a:t>
            </a:r>
            <a:r>
              <a:rPr lang="ja-JP" altLang="ja-JP" sz="1200" kern="105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Century" panose="02040604050505020304" pitchFamily="18" charset="0"/>
              </a:rPr>
              <a:t>に時系列で整理します。また、流出事故が生じた場合の処理については、一般的な事故、震災によるものと同じ点・違う点を検討し、整理します。</a:t>
            </a:r>
            <a:endParaRPr lang="en-US" altLang="ja-JP" sz="1200" kern="1050" dirty="0">
              <a:latin typeface="HGPｺﾞｼｯｸM" panose="020B0600000000000000" pitchFamily="50" charset="-128"/>
              <a:ea typeface="HGPｺﾞｼｯｸM" panose="020B0600000000000000" pitchFamily="50" charset="-128"/>
              <a:cs typeface="Century" panose="020406040505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200" kern="105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Century" panose="02040604050505020304" pitchFamily="18" charset="0"/>
              </a:rPr>
              <a:t>（</a:t>
            </a:r>
            <a:r>
              <a:rPr lang="en-US" altLang="ja-JP" sz="1200" kern="105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Century" panose="02040604050505020304" pitchFamily="18" charset="0"/>
              </a:rPr>
              <a:t>3</a:t>
            </a:r>
            <a:r>
              <a:rPr lang="ja-JP" altLang="en-US" sz="1200" kern="105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Century" panose="02040604050505020304" pitchFamily="18" charset="0"/>
              </a:rPr>
              <a:t>ページ）「応急対策」については、防災情報のレベルに応じた対策の段取りを詳細に検討します。</a:t>
            </a:r>
            <a:endParaRPr lang="en-US" altLang="ja-JP" sz="1200" kern="1050" dirty="0">
              <a:latin typeface="HGPｺﾞｼｯｸM" panose="020B0600000000000000" pitchFamily="50" charset="-128"/>
              <a:ea typeface="HGPｺﾞｼｯｸM" panose="020B0600000000000000" pitchFamily="50" charset="-128"/>
              <a:cs typeface="Century" panose="02040604050505020304" pitchFamily="18" charset="0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73796" y="97972"/>
            <a:ext cx="62552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工場・マイタイムライン</a:t>
            </a:r>
            <a:r>
              <a:rPr kumimoji="1"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（簡易版防災行動計画のひな形）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235419" y="1036690"/>
            <a:ext cx="63650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タイムライン作成の準備</a:t>
            </a:r>
            <a:r>
              <a:rPr lang="en-US" altLang="ja-JP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</a:p>
          <a:p>
            <a:r>
              <a:rPr lang="ja-JP" altLang="en-US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平時 、水害等のおそれが高まってきた場合の応急対策、天候回復時に行うべきことを洗い出します。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173796" y="621192"/>
            <a:ext cx="6488260" cy="41694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本紙に記入、コピー、</a:t>
            </a:r>
            <a:r>
              <a:rPr kumimoji="1" lang="en-US" altLang="ja-JP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HP</a:t>
            </a:r>
            <a:r>
              <a:rPr kumimoji="1" lang="ja-JP" altLang="en-US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からダウンロード等、ご活用ください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6600433" y="8900583"/>
            <a:ext cx="257567" cy="243417"/>
          </a:xfrm>
        </p:spPr>
        <p:txBody>
          <a:bodyPr/>
          <a:lstStyle/>
          <a:p>
            <a:fld id="{D5B5EC77-9DE6-47D0-8F15-A6C207274049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83382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432932"/>
              </p:ext>
            </p:extLst>
          </p:nvPr>
        </p:nvGraphicFramePr>
        <p:xfrm>
          <a:off x="195903" y="97971"/>
          <a:ext cx="6498811" cy="9031899"/>
        </p:xfrm>
        <a:graphic>
          <a:graphicData uri="http://schemas.openxmlformats.org/drawingml/2006/table">
            <a:tbl>
              <a:tblPr firstRow="1" firstCol="1" bandRow="1"/>
              <a:tblGrid>
                <a:gridCol w="1515089">
                  <a:extLst>
                    <a:ext uri="{9D8B030D-6E8A-4147-A177-3AD203B41FA5}">
                      <a16:colId xmlns:a16="http://schemas.microsoft.com/office/drawing/2014/main" val="441492881"/>
                    </a:ext>
                  </a:extLst>
                </a:gridCol>
                <a:gridCol w="1952015">
                  <a:extLst>
                    <a:ext uri="{9D8B030D-6E8A-4147-A177-3AD203B41FA5}">
                      <a16:colId xmlns:a16="http://schemas.microsoft.com/office/drawing/2014/main" val="4269963103"/>
                    </a:ext>
                  </a:extLst>
                </a:gridCol>
                <a:gridCol w="3031707">
                  <a:extLst>
                    <a:ext uri="{9D8B030D-6E8A-4147-A177-3AD203B41FA5}">
                      <a16:colId xmlns:a16="http://schemas.microsoft.com/office/drawing/2014/main" val="501489921"/>
                    </a:ext>
                  </a:extLst>
                </a:gridCol>
              </a:tblGrid>
              <a:tr h="301530"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【水害等への防災行動計画</a:t>
                      </a: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】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事業所名：</a:t>
                      </a: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7931301"/>
                  </a:ext>
                </a:extLst>
              </a:tr>
              <a:tr h="1944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 </a:t>
                      </a:r>
                      <a:endParaRPr lang="ja-JP" sz="1200" kern="105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実施する流出防止対策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等</a:t>
                      </a: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Century" panose="02040604050505020304" pitchFamily="18" charset="0"/>
                        <a:ea typeface="ＭＳ ゴシック" panose="020B0609070205080204" pitchFamily="49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640746"/>
                  </a:ext>
                </a:extLst>
              </a:tr>
              <a:tr h="368146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対策の目標</a:t>
                      </a: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71450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最大想定浸水深　　</a:t>
                      </a: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【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　　　</a:t>
                      </a:r>
                      <a:r>
                        <a:rPr lang="ja-JP" altLang="en-US" sz="1200" kern="1050" dirty="0" err="1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ｍ</a:t>
                      </a: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】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（　　　川）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171450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過去の浸水記録　　</a:t>
                      </a: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【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　　　</a:t>
                      </a:r>
                      <a:r>
                        <a:rPr lang="ja-JP" altLang="en-US" sz="1200" kern="1050" dirty="0" err="1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ｍ</a:t>
                      </a: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】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（　　　年、台風　　　号）　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lang="en-US" altLang="ja-JP" sz="1200" kern="1050" dirty="0">
                        <a:effectLst/>
                        <a:latin typeface="Century" panose="02040604050505020304" pitchFamily="18" charset="0"/>
                        <a:ea typeface="ＭＳ ゴシック" panose="020B0609070205080204" pitchFamily="49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5824792"/>
                  </a:ext>
                </a:extLst>
              </a:tr>
              <a:tr h="73629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対策の目標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514350" lvl="1" indent="-171450" algn="l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浸水防止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514350" lvl="1" indent="-171450" algn="l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流出防止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514350" lvl="1" indent="-171450" algn="l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流出軽減</a:t>
                      </a:r>
                      <a:endParaRPr lang="ja-JP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具体的に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7394070"/>
                  </a:ext>
                </a:extLst>
              </a:tr>
              <a:tr h="552218">
                <a:tc row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平時からの備え</a:t>
                      </a: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計画等の策定</a:t>
                      </a:r>
                      <a:b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</a:b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（判断基準、実施手順、社内規定等）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策定した既定の名称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171450" lvl="0" indent="-1714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　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171450" lvl="0" indent="-1714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　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480350"/>
                  </a:ext>
                </a:extLst>
              </a:tr>
              <a:tr h="265224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対策の準備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514350" lvl="1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資材確保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514350" lvl="1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設備改修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171450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具体的に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171450" lvl="0" indent="-1714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　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171450" lvl="0" indent="-1714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171450" lvl="0" indent="-1714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　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171450" lvl="0" indent="-1714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171450" lvl="0" indent="-1714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　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171450" lvl="0" indent="-1714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171450" lvl="0" indent="-1714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　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171450" lvl="0" indent="-1714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171450" lvl="0" indent="-1714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　</a:t>
                      </a:r>
                      <a:endParaRPr lang="ja-JP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5123226"/>
                  </a:ext>
                </a:extLst>
              </a:tr>
              <a:tr h="23009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化学物質名称表示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別紙</a:t>
                      </a: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【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化学物質の貯蔵施設一覧</a:t>
                      </a: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】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のとおり</a:t>
                      </a:r>
                      <a:endParaRPr lang="ja-JP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2548968"/>
                  </a:ext>
                </a:extLst>
              </a:tr>
              <a:tr h="41635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lang="ja-JP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訓練等の実施</a:t>
                      </a:r>
                      <a:b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</a:br>
                      <a:r>
                        <a:rPr lang="ja-JP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（社内、地域）</a:t>
                      </a: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別紙</a:t>
                      </a: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【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従業員教育の内容及び実施方法</a:t>
                      </a: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】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の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とおり　</a:t>
                      </a:r>
                      <a:endParaRPr lang="ja-JP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4457065"/>
                  </a:ext>
                </a:extLst>
              </a:tr>
              <a:tr h="2410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洪水</a:t>
                      </a: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等の発災直前</a:t>
                      </a: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【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応急対策タイムライン</a:t>
                      </a: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】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のとおり</a:t>
                      </a: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lang="ja-JP" sz="1200" kern="1050" dirty="0">
                        <a:effectLst/>
                        <a:latin typeface="Century" panose="02040604050505020304" pitchFamily="18" charset="0"/>
                        <a:ea typeface="ＭＳ ゴシック" panose="020B0609070205080204" pitchFamily="49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2250843"/>
                  </a:ext>
                </a:extLst>
              </a:tr>
              <a:tr h="5522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（事故発生時）</a:t>
                      </a: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消防機関への通報</a:t>
                      </a:r>
                    </a:p>
                    <a:p>
                      <a:pPr marL="171450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流出物の回収</a:t>
                      </a:r>
                    </a:p>
                    <a:p>
                      <a:pPr marL="171450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行政機関への通報</a:t>
                      </a: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具体的に</a:t>
                      </a: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2295203"/>
                  </a:ext>
                </a:extLst>
              </a:tr>
              <a:tr h="7362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発災直後（天候回復時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）</a:t>
                      </a: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の点検・復旧</a:t>
                      </a: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点検・補修</a:t>
                      </a:r>
                    </a:p>
                    <a:p>
                      <a:pPr marL="171450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臨時保管施設等の安全対策</a:t>
                      </a:r>
                    </a:p>
                    <a:p>
                      <a:pPr marL="171450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電気設備の健全性確認</a:t>
                      </a: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マスク、ゴーグル、手袋、ゴム長靴等の保護具を準備し、粉塵の吸い込み、怪我、感電等に注意して作業を行う。</a:t>
                      </a: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7683528"/>
                  </a:ext>
                </a:extLst>
              </a:tr>
              <a:tr h="20510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事故処理</a:t>
                      </a: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被害の確認</a:t>
                      </a:r>
                    </a:p>
                    <a:p>
                      <a:pPr marL="171450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消防機関への通報</a:t>
                      </a:r>
                    </a:p>
                    <a:p>
                      <a:pPr marL="171450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作業時の安全確保</a:t>
                      </a:r>
                    </a:p>
                    <a:p>
                      <a:pPr marL="171450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流出物の回収・処理</a:t>
                      </a:r>
                    </a:p>
                    <a:p>
                      <a:pPr marL="171450" indent="-1714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行政機関への報告</a:t>
                      </a: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具体的に</a:t>
                      </a: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40108" marR="40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5707637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-1" y="8854383"/>
            <a:ext cx="674915" cy="289617"/>
          </a:xfrm>
        </p:spPr>
        <p:txBody>
          <a:bodyPr/>
          <a:lstStyle/>
          <a:p>
            <a:pPr algn="l"/>
            <a:fld id="{D5B5EC77-9DE6-47D0-8F15-A6C207274049}" type="slidenum">
              <a:rPr kumimoji="1" lang="ja-JP" altLang="en-US" smtClean="0"/>
              <a:pPr algn="l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9737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553994"/>
              </p:ext>
            </p:extLst>
          </p:nvPr>
        </p:nvGraphicFramePr>
        <p:xfrm>
          <a:off x="123145" y="34352"/>
          <a:ext cx="6549799" cy="9073646"/>
        </p:xfrm>
        <a:graphic>
          <a:graphicData uri="http://schemas.openxmlformats.org/drawingml/2006/table">
            <a:tbl>
              <a:tblPr firstRow="1" firstCol="1" bandRow="1"/>
              <a:tblGrid>
                <a:gridCol w="466463">
                  <a:extLst>
                    <a:ext uri="{9D8B030D-6E8A-4147-A177-3AD203B41FA5}">
                      <a16:colId xmlns:a16="http://schemas.microsoft.com/office/drawing/2014/main" val="3185510406"/>
                    </a:ext>
                  </a:extLst>
                </a:gridCol>
                <a:gridCol w="999706">
                  <a:extLst>
                    <a:ext uri="{9D8B030D-6E8A-4147-A177-3AD203B41FA5}">
                      <a16:colId xmlns:a16="http://schemas.microsoft.com/office/drawing/2014/main" val="976550078"/>
                    </a:ext>
                  </a:extLst>
                </a:gridCol>
                <a:gridCol w="1016726">
                  <a:extLst>
                    <a:ext uri="{9D8B030D-6E8A-4147-A177-3AD203B41FA5}">
                      <a16:colId xmlns:a16="http://schemas.microsoft.com/office/drawing/2014/main" val="1558084998"/>
                    </a:ext>
                  </a:extLst>
                </a:gridCol>
                <a:gridCol w="1016726">
                  <a:extLst>
                    <a:ext uri="{9D8B030D-6E8A-4147-A177-3AD203B41FA5}">
                      <a16:colId xmlns:a16="http://schemas.microsoft.com/office/drawing/2014/main" val="2767421923"/>
                    </a:ext>
                  </a:extLst>
                </a:gridCol>
                <a:gridCol w="1016726">
                  <a:extLst>
                    <a:ext uri="{9D8B030D-6E8A-4147-A177-3AD203B41FA5}">
                      <a16:colId xmlns:a16="http://schemas.microsoft.com/office/drawing/2014/main" val="1359963603"/>
                    </a:ext>
                  </a:extLst>
                </a:gridCol>
                <a:gridCol w="1016726">
                  <a:extLst>
                    <a:ext uri="{9D8B030D-6E8A-4147-A177-3AD203B41FA5}">
                      <a16:colId xmlns:a16="http://schemas.microsoft.com/office/drawing/2014/main" val="4271104766"/>
                    </a:ext>
                  </a:extLst>
                </a:gridCol>
                <a:gridCol w="1016726">
                  <a:extLst>
                    <a:ext uri="{9D8B030D-6E8A-4147-A177-3AD203B41FA5}">
                      <a16:colId xmlns:a16="http://schemas.microsoft.com/office/drawing/2014/main" val="1147398453"/>
                    </a:ext>
                  </a:extLst>
                </a:gridCol>
              </a:tblGrid>
              <a:tr h="259561"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【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応急対策タイムライン</a:t>
                      </a:r>
                      <a:r>
                        <a:rPr lang="en-US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】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　事業所名：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7833959"/>
                  </a:ext>
                </a:extLst>
              </a:tr>
              <a:tr h="175817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警戒レベル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１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２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３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４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５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863961"/>
                  </a:ext>
                </a:extLst>
              </a:tr>
              <a:tr h="527450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避難情報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 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高齢者等避難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避難指示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緊急安全確保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2572255"/>
                  </a:ext>
                </a:extLst>
              </a:tr>
              <a:tr h="351633">
                <a:tc rowSpan="4">
                  <a:txBody>
                    <a:bodyPr/>
                    <a:lstStyle/>
                    <a:p>
                      <a:pPr lvl="0" algn="l">
                        <a:spcAft>
                          <a:spcPts val="0"/>
                        </a:spcAft>
                      </a:pPr>
                      <a:r>
                        <a:rPr 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 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lvl="0" algn="l">
                        <a:spcAft>
                          <a:spcPts val="0"/>
                        </a:spcAft>
                      </a:pPr>
                      <a:r>
                        <a:rPr 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 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lvl="0" algn="l">
                        <a:spcAft>
                          <a:spcPts val="0"/>
                        </a:spcAft>
                      </a:pPr>
                      <a:r>
                        <a:rPr 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 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　気象庁等の情報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lvl="0" algn="l">
                        <a:spcAft>
                          <a:spcPts val="0"/>
                        </a:spcAft>
                      </a:pP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lvl="0" algn="l">
                        <a:spcAft>
                          <a:spcPts val="0"/>
                        </a:spcAft>
                      </a:pPr>
                      <a:r>
                        <a:rPr 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 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 vert="ea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大雨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 </a:t>
                      </a:r>
                      <a:r>
                        <a:rPr lang="ja-JP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早期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注意情報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大雨・洪水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注意報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solidFill>
                            <a:schemeClr val="bg1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大雨・洪水</a:t>
                      </a:r>
                      <a:endParaRPr lang="en-US" altLang="ja-JP" sz="1100" kern="1050" dirty="0">
                        <a:solidFill>
                          <a:schemeClr val="bg1"/>
                        </a:solidFill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solidFill>
                            <a:schemeClr val="bg1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警報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solidFill>
                            <a:srgbClr val="FFFFFF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土砂災害</a:t>
                      </a:r>
                      <a:endParaRPr lang="en-US" altLang="ja-JP" sz="1100" kern="1050" dirty="0">
                        <a:solidFill>
                          <a:srgbClr val="FFFFFF"/>
                        </a:solidFill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solidFill>
                            <a:srgbClr val="FFFFFF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警戒情報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solidFill>
                            <a:srgbClr val="FFFFFF"/>
                          </a:solidFill>
                          <a:effectLst/>
                          <a:highlight>
                            <a:srgbClr val="000000"/>
                          </a:highlight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大雨特別警報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7578295"/>
                  </a:ext>
                </a:extLst>
              </a:tr>
              <a:tr h="351633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風に関する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気象情報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 </a:t>
                      </a:r>
                      <a:endParaRPr lang="ja-JP" sz="1100" kern="105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強風注意報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50" dirty="0">
                          <a:solidFill>
                            <a:schemeClr val="bg1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 </a:t>
                      </a:r>
                      <a:endParaRPr lang="ja-JP" sz="1100" kern="1050" dirty="0">
                        <a:solidFill>
                          <a:schemeClr val="bg1"/>
                        </a:solidFill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solidFill>
                            <a:srgbClr val="FFFFFF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暴風警報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50">
                          <a:solidFill>
                            <a:srgbClr val="FFFFFF"/>
                          </a:solidFill>
                          <a:effectLst/>
                          <a:highlight>
                            <a:srgbClr val="000000"/>
                          </a:highlight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 </a:t>
                      </a:r>
                      <a:endParaRPr lang="ja-JP" sz="1100" kern="105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11322"/>
                  </a:ext>
                </a:extLst>
              </a:tr>
              <a:tr h="351633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高潮に関する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情報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 </a:t>
                      </a:r>
                      <a:endParaRPr lang="ja-JP" sz="1100" kern="105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高潮注意報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50" dirty="0">
                          <a:solidFill>
                            <a:schemeClr val="bg1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 </a:t>
                      </a:r>
                      <a:endParaRPr lang="ja-JP" sz="1100" kern="1050" dirty="0">
                        <a:solidFill>
                          <a:schemeClr val="bg1"/>
                        </a:solidFill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>
                          <a:solidFill>
                            <a:srgbClr val="FFFFFF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高潮警報</a:t>
                      </a:r>
                      <a:endParaRPr lang="ja-JP" sz="1100" kern="105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50">
                          <a:solidFill>
                            <a:srgbClr val="FFFFFF"/>
                          </a:solidFill>
                          <a:effectLst/>
                          <a:highlight>
                            <a:srgbClr val="000000"/>
                          </a:highlight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 </a:t>
                      </a:r>
                      <a:endParaRPr lang="ja-JP" sz="1100" kern="105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119734"/>
                  </a:ext>
                </a:extLst>
              </a:tr>
              <a:tr h="351633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河川の氾濫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5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 </a:t>
                      </a:r>
                      <a:endParaRPr lang="ja-JP" sz="1100" kern="105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氾濫注意情報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solidFill>
                            <a:schemeClr val="bg1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氾濫警戒情報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solidFill>
                            <a:srgbClr val="FFFFFF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氾濫危険情報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solidFill>
                            <a:srgbClr val="FFFFFF"/>
                          </a:solidFill>
                          <a:effectLst/>
                          <a:highlight>
                            <a:srgbClr val="000000"/>
                          </a:highlight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氾濫発生情報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260616"/>
                  </a:ext>
                </a:extLst>
              </a:tr>
              <a:tr h="527450">
                <a:tc rowSpan="7"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　</a:t>
                      </a: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事業所で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と</a:t>
                      </a: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る行動</a:t>
                      </a:r>
                    </a:p>
                  </a:txBody>
                  <a:tcPr marL="61514" marR="61514" marT="0" marB="0" vert="ea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防災情報収集方法の例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台風進路予想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TV</a:t>
                      </a:r>
                      <a:r>
                        <a:rPr lang="ja-JP" sz="105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ニュース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気象庁</a:t>
                      </a:r>
                      <a:r>
                        <a:rPr lang="en-US" sz="105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HP</a:t>
                      </a:r>
                      <a:endParaRPr lang="ja-JP" sz="105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雨雲レーダー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防災アプリ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河川水位情報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行政</a:t>
                      </a:r>
                      <a:r>
                        <a:rPr lang="en-US" sz="105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SNS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防災無線</a:t>
                      </a:r>
                      <a:endParaRPr lang="ja-JP" sz="105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 </a:t>
                      </a:r>
                      <a:endParaRPr lang="ja-JP" sz="105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（停電時）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携帯ラジオ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防災無線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4308338"/>
                  </a:ext>
                </a:extLst>
              </a:tr>
              <a:tr h="94407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従業者等の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安全確保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(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出勤抑制、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避難行動等</a:t>
                      </a:r>
                      <a:r>
                        <a:rPr lang="en-US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)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【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全員避難</a:t>
                      </a:r>
                      <a:r>
                        <a:rPr lang="en-US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】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687503"/>
                  </a:ext>
                </a:extLst>
              </a:tr>
              <a:tr h="110426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浸水防止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(</a:t>
                      </a:r>
                      <a:r>
                        <a:rPr lang="ja-JP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土の</a:t>
                      </a:r>
                      <a:r>
                        <a:rPr lang="ja-JP" altLang="ja-JP" sz="1100" kern="1050" dirty="0" err="1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う</a:t>
                      </a:r>
                      <a:r>
                        <a:rPr lang="ja-JP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、止水板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等）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7952778"/>
                  </a:ext>
                </a:extLst>
              </a:tr>
              <a:tr h="97356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流出・逆流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防止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(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弁閉鎖、フタ閉め、固定等）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4523406"/>
                  </a:ext>
                </a:extLst>
              </a:tr>
              <a:tr h="822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薬品の移動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(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高所、水密性のある部屋・容器内等）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3177038"/>
                  </a:ext>
                </a:extLst>
              </a:tr>
              <a:tr h="8122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操業停止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7283906"/>
                  </a:ext>
                </a:extLst>
              </a:tr>
              <a:tr h="75349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関係機関への事前情報提供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1413214"/>
                  </a:ext>
                </a:extLst>
              </a:tr>
              <a:tr h="383600">
                <a:tc rowSpan="2"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地域で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とる行動</a:t>
                      </a:r>
                    </a:p>
                  </a:txBody>
                  <a:tcPr marL="61514" marR="61514" marT="0" marB="0" vert="eaVert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地域防災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行動計画</a:t>
                      </a: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992755"/>
                  </a:ext>
                </a:extLst>
              </a:tr>
              <a:tr h="3836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町内会との</a:t>
                      </a:r>
                      <a:endParaRPr lang="en-US" alt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協定</a:t>
                      </a:r>
                      <a:r>
                        <a:rPr lang="ja-JP" altLang="en-US" sz="11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など</a:t>
                      </a:r>
                      <a:endParaRPr lang="ja-JP" sz="11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1514" marR="61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458289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6248400" y="8850086"/>
            <a:ext cx="609600" cy="293914"/>
          </a:xfrm>
        </p:spPr>
        <p:txBody>
          <a:bodyPr/>
          <a:lstStyle/>
          <a:p>
            <a:fld id="{D5B5EC77-9DE6-47D0-8F15-A6C207274049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71656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010280"/>
              </p:ext>
            </p:extLst>
          </p:nvPr>
        </p:nvGraphicFramePr>
        <p:xfrm>
          <a:off x="185397" y="21772"/>
          <a:ext cx="6466115" cy="8452181"/>
        </p:xfrm>
        <a:graphic>
          <a:graphicData uri="http://schemas.openxmlformats.org/drawingml/2006/table">
            <a:tbl>
              <a:tblPr firstRow="1" firstCol="1" bandRow="1"/>
              <a:tblGrid>
                <a:gridCol w="6466115">
                  <a:extLst>
                    <a:ext uri="{9D8B030D-6E8A-4147-A177-3AD203B41FA5}">
                      <a16:colId xmlns:a16="http://schemas.microsoft.com/office/drawing/2014/main" val="1778860753"/>
                    </a:ext>
                  </a:extLst>
                </a:gridCol>
              </a:tblGrid>
              <a:tr h="250623"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【水害等への防災行動計画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　別紙</a:t>
                      </a: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】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事業所名：</a:t>
                      </a:r>
                      <a:endParaRPr lang="ja-JP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1751146"/>
                  </a:ext>
                </a:extLst>
              </a:tr>
              <a:tr h="317125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【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化学物質の貯蔵施設一覧</a:t>
                      </a: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】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　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9761989"/>
                  </a:ext>
                </a:extLst>
              </a:tr>
              <a:tr h="24699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【従業員教育の内容及び実施方法</a:t>
                      </a: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】</a:t>
                      </a: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（１）化学物質を取り扱う従業員を対象に行う教育、訓練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（２）全従業員に対する教育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（３）年間実施計画</a:t>
                      </a: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5074657"/>
                  </a:ext>
                </a:extLst>
              </a:tr>
              <a:tr h="24699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【</a:t>
                      </a:r>
                      <a:r>
                        <a:rPr lang="ja-JP" altLang="en-US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その他特記事項</a:t>
                      </a:r>
                      <a:r>
                        <a:rPr lang="en-US" altLang="ja-JP" sz="1200" kern="105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Century" panose="02040604050505020304" pitchFamily="18" charset="0"/>
                        </a:rPr>
                        <a:t>】</a:t>
                      </a:r>
                      <a:endParaRPr lang="ja-JP" sz="1200" kern="105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Century" panose="020406040505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8679144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0" y="8910881"/>
            <a:ext cx="370794" cy="209855"/>
          </a:xfrm>
        </p:spPr>
        <p:txBody>
          <a:bodyPr/>
          <a:lstStyle/>
          <a:p>
            <a:pPr algn="l"/>
            <a:fld id="{D5B5EC77-9DE6-47D0-8F15-A6C207274049}" type="slidenum">
              <a:rPr kumimoji="1" lang="ja-JP" altLang="en-US" smtClean="0"/>
              <a:pPr algn="l"/>
              <a:t>4</a:t>
            </a:fld>
            <a:endParaRPr kumimoji="1" lang="ja-JP" altLang="en-US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0517551"/>
              </p:ext>
            </p:extLst>
          </p:nvPr>
        </p:nvGraphicFramePr>
        <p:xfrm>
          <a:off x="283029" y="478972"/>
          <a:ext cx="6270850" cy="29305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04231">
                  <a:extLst>
                    <a:ext uri="{9D8B030D-6E8A-4147-A177-3AD203B41FA5}">
                      <a16:colId xmlns:a16="http://schemas.microsoft.com/office/drawing/2014/main" val="2657675012"/>
                    </a:ext>
                  </a:extLst>
                </a:gridCol>
                <a:gridCol w="603849">
                  <a:extLst>
                    <a:ext uri="{9D8B030D-6E8A-4147-A177-3AD203B41FA5}">
                      <a16:colId xmlns:a16="http://schemas.microsoft.com/office/drawing/2014/main" val="1244021984"/>
                    </a:ext>
                  </a:extLst>
                </a:gridCol>
                <a:gridCol w="569344">
                  <a:extLst>
                    <a:ext uri="{9D8B030D-6E8A-4147-A177-3AD203B41FA5}">
                      <a16:colId xmlns:a16="http://schemas.microsoft.com/office/drawing/2014/main" val="511037731"/>
                    </a:ext>
                  </a:extLst>
                </a:gridCol>
                <a:gridCol w="1224951">
                  <a:extLst>
                    <a:ext uri="{9D8B030D-6E8A-4147-A177-3AD203B41FA5}">
                      <a16:colId xmlns:a16="http://schemas.microsoft.com/office/drawing/2014/main" val="691565227"/>
                    </a:ext>
                  </a:extLst>
                </a:gridCol>
                <a:gridCol w="1380226">
                  <a:extLst>
                    <a:ext uri="{9D8B030D-6E8A-4147-A177-3AD203B41FA5}">
                      <a16:colId xmlns:a16="http://schemas.microsoft.com/office/drawing/2014/main" val="3902646467"/>
                    </a:ext>
                  </a:extLst>
                </a:gridCol>
                <a:gridCol w="1188249">
                  <a:extLst>
                    <a:ext uri="{9D8B030D-6E8A-4147-A177-3AD203B41FA5}">
                      <a16:colId xmlns:a16="http://schemas.microsoft.com/office/drawing/2014/main" val="1801150317"/>
                    </a:ext>
                  </a:extLst>
                </a:gridCol>
              </a:tblGrid>
              <a:tr h="239486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タンク・容器の種類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容量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数量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化学物質名称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有害性表示内容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貯蔵・保管場所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345126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kumimoji="1" lang="ja-JP" altLang="en-US" sz="110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570975"/>
                  </a:ext>
                </a:extLst>
              </a:tr>
              <a:tr h="283029"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6685627"/>
                  </a:ext>
                </a:extLst>
              </a:tr>
              <a:tr h="2114073"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93496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4295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8E0A0AD7-179A-406F-BEEB-BE6A566A9F7B}" vid="{8269177D-6993-4E8B-9291-224C6AB0A3B9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A4縦</Template>
  <TotalTime>291</TotalTime>
  <Words>1005</Words>
  <Application>Microsoft Office PowerPoint</Application>
  <PresentationFormat>画面に合わせる (4:3)</PresentationFormat>
  <Paragraphs>211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4" baseType="lpstr">
      <vt:lpstr>HGPｺﾞｼｯｸM</vt:lpstr>
      <vt:lpstr>HGP創英角ｺﾞｼｯｸUB</vt:lpstr>
      <vt:lpstr>游ゴシック</vt:lpstr>
      <vt:lpstr>游ゴシック Light</vt:lpstr>
      <vt:lpstr>Arial</vt:lpstr>
      <vt:lpstr>Calibri</vt:lpstr>
      <vt:lpstr>Calibri Light</vt:lpstr>
      <vt:lpstr>Century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東京都</cp:lastModifiedBy>
  <cp:revision>32</cp:revision>
  <cp:lastPrinted>2021-05-20T01:49:33Z</cp:lastPrinted>
  <dcterms:created xsi:type="dcterms:W3CDTF">2020-10-15T05:31:13Z</dcterms:created>
  <dcterms:modified xsi:type="dcterms:W3CDTF">2021-05-20T07:32:16Z</dcterms:modified>
</cp:coreProperties>
</file>