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&#10;" initials="T" lastIdx="5" clrIdx="0">
    <p:extLst>
      <p:ext uri="{19B8F6BF-5375-455C-9EA6-DF929625EA0E}">
        <p15:presenceInfo xmlns:p15="http://schemas.microsoft.com/office/powerpoint/2012/main" userId="東京都&#10;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>
        <p:scale>
          <a:sx n="100" d="100"/>
          <a:sy n="100" d="100"/>
        </p:scale>
        <p:origin x="1469" y="-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502A-13F9-40D3-953F-6598388AC5EC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264FB-45C9-420F-A8F1-41646EB39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27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1C8E-EC8B-41B2-A0C8-D09DB15CF697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54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B3-7A83-4AF3-B41B-6C67E83AD42B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76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9313-9ED4-43C9-A299-64CEF742A400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5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F610-3C10-4663-9C9D-35A1902C2FBD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0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EF66-0F32-4C17-BFCB-723B544A4E14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92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ED9C-5FFB-4A26-9DD5-820C779FDD62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2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6576-93D5-4380-9DCD-3F27E1CF96A4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EBA7-2AAD-45E4-9BDC-B579AAC5AAB8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7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681-6488-411D-9D3C-CFC770766015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8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26B9-1674-4DFE-9D95-6892A1763E88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A8D-39A8-41A5-839F-A9BE2B1B00D5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3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5922-CFF5-4507-A0C0-7154E86EA904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EC77-9DE6-47D0-8F15-A6C207274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55172"/>
              </p:ext>
            </p:extLst>
          </p:nvPr>
        </p:nvGraphicFramePr>
        <p:xfrm>
          <a:off x="235419" y="1498356"/>
          <a:ext cx="6488261" cy="667231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12629">
                  <a:extLst>
                    <a:ext uri="{9D8B030D-6E8A-4147-A177-3AD203B41FA5}">
                      <a16:colId xmlns:a16="http://schemas.microsoft.com/office/drawing/2014/main" val="472272178"/>
                    </a:ext>
                  </a:extLst>
                </a:gridCol>
                <a:gridCol w="2490490">
                  <a:extLst>
                    <a:ext uri="{9D8B030D-6E8A-4147-A177-3AD203B41FA5}">
                      <a16:colId xmlns:a16="http://schemas.microsoft.com/office/drawing/2014/main" val="3884316472"/>
                    </a:ext>
                  </a:extLst>
                </a:gridCol>
                <a:gridCol w="2485142">
                  <a:extLst>
                    <a:ext uri="{9D8B030D-6E8A-4147-A177-3AD203B41FA5}">
                      <a16:colId xmlns:a16="http://schemas.microsoft.com/office/drawing/2014/main" val="3233370845"/>
                    </a:ext>
                  </a:extLst>
                </a:gridCol>
              </a:tblGrid>
              <a:tr h="3994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【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タイムライン作成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にあたっての準備例】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2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「危険物施設の風水害対策ガイドライン（総務省消防庁）」のチェックリストを参考に、東京都環境局で作成）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96128"/>
                  </a:ext>
                </a:extLst>
              </a:tr>
              <a:tr h="2659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タイムライン構成要素（骨子）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検討すること（例）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31292"/>
                  </a:ext>
                </a:extLst>
              </a:tr>
              <a:tr h="786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対策の目標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被害想定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過去の水害の記録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被害の回避か、軽減か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448470"/>
                  </a:ext>
                </a:extLst>
              </a:tr>
              <a:tr h="13169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平時からの備え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計画等の策定（判断基準、実施手順、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社内規定等）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対策の準備（資材確保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、設備改修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等）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保管容器等への表示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訓練等の実施（社内、地域）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既存の規定等との関連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経費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組織体制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備えの進行管理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836743"/>
                  </a:ext>
                </a:extLst>
              </a:tr>
              <a:tr h="2307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応急対策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防災情報収集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従業者等の安全確保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浸水防止（土のう、止水板等）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流出・逆流防止（弁閉鎖、フタ閉め、固定等）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薬品の移動（高所、水密性のある部屋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・容器内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等）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操業停止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関係機関への事前情報提供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応急対策開始から避難完了までの時間の目安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備えの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状況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に応じた応急対策の実施可能範囲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マニュアルの整備状況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求められる作業習熟度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提供すべき情報の整理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100210"/>
                  </a:ext>
                </a:extLst>
              </a:tr>
              <a:tr h="797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（事故発生時）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消防機関への通報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流出物の回収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行政機関への通報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事故発生を把握・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速やかに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対応するための体制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659674"/>
                  </a:ext>
                </a:extLst>
              </a:tr>
              <a:tr h="7978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天候回復時の点検・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復旧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点検・補修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臨時保管施設等の安全対策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電気設備の健全性確認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濁水・汚泥下の作業における注意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仮保管時の法令取扱の確認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07885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97042" y="8093665"/>
            <a:ext cx="6365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【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タイムライン作成</a:t>
            </a:r>
            <a:r>
              <a:rPr lang="en-US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】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（２ページ・</a:t>
            </a:r>
            <a:r>
              <a:rPr lang="en-US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4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ページ）</a:t>
            </a:r>
            <a:r>
              <a:rPr lang="ja-JP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実施可能な対策を、平時からの備え、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洪水</a:t>
            </a:r>
            <a:r>
              <a:rPr lang="ja-JP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等の発災直前の応急対策、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発災後の対応（</a:t>
            </a:r>
            <a:r>
              <a:rPr lang="ja-JP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点検・復旧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）</a:t>
            </a:r>
            <a:r>
              <a:rPr lang="ja-JP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に時系列で整理します。また、流出事故が生じた場合の処理については、一般的な事故、震災によるものと同じ点・違う点を検討し、整理します。</a:t>
            </a:r>
            <a:endParaRPr lang="en-US" altLang="ja-JP" sz="1200" kern="1050" dirty="0">
              <a:latin typeface="HGPｺﾞｼｯｸM" panose="020B0600000000000000" pitchFamily="50" charset="-128"/>
              <a:ea typeface="HGPｺﾞｼｯｸM" panose="020B0600000000000000" pitchFamily="50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（</a:t>
            </a:r>
            <a:r>
              <a:rPr lang="en-US" altLang="ja-JP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3</a:t>
            </a:r>
            <a:r>
              <a:rPr lang="ja-JP" altLang="en-US" sz="1200" kern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Century" panose="02040604050505020304" pitchFamily="18" charset="0"/>
              </a:rPr>
              <a:t>ページ）「応急対策」については、防災情報のレベルに応じた対策の段取りを詳細に検討します。</a:t>
            </a:r>
            <a:endParaRPr lang="en-US" altLang="ja-JP" sz="1200" kern="1050" dirty="0">
              <a:latin typeface="HGPｺﾞｼｯｸM" panose="020B0600000000000000" pitchFamily="50" charset="-128"/>
              <a:ea typeface="HGPｺﾞｼｯｸM" panose="020B0600000000000000" pitchFamily="50" charset="-128"/>
              <a:cs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3796" y="97972"/>
            <a:ext cx="6255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工場・マイタイムライン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（簡易版防災行動計画のひな形）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5419" y="1036690"/>
            <a:ext cx="6365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タイムライン作成の準備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平時 、水害等のおそれが高まってきた場合の応急対策、天候回復時に行うべきことを洗い出します。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3796" y="621192"/>
            <a:ext cx="6488260" cy="4169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本紙に記入、コピー、</a:t>
            </a:r>
            <a:r>
              <a:rPr kumimoji="1" lang="en-US" altLang="ja-JP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HP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からダウンロード等、ご活用ください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600433" y="8900583"/>
            <a:ext cx="257567" cy="243417"/>
          </a:xfrm>
        </p:spPr>
        <p:txBody>
          <a:bodyPr/>
          <a:lstStyle/>
          <a:p>
            <a:fld id="{D5B5EC77-9DE6-47D0-8F15-A6C20727404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38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32932"/>
              </p:ext>
            </p:extLst>
          </p:nvPr>
        </p:nvGraphicFramePr>
        <p:xfrm>
          <a:off x="195903" y="97971"/>
          <a:ext cx="6498811" cy="9031899"/>
        </p:xfrm>
        <a:graphic>
          <a:graphicData uri="http://schemas.openxmlformats.org/drawingml/2006/table">
            <a:tbl>
              <a:tblPr firstRow="1" firstCol="1" bandRow="1"/>
              <a:tblGrid>
                <a:gridCol w="1515089">
                  <a:extLst>
                    <a:ext uri="{9D8B030D-6E8A-4147-A177-3AD203B41FA5}">
                      <a16:colId xmlns:a16="http://schemas.microsoft.com/office/drawing/2014/main" val="441492881"/>
                    </a:ext>
                  </a:extLst>
                </a:gridCol>
                <a:gridCol w="1952015">
                  <a:extLst>
                    <a:ext uri="{9D8B030D-6E8A-4147-A177-3AD203B41FA5}">
                      <a16:colId xmlns:a16="http://schemas.microsoft.com/office/drawing/2014/main" val="4269963103"/>
                    </a:ext>
                  </a:extLst>
                </a:gridCol>
                <a:gridCol w="3031707">
                  <a:extLst>
                    <a:ext uri="{9D8B030D-6E8A-4147-A177-3AD203B41FA5}">
                      <a16:colId xmlns:a16="http://schemas.microsoft.com/office/drawing/2014/main" val="501489921"/>
                    </a:ext>
                  </a:extLst>
                </a:gridCol>
              </a:tblGrid>
              <a:tr h="30153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【水害等への防災行動計画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事業所名：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931301"/>
                  </a:ext>
                </a:extLst>
              </a:tr>
              <a:tr h="194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2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実施する流出防止対策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等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640746"/>
                  </a:ext>
                </a:extLst>
              </a:tr>
              <a:tr h="36814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対策の目標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最大想定浸水深　　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　　</a:t>
                      </a:r>
                      <a:r>
                        <a:rPr lang="ja-JP" altLang="en-US" sz="1200" kern="1050" dirty="0" err="1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ｍ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　　　川）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過去の浸水記録　　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　　</a:t>
                      </a:r>
                      <a:r>
                        <a:rPr lang="ja-JP" altLang="en-US" sz="1200" kern="1050" dirty="0" err="1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ｍ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　　　年、台風　　　号）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ja-JP" sz="1200" kern="105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824792"/>
                  </a:ext>
                </a:extLst>
              </a:tr>
              <a:tr h="736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対策の目標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514350" lvl="1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浸水防止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514350" lvl="1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流出防止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514350" lvl="1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流出軽減</a:t>
                      </a:r>
                      <a:endParaRPr lang="ja-JP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具体的に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394070"/>
                  </a:ext>
                </a:extLst>
              </a:tr>
              <a:tr h="55221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平時からの備え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計画等の策定</a:t>
                      </a:r>
                      <a:b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</a:b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（判断基準、実施手順、社内規定等）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策定した既定の名称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80350"/>
                  </a:ext>
                </a:extLst>
              </a:tr>
              <a:tr h="265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対策の準備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514350" lvl="1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資材確保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514350" lvl="1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設備改修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具体的に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ja-JP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123226"/>
                  </a:ext>
                </a:extLst>
              </a:tr>
              <a:tr h="2300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化学物質名称表示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別紙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化学物質の貯蔵施設一覧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のとおり</a:t>
                      </a:r>
                      <a:endParaRPr lang="ja-JP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548968"/>
                  </a:ext>
                </a:extLst>
              </a:tr>
              <a:tr h="416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lang="ja-JP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訓練等の実施</a:t>
                      </a:r>
                      <a:b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</a:br>
                      <a:r>
                        <a:rPr lang="ja-JP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（社内、地域）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別紙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従業員教育の内容及び実施方法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の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とおり　</a:t>
                      </a:r>
                      <a:endParaRPr lang="ja-JP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57065"/>
                  </a:ext>
                </a:extLst>
              </a:tr>
              <a:tr h="241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洪水</a:t>
                      </a: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等の発災直前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応急対策タイムライン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のとおり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ja-JP" sz="1200" kern="105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250843"/>
                  </a:ext>
                </a:extLst>
              </a:tr>
              <a:tr h="552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（事故発生時）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消防機関への通報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流出物の回収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行政機関への通報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具体的に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95203"/>
                  </a:ext>
                </a:extLst>
              </a:tr>
              <a:tr h="7362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発災直後（天候回復時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）</a:t>
                      </a: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の点検・復旧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点検・補修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臨時保管施設等の安全対策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電気設備の健全性確認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マスク、ゴーグル、手袋、ゴム長靴等の保護具を準備し、粉塵の吸い込み、怪我、感電等に注意して作業を行う。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683528"/>
                  </a:ext>
                </a:extLst>
              </a:tr>
              <a:tr h="2051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事故処理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被害の確認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消防機関への通報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作業時の安全確保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流出物の回収・処理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p"/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行政機関への報告</a:t>
                      </a: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具体的に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40108" marR="4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70763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-1" y="8854383"/>
            <a:ext cx="674915" cy="289617"/>
          </a:xfrm>
        </p:spPr>
        <p:txBody>
          <a:bodyPr/>
          <a:lstStyle/>
          <a:p>
            <a:pPr algn="l"/>
            <a:fld id="{D5B5EC77-9DE6-47D0-8F15-A6C207274049}" type="slidenum">
              <a:rPr kumimoji="1" lang="ja-JP" altLang="en-US" smtClean="0"/>
              <a:pPr algn="l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73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53994"/>
              </p:ext>
            </p:extLst>
          </p:nvPr>
        </p:nvGraphicFramePr>
        <p:xfrm>
          <a:off x="123145" y="34352"/>
          <a:ext cx="6549799" cy="9073646"/>
        </p:xfrm>
        <a:graphic>
          <a:graphicData uri="http://schemas.openxmlformats.org/drawingml/2006/table">
            <a:tbl>
              <a:tblPr firstRow="1" firstCol="1" bandRow="1"/>
              <a:tblGrid>
                <a:gridCol w="466463">
                  <a:extLst>
                    <a:ext uri="{9D8B030D-6E8A-4147-A177-3AD203B41FA5}">
                      <a16:colId xmlns:a16="http://schemas.microsoft.com/office/drawing/2014/main" val="3185510406"/>
                    </a:ext>
                  </a:extLst>
                </a:gridCol>
                <a:gridCol w="999706">
                  <a:extLst>
                    <a:ext uri="{9D8B030D-6E8A-4147-A177-3AD203B41FA5}">
                      <a16:colId xmlns:a16="http://schemas.microsoft.com/office/drawing/2014/main" val="976550078"/>
                    </a:ext>
                  </a:extLst>
                </a:gridCol>
                <a:gridCol w="1016726">
                  <a:extLst>
                    <a:ext uri="{9D8B030D-6E8A-4147-A177-3AD203B41FA5}">
                      <a16:colId xmlns:a16="http://schemas.microsoft.com/office/drawing/2014/main" val="1558084998"/>
                    </a:ext>
                  </a:extLst>
                </a:gridCol>
                <a:gridCol w="1016726">
                  <a:extLst>
                    <a:ext uri="{9D8B030D-6E8A-4147-A177-3AD203B41FA5}">
                      <a16:colId xmlns:a16="http://schemas.microsoft.com/office/drawing/2014/main" val="2767421923"/>
                    </a:ext>
                  </a:extLst>
                </a:gridCol>
                <a:gridCol w="1016726">
                  <a:extLst>
                    <a:ext uri="{9D8B030D-6E8A-4147-A177-3AD203B41FA5}">
                      <a16:colId xmlns:a16="http://schemas.microsoft.com/office/drawing/2014/main" val="1359963603"/>
                    </a:ext>
                  </a:extLst>
                </a:gridCol>
                <a:gridCol w="1016726">
                  <a:extLst>
                    <a:ext uri="{9D8B030D-6E8A-4147-A177-3AD203B41FA5}">
                      <a16:colId xmlns:a16="http://schemas.microsoft.com/office/drawing/2014/main" val="4271104766"/>
                    </a:ext>
                  </a:extLst>
                </a:gridCol>
                <a:gridCol w="1016726">
                  <a:extLst>
                    <a:ext uri="{9D8B030D-6E8A-4147-A177-3AD203B41FA5}">
                      <a16:colId xmlns:a16="http://schemas.microsoft.com/office/drawing/2014/main" val="1147398453"/>
                    </a:ext>
                  </a:extLst>
                </a:gridCol>
              </a:tblGrid>
              <a:tr h="259561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応急対策タイムライン</a:t>
                      </a: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事業所名：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833959"/>
                  </a:ext>
                </a:extLst>
              </a:tr>
              <a:tr h="17581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警戒レベル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１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２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３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４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５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63961"/>
                  </a:ext>
                </a:extLst>
              </a:tr>
              <a:tr h="5274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避難情報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高齢者等避難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避難指示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緊急安全確保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572255"/>
                  </a:ext>
                </a:extLst>
              </a:tr>
              <a:tr h="351633">
                <a:tc rowSpan="4"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気象庁等の情報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大雨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r>
                        <a:rPr lang="ja-JP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早期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注意情報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大雨・洪水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注意報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chemeClr val="bg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大雨・洪水</a:t>
                      </a:r>
                      <a:endParaRPr lang="en-US" altLang="ja-JP" sz="1100" kern="1050" dirty="0">
                        <a:solidFill>
                          <a:schemeClr val="bg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chemeClr val="bg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警報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土砂災害</a:t>
                      </a:r>
                      <a:endParaRPr lang="en-US" altLang="ja-JP" sz="1100" kern="1050" dirty="0">
                        <a:solidFill>
                          <a:srgbClr val="FFFFFF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警戒情報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大雨特別警報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578295"/>
                  </a:ext>
                </a:extLst>
              </a:tr>
              <a:tr h="35163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風に関する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気象情報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強風注意報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solidFill>
                            <a:schemeClr val="bg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solidFill>
                          <a:schemeClr val="bg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暴風警報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1322"/>
                  </a:ext>
                </a:extLst>
              </a:tr>
              <a:tr h="35163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高潮に関する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高潮注意報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 dirty="0">
                          <a:solidFill>
                            <a:schemeClr val="bg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 dirty="0">
                        <a:solidFill>
                          <a:schemeClr val="bg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>
                          <a:solidFill>
                            <a:srgbClr val="FFFFFF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高潮警報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19734"/>
                  </a:ext>
                </a:extLst>
              </a:tr>
              <a:tr h="35163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河川の氾濫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5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1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氾濫注意情報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chemeClr val="bg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氾濫警戒情報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氾濫危険情報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氾濫発生情報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60616"/>
                  </a:ext>
                </a:extLst>
              </a:tr>
              <a:tr h="527450">
                <a:tc rowSpan="7"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事業所で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と</a:t>
                      </a: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る行動</a:t>
                      </a:r>
                    </a:p>
                  </a:txBody>
                  <a:tcPr marL="61514" marR="61514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防災情報収集方法の例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台風進路予想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TV</a:t>
                      </a: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ニュース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気象庁</a:t>
                      </a:r>
                      <a:r>
                        <a:rPr lang="en-US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HP</a:t>
                      </a:r>
                      <a:endParaRPr lang="ja-JP" sz="105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雨雲レーダー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防災アプリ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河川水位情報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行政</a:t>
                      </a:r>
                      <a:r>
                        <a:rPr lang="en-US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SNS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防災無線</a:t>
                      </a:r>
                      <a:endParaRPr lang="ja-JP" sz="105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 </a:t>
                      </a:r>
                      <a:endParaRPr lang="ja-JP" sz="105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（停電時）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携帯ラジオ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防災無線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308338"/>
                  </a:ext>
                </a:extLst>
              </a:tr>
              <a:tr h="9440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従業者等の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安全確保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(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出勤抑制、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避難行動等</a:t>
                      </a: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)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全員避難</a:t>
                      </a: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7503"/>
                  </a:ext>
                </a:extLst>
              </a:tr>
              <a:tr h="11042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浸水防止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(</a:t>
                      </a:r>
                      <a:r>
                        <a:rPr lang="ja-JP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土の</a:t>
                      </a:r>
                      <a:r>
                        <a:rPr lang="ja-JP" altLang="ja-JP" sz="1100" kern="1050" dirty="0" err="1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</a:t>
                      </a:r>
                      <a:r>
                        <a:rPr lang="ja-JP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、止水板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等）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952778"/>
                  </a:ext>
                </a:extLst>
              </a:tr>
              <a:tr h="9735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流出・逆流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防止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(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弁閉鎖、フタ閉め、固定等）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523406"/>
                  </a:ext>
                </a:extLst>
              </a:tr>
              <a:tr h="82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薬品の移動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(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高所、水密性のある部屋・容器内等）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177038"/>
                  </a:ext>
                </a:extLst>
              </a:tr>
              <a:tr h="8122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操業停止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283906"/>
                  </a:ext>
                </a:extLst>
              </a:tr>
              <a:tr h="7534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関係機関への事前情報提供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13214"/>
                  </a:ext>
                </a:extLst>
              </a:tr>
              <a:tr h="383600">
                <a:tc rowSpan="2"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地域で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とる行動</a:t>
                      </a:r>
                    </a:p>
                  </a:txBody>
                  <a:tcPr marL="61514" marR="61514" marT="0" marB="0" vert="ea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地域防災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行動計画</a:t>
                      </a: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92755"/>
                  </a:ext>
                </a:extLst>
              </a:tr>
              <a:tr h="383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町内会との</a:t>
                      </a:r>
                      <a:endParaRPr lang="en-US" alt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協定</a:t>
                      </a:r>
                      <a:r>
                        <a:rPr lang="ja-JP" altLang="en-US" sz="11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など</a:t>
                      </a:r>
                      <a:endParaRPr lang="ja-JP" sz="11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1514" marR="6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8289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248400" y="8850086"/>
            <a:ext cx="609600" cy="293914"/>
          </a:xfrm>
        </p:spPr>
        <p:txBody>
          <a:bodyPr/>
          <a:lstStyle/>
          <a:p>
            <a:fld id="{D5B5EC77-9DE6-47D0-8F15-A6C20727404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165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10280"/>
              </p:ext>
            </p:extLst>
          </p:nvPr>
        </p:nvGraphicFramePr>
        <p:xfrm>
          <a:off x="185397" y="21772"/>
          <a:ext cx="6466115" cy="8452181"/>
        </p:xfrm>
        <a:graphic>
          <a:graphicData uri="http://schemas.openxmlformats.org/drawingml/2006/table">
            <a:tbl>
              <a:tblPr firstRow="1" firstCol="1" bandRow="1"/>
              <a:tblGrid>
                <a:gridCol w="6466115">
                  <a:extLst>
                    <a:ext uri="{9D8B030D-6E8A-4147-A177-3AD203B41FA5}">
                      <a16:colId xmlns:a16="http://schemas.microsoft.com/office/drawing/2014/main" val="1778860753"/>
                    </a:ext>
                  </a:extLst>
                </a:gridCol>
              </a:tblGrid>
              <a:tr h="250623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【水害等への防災行動計画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別紙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事業所名：</a:t>
                      </a:r>
                      <a:endParaRPr lang="ja-JP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751146"/>
                  </a:ext>
                </a:extLst>
              </a:tr>
              <a:tr h="3171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化学物質の貯蔵施設一覧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　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761989"/>
                  </a:ext>
                </a:extLst>
              </a:tr>
              <a:tr h="24699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【従業員教育の内容及び実施方法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（１）化学物質を取り扱う従業員を対象に行う教育、訓練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（２）全従業員に対する教育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（３）年間実施計画</a:t>
                      </a: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074657"/>
                  </a:ext>
                </a:extLst>
              </a:tr>
              <a:tr h="24699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【</a:t>
                      </a:r>
                      <a:r>
                        <a:rPr lang="ja-JP" altLang="en-US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その他特記事項</a:t>
                      </a:r>
                      <a:r>
                        <a:rPr lang="en-US" altLang="ja-JP" sz="1200" kern="105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Century" panose="02040604050505020304" pitchFamily="18" charset="0"/>
                        </a:rPr>
                        <a:t>】</a:t>
                      </a:r>
                      <a:endParaRPr lang="ja-JP" sz="1200" kern="105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Century" panose="020406040505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679144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0" y="8910881"/>
            <a:ext cx="370794" cy="209855"/>
          </a:xfrm>
        </p:spPr>
        <p:txBody>
          <a:bodyPr/>
          <a:lstStyle/>
          <a:p>
            <a:pPr algn="l"/>
            <a:fld id="{D5B5EC77-9DE6-47D0-8F15-A6C207274049}" type="slidenum">
              <a:rPr kumimoji="1" lang="ja-JP" altLang="en-US" smtClean="0"/>
              <a:pPr algn="l"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17551"/>
              </p:ext>
            </p:extLst>
          </p:nvPr>
        </p:nvGraphicFramePr>
        <p:xfrm>
          <a:off x="283029" y="478972"/>
          <a:ext cx="6270850" cy="2930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231">
                  <a:extLst>
                    <a:ext uri="{9D8B030D-6E8A-4147-A177-3AD203B41FA5}">
                      <a16:colId xmlns:a16="http://schemas.microsoft.com/office/drawing/2014/main" val="2657675012"/>
                    </a:ext>
                  </a:extLst>
                </a:gridCol>
                <a:gridCol w="603849">
                  <a:extLst>
                    <a:ext uri="{9D8B030D-6E8A-4147-A177-3AD203B41FA5}">
                      <a16:colId xmlns:a16="http://schemas.microsoft.com/office/drawing/2014/main" val="1244021984"/>
                    </a:ext>
                  </a:extLst>
                </a:gridCol>
                <a:gridCol w="569344">
                  <a:extLst>
                    <a:ext uri="{9D8B030D-6E8A-4147-A177-3AD203B41FA5}">
                      <a16:colId xmlns:a16="http://schemas.microsoft.com/office/drawing/2014/main" val="511037731"/>
                    </a:ext>
                  </a:extLst>
                </a:gridCol>
                <a:gridCol w="1224951">
                  <a:extLst>
                    <a:ext uri="{9D8B030D-6E8A-4147-A177-3AD203B41FA5}">
                      <a16:colId xmlns:a16="http://schemas.microsoft.com/office/drawing/2014/main" val="691565227"/>
                    </a:ext>
                  </a:extLst>
                </a:gridCol>
                <a:gridCol w="1380226">
                  <a:extLst>
                    <a:ext uri="{9D8B030D-6E8A-4147-A177-3AD203B41FA5}">
                      <a16:colId xmlns:a16="http://schemas.microsoft.com/office/drawing/2014/main" val="3902646467"/>
                    </a:ext>
                  </a:extLst>
                </a:gridCol>
                <a:gridCol w="1188249">
                  <a:extLst>
                    <a:ext uri="{9D8B030D-6E8A-4147-A177-3AD203B41FA5}">
                      <a16:colId xmlns:a16="http://schemas.microsoft.com/office/drawing/2014/main" val="1801150317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タンク・容器の種類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容量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化学物質名称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有害性表示内容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貯蔵・保管場所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4512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570975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85627"/>
                  </a:ext>
                </a:extLst>
              </a:tr>
              <a:tr h="2114073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4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29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8E0A0AD7-179A-406F-BEEB-BE6A566A9F7B}" vid="{8269177D-6993-4E8B-9291-224C6AB0A3B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291</TotalTime>
  <Words>1005</Words>
  <Application>Microsoft Office PowerPoint</Application>
  <PresentationFormat>画面に合わせる (4:3)</PresentationFormat>
  <Paragraphs>211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HGPｺﾞｼｯｸM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32</cp:revision>
  <cp:lastPrinted>2021-05-20T01:49:33Z</cp:lastPrinted>
  <dcterms:created xsi:type="dcterms:W3CDTF">2020-10-15T05:31:13Z</dcterms:created>
  <dcterms:modified xsi:type="dcterms:W3CDTF">2021-05-20T07:32:16Z</dcterms:modified>
</cp:coreProperties>
</file>