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72" r:id="rId2"/>
    <p:sldId id="273" r:id="rId3"/>
    <p:sldId id="274" r:id="rId4"/>
  </p:sldIdLst>
  <p:sldSz cx="12801600" cy="9601200" type="A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A4"/>
    <a:srgbClr val="016736"/>
    <a:srgbClr val="1A74BB"/>
    <a:srgbClr val="5CBDA4"/>
    <a:srgbClr val="4FA2E7"/>
    <a:srgbClr val="0B6EB8"/>
    <a:srgbClr val="003693"/>
    <a:srgbClr val="DCF4F2"/>
    <a:srgbClr val="BCEAE7"/>
    <a:srgbClr val="39B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 varScale="1">
        <p:scale>
          <a:sx n="58" d="100"/>
          <a:sy n="58" d="100"/>
        </p:scale>
        <p:origin x="1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3" y="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09588"/>
            <a:ext cx="3405188" cy="2554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33422"/>
            <a:ext cx="7951470" cy="3063239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6566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3" y="646566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9921240" y="3"/>
            <a:ext cx="2880360" cy="511175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873443" y="2393636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9"/>
            <a:ext cx="5442348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8" cy="51584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1" cy="6823075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880111" y="511178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71D4F02-8DAA-30A8-E1B8-7E307B9E26F1}"/>
              </a:ext>
            </a:extLst>
          </p:cNvPr>
          <p:cNvSpPr txBox="1"/>
          <p:nvPr/>
        </p:nvSpPr>
        <p:spPr>
          <a:xfrm>
            <a:off x="622090" y="892144"/>
            <a:ext cx="21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応募者情報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06062"/>
              </p:ext>
            </p:extLst>
          </p:nvPr>
        </p:nvGraphicFramePr>
        <p:xfrm>
          <a:off x="612531" y="1356443"/>
          <a:ext cx="11738495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4567">
                  <a:extLst>
                    <a:ext uri="{9D8B030D-6E8A-4147-A177-3AD203B41FA5}">
                      <a16:colId xmlns:a16="http://schemas.microsoft.com/office/drawing/2014/main" val="966597785"/>
                    </a:ext>
                  </a:extLst>
                </a:gridCol>
                <a:gridCol w="8983928">
                  <a:extLst>
                    <a:ext uri="{9D8B030D-6E8A-4147-A177-3AD203B41FA5}">
                      <a16:colId xmlns:a16="http://schemas.microsoft.com/office/drawing/2014/main" val="3105801387"/>
                    </a:ext>
                  </a:extLst>
                </a:gridCol>
              </a:tblGrid>
              <a:tr h="553443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応募団体名（フリガナ）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608613"/>
                  </a:ext>
                </a:extLst>
              </a:tr>
              <a:tr h="553443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住所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815994"/>
                  </a:ext>
                </a:extLst>
              </a:tr>
              <a:tr h="553443">
                <a:tc>
                  <a:txBody>
                    <a:bodyPr/>
                    <a:lstStyle/>
                    <a:p>
                      <a:r>
                        <a:rPr kumimoji="1" lang="zh-CN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応募担当者</a:t>
                      </a:r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zh-CN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545903"/>
                  </a:ext>
                </a:extLst>
              </a:tr>
              <a:tr h="553443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16195"/>
                  </a:ext>
                </a:extLst>
              </a:tr>
              <a:tr h="553443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担当者連絡先（電話）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870924"/>
                  </a:ext>
                </a:extLst>
              </a:tr>
              <a:tr h="553443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担当者連絡先（メール）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620173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499354" y="8468138"/>
            <a:ext cx="1105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応募書類で提出された情報（文章、写真含む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）について、表彰対象となった案件については、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が広報活動（プレスリリース等）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使用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場合があります。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予めご了承ください。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71D4F02-8DAA-30A8-E1B8-7E307B9E26F1}"/>
              </a:ext>
            </a:extLst>
          </p:cNvPr>
          <p:cNvSpPr txBox="1"/>
          <p:nvPr/>
        </p:nvSpPr>
        <p:spPr>
          <a:xfrm>
            <a:off x="691511" y="5432822"/>
            <a:ext cx="21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応募資格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16757" y="5845057"/>
            <a:ext cx="120342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該当する項目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に☑を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つけてください。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・第１回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lang="en-US" altLang="ja-JP" sz="20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アクションアワード募集要項の「３応募資格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」を確認しました。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□はい　　　□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いいえ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・第１回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lang="en-US" altLang="ja-JP" sz="20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アクションアワードの応募資格を有していること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に相違ありません。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□はい　　　□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いいえ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Picture 2" descr="Tokyo-NbSアクション|自然環境|東京都環境局">
            <a:extLst>
              <a:ext uri="{FF2B5EF4-FFF2-40B4-BE49-F238E27FC236}">
                <a16:creationId xmlns:a16="http://schemas.microsoft.com/office/drawing/2014/main" id="{90A825A4-52E3-83D1-6024-2C42B0BF5E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922475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Tokyo-NbSアクション|自然環境|東京都環境局">
            <a:extLst>
              <a:ext uri="{FF2B5EF4-FFF2-40B4-BE49-F238E27FC236}">
                <a16:creationId xmlns:a16="http://schemas.microsoft.com/office/drawing/2014/main" id="{DC7260AA-3536-E7B3-213D-A963ACC052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370979" y="5463153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AFB5F1-D6B8-393F-1E3A-4A64F556FCFA}"/>
              </a:ext>
            </a:extLst>
          </p:cNvPr>
          <p:cNvSpPr txBox="1"/>
          <p:nvPr/>
        </p:nvSpPr>
        <p:spPr>
          <a:xfrm>
            <a:off x="0" y="-9153"/>
            <a:ext cx="1280160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kumimoji="1" lang="en-US" altLang="ja-JP" sz="2000" b="1" dirty="0" err="1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アクションアワード応募様式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D5E89F2-3D16-B1F7-2CFE-CBE82B64393D}"/>
              </a:ext>
            </a:extLst>
          </p:cNvPr>
          <p:cNvSpPr txBox="1">
            <a:spLocks/>
          </p:cNvSpPr>
          <p:nvPr/>
        </p:nvSpPr>
        <p:spPr>
          <a:xfrm>
            <a:off x="10406199" y="-74778"/>
            <a:ext cx="2160270" cy="51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１／３</a:t>
            </a:r>
          </a:p>
        </p:txBody>
      </p:sp>
    </p:spTree>
    <p:extLst>
      <p:ext uri="{BB962C8B-B14F-4D97-AF65-F5344CB8AC3E}">
        <p14:creationId xmlns:p14="http://schemas.microsoft.com/office/powerpoint/2010/main" val="3654210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四角形: 角を丸くする 30">
            <a:extLst>
              <a:ext uri="{FF2B5EF4-FFF2-40B4-BE49-F238E27FC236}">
                <a16:creationId xmlns:a16="http://schemas.microsoft.com/office/drawing/2014/main" id="{8A28F42C-A798-B073-A96F-611F6007F76F}"/>
              </a:ext>
            </a:extLst>
          </p:cNvPr>
          <p:cNvSpPr>
            <a:spLocks noChangeAspect="1"/>
          </p:cNvSpPr>
          <p:nvPr/>
        </p:nvSpPr>
        <p:spPr>
          <a:xfrm>
            <a:off x="282269" y="4174478"/>
            <a:ext cx="12284200" cy="5293294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rgbClr val="1A74BB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4" name="四角形: 角を丸くする 14"/>
          <p:cNvSpPr/>
          <p:nvPr/>
        </p:nvSpPr>
        <p:spPr>
          <a:xfrm>
            <a:off x="492004" y="1326846"/>
            <a:ext cx="5595950" cy="2653725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-1" y="510351"/>
            <a:ext cx="12801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800" b="1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事例</a:t>
            </a:r>
            <a:r>
              <a:rPr kumimoji="1" lang="ja-JP" altLang="en-US" sz="28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名称・プロジェクト</a:t>
            </a:r>
            <a:r>
              <a:rPr kumimoji="1" lang="ja-JP" altLang="en-US" sz="2800" b="1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名称をご記入ください</a:t>
            </a:r>
            <a:r>
              <a:rPr kumimoji="1" lang="en-US" altLang="ja-JP" sz="2800" b="1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en-US" altLang="ja-JP" sz="28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60" name="四角形: 角を丸くする 33"/>
          <p:cNvSpPr/>
          <p:nvPr/>
        </p:nvSpPr>
        <p:spPr>
          <a:xfrm>
            <a:off x="690782" y="1469748"/>
            <a:ext cx="3480661" cy="2339212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AAF8ABB-BAD3-4661-85CD-13D9A17A439F}"/>
              </a:ext>
            </a:extLst>
          </p:cNvPr>
          <p:cNvSpPr txBox="1"/>
          <p:nvPr/>
        </p:nvSpPr>
        <p:spPr>
          <a:xfrm>
            <a:off x="492004" y="5708521"/>
            <a:ext cx="43551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関係機関との連携について</a:t>
            </a:r>
            <a:endParaRPr kumimoji="1" lang="en-US" altLang="ja-JP" sz="1600" b="1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テキスト ボックス 25">
            <a:extLst>
              <a:ext uri="{FF2B5EF4-FFF2-40B4-BE49-F238E27FC236}">
                <a16:creationId xmlns:a16="http://schemas.microsoft.com/office/drawing/2014/main" id="{C9829D46-FDAE-459A-8D29-458C8E1770DC}"/>
              </a:ext>
            </a:extLst>
          </p:cNvPr>
          <p:cNvSpPr txBox="1"/>
          <p:nvPr/>
        </p:nvSpPr>
        <p:spPr>
          <a:xfrm>
            <a:off x="596453" y="4452786"/>
            <a:ext cx="756000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5E966C8A-5F0D-4ED6-AFBD-7D80EAB6E728}"/>
              </a:ext>
            </a:extLst>
          </p:cNvPr>
          <p:cNvSpPr txBox="1"/>
          <p:nvPr/>
        </p:nvSpPr>
        <p:spPr>
          <a:xfrm>
            <a:off x="492004" y="8338985"/>
            <a:ext cx="32472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工夫した点・独自性</a:t>
            </a:r>
            <a:r>
              <a:rPr kumimoji="1" lang="ja-JP" altLang="en-US" sz="160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・革新性</a:t>
            </a:r>
            <a:endParaRPr kumimoji="1" lang="en-US" altLang="ja-JP" sz="1600" b="1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04AF52C-9E18-D007-38F0-7671C90EC288}"/>
              </a:ext>
            </a:extLst>
          </p:cNvPr>
          <p:cNvSpPr txBox="1"/>
          <p:nvPr/>
        </p:nvSpPr>
        <p:spPr>
          <a:xfrm>
            <a:off x="0" y="-9153"/>
            <a:ext cx="1280160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kumimoji="1" lang="en-US" altLang="ja-JP" sz="2000" b="1" dirty="0" err="1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アクションアワード応募様式</a:t>
            </a:r>
          </a:p>
        </p:txBody>
      </p:sp>
      <p:sp>
        <p:nvSpPr>
          <p:cNvPr id="29" name="四角形: 角を丸くする 34">
            <a:extLst>
              <a:ext uri="{FF2B5EF4-FFF2-40B4-BE49-F238E27FC236}">
                <a16:creationId xmlns:a16="http://schemas.microsoft.com/office/drawing/2014/main" id="{D29A1E89-48AD-3F56-5109-AE3C4DCB6E1D}"/>
              </a:ext>
            </a:extLst>
          </p:cNvPr>
          <p:cNvSpPr/>
          <p:nvPr/>
        </p:nvSpPr>
        <p:spPr>
          <a:xfrm>
            <a:off x="4237043" y="1473874"/>
            <a:ext cx="1754300" cy="1109194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四角形: 角を丸くする 34">
            <a:extLst>
              <a:ext uri="{FF2B5EF4-FFF2-40B4-BE49-F238E27FC236}">
                <a16:creationId xmlns:a16="http://schemas.microsoft.com/office/drawing/2014/main" id="{EEBA1D7F-A3BF-618D-F328-967AF008E2B0}"/>
              </a:ext>
            </a:extLst>
          </p:cNvPr>
          <p:cNvSpPr/>
          <p:nvPr/>
        </p:nvSpPr>
        <p:spPr>
          <a:xfrm>
            <a:off x="4237043" y="2699766"/>
            <a:ext cx="1754299" cy="1109194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4CB49B9-BF02-26F9-DD36-6868FADE265E}"/>
              </a:ext>
            </a:extLst>
          </p:cNvPr>
          <p:cNvSpPr txBox="1"/>
          <p:nvPr/>
        </p:nvSpPr>
        <p:spPr>
          <a:xfrm>
            <a:off x="6922703" y="1167814"/>
            <a:ext cx="3941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取組の概要</a:t>
            </a:r>
            <a:endParaRPr kumimoji="1" lang="en-US" altLang="ja-JP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71D4F02-8DAA-30A8-E1B8-7E307B9E26F1}"/>
              </a:ext>
            </a:extLst>
          </p:cNvPr>
          <p:cNvSpPr txBox="1"/>
          <p:nvPr/>
        </p:nvSpPr>
        <p:spPr>
          <a:xfrm>
            <a:off x="923496" y="4043902"/>
            <a:ext cx="1188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取組内容</a:t>
            </a:r>
          </a:p>
        </p:txBody>
      </p:sp>
      <p:sp>
        <p:nvSpPr>
          <p:cNvPr id="1217" name="テキスト ボックス 25">
            <a:extLst>
              <a:ext uri="{FF2B5EF4-FFF2-40B4-BE49-F238E27FC236}">
                <a16:creationId xmlns:a16="http://schemas.microsoft.com/office/drawing/2014/main" id="{96A76457-5D2D-20DF-44C5-89BAE19A0F6E}"/>
              </a:ext>
            </a:extLst>
          </p:cNvPr>
          <p:cNvSpPr txBox="1"/>
          <p:nvPr/>
        </p:nvSpPr>
        <p:spPr>
          <a:xfrm>
            <a:off x="596453" y="8737374"/>
            <a:ext cx="756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25">
            <a:extLst>
              <a:ext uri="{FF2B5EF4-FFF2-40B4-BE49-F238E27FC236}">
                <a16:creationId xmlns:a16="http://schemas.microsoft.com/office/drawing/2014/main" id="{C9829D46-FDAE-459A-8D29-458C8E1770DC}"/>
              </a:ext>
            </a:extLst>
          </p:cNvPr>
          <p:cNvSpPr txBox="1"/>
          <p:nvPr/>
        </p:nvSpPr>
        <p:spPr>
          <a:xfrm>
            <a:off x="596453" y="6086755"/>
            <a:ext cx="756000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AAF8ABB-BAD3-4661-85CD-13D9A17A439F}"/>
              </a:ext>
            </a:extLst>
          </p:cNvPr>
          <p:cNvSpPr txBox="1"/>
          <p:nvPr/>
        </p:nvSpPr>
        <p:spPr>
          <a:xfrm>
            <a:off x="492004" y="7316141"/>
            <a:ext cx="43551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他者への波及について</a:t>
            </a:r>
            <a:endParaRPr kumimoji="1" lang="en-US" altLang="ja-JP" sz="1600" b="1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25">
            <a:extLst>
              <a:ext uri="{FF2B5EF4-FFF2-40B4-BE49-F238E27FC236}">
                <a16:creationId xmlns:a16="http://schemas.microsoft.com/office/drawing/2014/main" id="{C9829D46-FDAE-459A-8D29-458C8E1770DC}"/>
              </a:ext>
            </a:extLst>
          </p:cNvPr>
          <p:cNvSpPr txBox="1"/>
          <p:nvPr/>
        </p:nvSpPr>
        <p:spPr>
          <a:xfrm>
            <a:off x="596453" y="7670291"/>
            <a:ext cx="756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スライド番号プレースホルダー 7">
            <a:extLst>
              <a:ext uri="{FF2B5EF4-FFF2-40B4-BE49-F238E27FC236}">
                <a16:creationId xmlns:a16="http://schemas.microsoft.com/office/drawing/2014/main" id="{E9C10DFB-3693-C133-76D1-5953FFE9D302}"/>
              </a:ext>
            </a:extLst>
          </p:cNvPr>
          <p:cNvSpPr txBox="1">
            <a:spLocks/>
          </p:cNvSpPr>
          <p:nvPr/>
        </p:nvSpPr>
        <p:spPr>
          <a:xfrm>
            <a:off x="10406199" y="-74778"/>
            <a:ext cx="2160270" cy="51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２／３</a:t>
            </a:r>
          </a:p>
        </p:txBody>
      </p:sp>
      <p:sp>
        <p:nvSpPr>
          <p:cNvPr id="36" name="四角形: 角を丸くする 30"/>
          <p:cNvSpPr>
            <a:spLocks noChangeAspect="1"/>
          </p:cNvSpPr>
          <p:nvPr/>
        </p:nvSpPr>
        <p:spPr>
          <a:xfrm>
            <a:off x="8784014" y="4407209"/>
            <a:ext cx="3614603" cy="2218155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四角形: 角を丸くする 30"/>
          <p:cNvSpPr>
            <a:spLocks noChangeAspect="1"/>
          </p:cNvSpPr>
          <p:nvPr/>
        </p:nvSpPr>
        <p:spPr>
          <a:xfrm>
            <a:off x="8784014" y="6966148"/>
            <a:ext cx="3614603" cy="2218155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Tokyo-NbSアクション|自然環境|東京都環境局">
            <a:extLst>
              <a:ext uri="{FF2B5EF4-FFF2-40B4-BE49-F238E27FC236}">
                <a16:creationId xmlns:a16="http://schemas.microsoft.com/office/drawing/2014/main" id="{677F59BF-4D59-9E8B-CF59-F95A069A35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536572" y="1209601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Tokyo-NbSアクション|自然環境|東京都環境局">
            <a:extLst>
              <a:ext uri="{FF2B5EF4-FFF2-40B4-BE49-F238E27FC236}">
                <a16:creationId xmlns:a16="http://schemas.microsoft.com/office/drawing/2014/main" id="{24C72636-A42A-17AD-9C53-835742F84B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595535" y="4082351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A2A8618-BE62-B1B2-E69C-9F6EF4ECD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00454"/>
              </p:ext>
            </p:extLst>
          </p:nvPr>
        </p:nvGraphicFramePr>
        <p:xfrm>
          <a:off x="6536572" y="1561885"/>
          <a:ext cx="6037326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6524">
                  <a:extLst>
                    <a:ext uri="{9D8B030D-6E8A-4147-A177-3AD203B41FA5}">
                      <a16:colId xmlns:a16="http://schemas.microsoft.com/office/drawing/2014/main" val="966597785"/>
                    </a:ext>
                  </a:extLst>
                </a:gridCol>
                <a:gridCol w="4370802">
                  <a:extLst>
                    <a:ext uri="{9D8B030D-6E8A-4147-A177-3AD203B41FA5}">
                      <a16:colId xmlns:a16="http://schemas.microsoft.com/office/drawing/2014/main" val="310580138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活動場所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所在地</a:t>
                      </a:r>
                      <a:r>
                        <a:rPr kumimoji="1" lang="en-US" altLang="ja-JP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60861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</a:t>
                      </a:r>
                      <a:r>
                        <a:rPr kumimoji="1" lang="ja-JP" alt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規模</a:t>
                      </a:r>
                      <a:endParaRPr kumimoji="1" lang="en-US" altLang="ja-JP" sz="12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参加人数、面積など</a:t>
                      </a:r>
                      <a:r>
                        <a:rPr kumimoji="1" lang="en-US" altLang="ja-JP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8159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運営体制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人数・参加団体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5459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実施期間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年数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・頻度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161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取組内容を確認できる</a:t>
                      </a:r>
                      <a:r>
                        <a:rPr kumimoji="1" lang="en-US" altLang="ja-JP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870924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124685" y="2477937"/>
            <a:ext cx="499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事例の代表的な写真を１～３点程度貼り付け</a:t>
            </a:r>
          </a:p>
        </p:txBody>
      </p:sp>
    </p:spTree>
    <p:extLst>
      <p:ext uri="{BB962C8B-B14F-4D97-AF65-F5344CB8AC3E}">
        <p14:creationId xmlns:p14="http://schemas.microsoft.com/office/powerpoint/2010/main" val="211178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四角形: 角を丸くする 30">
            <a:extLst>
              <a:ext uri="{FF2B5EF4-FFF2-40B4-BE49-F238E27FC236}">
                <a16:creationId xmlns:a16="http://schemas.microsoft.com/office/drawing/2014/main" id="{D4D3212C-DD9A-39E7-2821-8B931B7761F8}"/>
              </a:ext>
            </a:extLst>
          </p:cNvPr>
          <p:cNvSpPr>
            <a:spLocks noChangeAspect="1"/>
          </p:cNvSpPr>
          <p:nvPr/>
        </p:nvSpPr>
        <p:spPr>
          <a:xfrm>
            <a:off x="205200" y="7617219"/>
            <a:ext cx="12353859" cy="1858085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6" name="四角形: 角を丸くする 30">
            <a:extLst>
              <a:ext uri="{FF2B5EF4-FFF2-40B4-BE49-F238E27FC236}">
                <a16:creationId xmlns:a16="http://schemas.microsoft.com/office/drawing/2014/main" id="{8257642A-2C5B-363F-1A43-C3A2B178CB73}"/>
              </a:ext>
            </a:extLst>
          </p:cNvPr>
          <p:cNvSpPr>
            <a:spLocks noChangeAspect="1"/>
          </p:cNvSpPr>
          <p:nvPr/>
        </p:nvSpPr>
        <p:spPr>
          <a:xfrm>
            <a:off x="9090991" y="7697128"/>
            <a:ext cx="2766114" cy="1697467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正方形/長方形 13">
            <a:extLst>
              <a:ext uri="{FF2B5EF4-FFF2-40B4-BE49-F238E27FC236}">
                <a16:creationId xmlns:a16="http://schemas.microsoft.com/office/drawing/2014/main" id="{6CD29345-BABB-ECC5-BA4E-4AF1E6AB7E3B}"/>
              </a:ext>
            </a:extLst>
          </p:cNvPr>
          <p:cNvSpPr/>
          <p:nvPr/>
        </p:nvSpPr>
        <p:spPr>
          <a:xfrm>
            <a:off x="463094" y="7901511"/>
            <a:ext cx="85780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（関係機関との連携）□□□□□□□□□□□□□□□□□□□□□□□□□□□□□□□□□□□□□□□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（他者への波及）□□□□□□□□□□□□□□□□□□□□□□□□□□□□□□□□□□□□□□□□□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フローチャート: 代替処理 47">
            <a:extLst>
              <a:ext uri="{FF2B5EF4-FFF2-40B4-BE49-F238E27FC236}">
                <a16:creationId xmlns:a16="http://schemas.microsoft.com/office/drawing/2014/main" id="{BD3BF9D6-ACDD-1D9B-3180-C3247DC906CF}"/>
              </a:ext>
            </a:extLst>
          </p:cNvPr>
          <p:cNvSpPr/>
          <p:nvPr/>
        </p:nvSpPr>
        <p:spPr>
          <a:xfrm>
            <a:off x="467415" y="7560311"/>
            <a:ext cx="1805885" cy="249804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C7EB8F5B-3D7A-BB2D-676C-B9BDDF1DC03A}"/>
              </a:ext>
            </a:extLst>
          </p:cNvPr>
          <p:cNvSpPr txBox="1"/>
          <p:nvPr/>
        </p:nvSpPr>
        <p:spPr>
          <a:xfrm>
            <a:off x="843027" y="7440782"/>
            <a:ext cx="1440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今後の展望</a:t>
            </a:r>
          </a:p>
        </p:txBody>
      </p:sp>
      <p:sp>
        <p:nvSpPr>
          <p:cNvPr id="27" name="四角形: 角を丸くする 30">
            <a:extLst>
              <a:ext uri="{FF2B5EF4-FFF2-40B4-BE49-F238E27FC236}">
                <a16:creationId xmlns:a16="http://schemas.microsoft.com/office/drawing/2014/main" id="{9A9E2534-09DD-56A0-AAD9-2113B529298E}"/>
              </a:ext>
            </a:extLst>
          </p:cNvPr>
          <p:cNvSpPr>
            <a:spLocks noChangeAspect="1"/>
          </p:cNvSpPr>
          <p:nvPr/>
        </p:nvSpPr>
        <p:spPr>
          <a:xfrm>
            <a:off x="6593698" y="4105926"/>
            <a:ext cx="5976000" cy="2704746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テキスト ボックス 32">
            <a:extLst>
              <a:ext uri="{FF2B5EF4-FFF2-40B4-BE49-F238E27FC236}">
                <a16:creationId xmlns:a16="http://schemas.microsoft.com/office/drawing/2014/main" id="{46291564-57CE-823D-5D74-3F582617ED6D}"/>
              </a:ext>
            </a:extLst>
          </p:cNvPr>
          <p:cNvSpPr txBox="1"/>
          <p:nvPr/>
        </p:nvSpPr>
        <p:spPr>
          <a:xfrm>
            <a:off x="6634636" y="4338672"/>
            <a:ext cx="624647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□子供の福祉（子供の健やかな成長を社会全体でサポート）	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□都民の健康・長寿（誰もが元気で心豊かに暮らせる地域の実現）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□コミュニティ形成（誰もが集い、支え合うコミュニティを至るところに形成）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□防災・減災／気候変動対策（地球温暖化に伴う豪雨や自然災害等の被害軽減）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□地域振興（東京全体の生産性、魅力向上）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□観光・文化振興（人々のウェルビーイング、東京のプレゼンス向上）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□農林水産業の成長（危機に強い産業構造への転換）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□緑や水辺を生かした空間の創出／自然地保全・管理（都市機能を高め、世界を魅了）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□その他（　　　　　　　　　　　　　　　　　　）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DFF6EC6A-12E4-4047-5CC4-510892F37270}"/>
              </a:ext>
            </a:extLst>
          </p:cNvPr>
          <p:cNvSpPr>
            <a:spLocks noChangeAspect="1"/>
          </p:cNvSpPr>
          <p:nvPr/>
        </p:nvSpPr>
        <p:spPr>
          <a:xfrm>
            <a:off x="205201" y="4105926"/>
            <a:ext cx="5976000" cy="3141175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5" name="テキスト ボックス 32">
            <a:extLst>
              <a:ext uri="{FF2B5EF4-FFF2-40B4-BE49-F238E27FC236}">
                <a16:creationId xmlns:a16="http://schemas.microsoft.com/office/drawing/2014/main" id="{C71CA22E-F743-F191-A73C-6F5264831DA6}"/>
              </a:ext>
            </a:extLst>
          </p:cNvPr>
          <p:cNvSpPr txBox="1"/>
          <p:nvPr/>
        </p:nvSpPr>
        <p:spPr>
          <a:xfrm>
            <a:off x="361185" y="4338672"/>
            <a:ext cx="6139357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□供給サービス（日々の暮らしに必要となる資源を供給／食料、繊維、木材、水、薬品など）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□調整サービス（二酸化炭素の吸収）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□調整サービス（都市環境の質の向上／ヒートアイランド現象・暑熱環境の緩和）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□調整サービス（都市環境の質の向上／大気汚染や騒音の低下）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□調整サービス（災害の緩和／台風、洪水、津波、地滑り、雨水浸透、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Eco-DRR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□調整サービス（水質の浄化／窒素やリンの吸収、有機物の取り込み）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□調整サービス（花粉媒介／植物の世代交代、農作物の収穫量の増加）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□文化的サービス（精神を豊かにする機能／芸術的・文化的なひらめき、教育的効果など）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□基盤サービス（生息・生育環境の提供）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□基盤サービス（光合成による酸素の生成）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□基盤サービス（地力の維持及び栄養循環）</a:t>
            </a:r>
          </a:p>
        </p:txBody>
      </p:sp>
      <p:pic>
        <p:nvPicPr>
          <p:cNvPr id="13" name="Picture 2" descr="Tokyo-NbSアクション|自然環境|東京都環境局">
            <a:extLst>
              <a:ext uri="{FF2B5EF4-FFF2-40B4-BE49-F238E27FC236}">
                <a16:creationId xmlns:a16="http://schemas.microsoft.com/office/drawing/2014/main" id="{CB72F62D-565F-49CA-8CB7-85CB3B80FF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512079" y="7471113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94FA49-F57E-6939-8F2B-FF4F1478CD68}"/>
              </a:ext>
            </a:extLst>
          </p:cNvPr>
          <p:cNvSpPr txBox="1"/>
          <p:nvPr/>
        </p:nvSpPr>
        <p:spPr>
          <a:xfrm>
            <a:off x="0" y="-9153"/>
            <a:ext cx="1280160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kumimoji="1" lang="en-US" altLang="ja-JP" sz="2000" b="1" dirty="0" err="1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アクションアワード応募様式</a:t>
            </a:r>
          </a:p>
        </p:txBody>
      </p:sp>
      <p:sp>
        <p:nvSpPr>
          <p:cNvPr id="4" name="スライド番号プレースホルダー 7">
            <a:extLst>
              <a:ext uri="{FF2B5EF4-FFF2-40B4-BE49-F238E27FC236}">
                <a16:creationId xmlns:a16="http://schemas.microsoft.com/office/drawing/2014/main" id="{067D1652-DD38-8FE0-14E6-D97D4FAAFC99}"/>
              </a:ext>
            </a:extLst>
          </p:cNvPr>
          <p:cNvSpPr txBox="1">
            <a:spLocks/>
          </p:cNvSpPr>
          <p:nvPr/>
        </p:nvSpPr>
        <p:spPr>
          <a:xfrm>
            <a:off x="10406199" y="-74778"/>
            <a:ext cx="2160270" cy="51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３／３</a:t>
            </a:r>
          </a:p>
        </p:txBody>
      </p:sp>
      <p:sp>
        <p:nvSpPr>
          <p:cNvPr id="3" name="四角形: 角を丸くする 30">
            <a:extLst>
              <a:ext uri="{FF2B5EF4-FFF2-40B4-BE49-F238E27FC236}">
                <a16:creationId xmlns:a16="http://schemas.microsoft.com/office/drawing/2014/main" id="{3611CABD-37D5-178F-BFCC-8976E8F841C5}"/>
              </a:ext>
            </a:extLst>
          </p:cNvPr>
          <p:cNvSpPr>
            <a:spLocks noChangeAspect="1"/>
          </p:cNvSpPr>
          <p:nvPr/>
        </p:nvSpPr>
        <p:spPr>
          <a:xfrm>
            <a:off x="205201" y="913589"/>
            <a:ext cx="5976000" cy="2917490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正方形/長方形 13">
            <a:extLst>
              <a:ext uri="{FF2B5EF4-FFF2-40B4-BE49-F238E27FC236}">
                <a16:creationId xmlns:a16="http://schemas.microsoft.com/office/drawing/2014/main" id="{15B01A01-546A-C94F-5181-CC2703CDBAD5}"/>
              </a:ext>
            </a:extLst>
          </p:cNvPr>
          <p:cNvSpPr/>
          <p:nvPr/>
        </p:nvSpPr>
        <p:spPr>
          <a:xfrm>
            <a:off x="463094" y="1277396"/>
            <a:ext cx="570747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4D6AAEB-092E-C45F-5053-5947C943DD20}"/>
              </a:ext>
            </a:extLst>
          </p:cNvPr>
          <p:cNvSpPr txBox="1"/>
          <p:nvPr/>
        </p:nvSpPr>
        <p:spPr>
          <a:xfrm>
            <a:off x="843027" y="750406"/>
            <a:ext cx="3564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取組効果（生物多様性への貢献）</a:t>
            </a:r>
          </a:p>
        </p:txBody>
      </p:sp>
      <p:sp>
        <p:nvSpPr>
          <p:cNvPr id="8" name="四角形: 角を丸くする 30">
            <a:extLst>
              <a:ext uri="{FF2B5EF4-FFF2-40B4-BE49-F238E27FC236}">
                <a16:creationId xmlns:a16="http://schemas.microsoft.com/office/drawing/2014/main" id="{94C54142-200C-36A7-B723-E3EAC9660855}"/>
              </a:ext>
            </a:extLst>
          </p:cNvPr>
          <p:cNvSpPr>
            <a:spLocks noChangeAspect="1"/>
          </p:cNvSpPr>
          <p:nvPr/>
        </p:nvSpPr>
        <p:spPr>
          <a:xfrm>
            <a:off x="6593698" y="913590"/>
            <a:ext cx="5976000" cy="2917489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13">
            <a:extLst>
              <a:ext uri="{FF2B5EF4-FFF2-40B4-BE49-F238E27FC236}">
                <a16:creationId xmlns:a16="http://schemas.microsoft.com/office/drawing/2014/main" id="{5858229C-1599-1D1C-BDD3-6911507341D6}"/>
              </a:ext>
            </a:extLst>
          </p:cNvPr>
          <p:cNvSpPr/>
          <p:nvPr/>
        </p:nvSpPr>
        <p:spPr>
          <a:xfrm>
            <a:off x="6851591" y="1277396"/>
            <a:ext cx="570747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7FBBD8A-1343-04BB-DDFC-3AD341C21FF9}"/>
              </a:ext>
            </a:extLst>
          </p:cNvPr>
          <p:cNvSpPr txBox="1"/>
          <p:nvPr/>
        </p:nvSpPr>
        <p:spPr>
          <a:xfrm>
            <a:off x="7224318" y="750406"/>
            <a:ext cx="5256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取組効果（社会課題の解決</a:t>
            </a:r>
            <a:r>
              <a:rPr kumimoji="1" lang="en-US" altLang="ja-JP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人間の幸福への貢献）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E7862A-1ADA-C2F3-5D20-A79294E9834F}"/>
              </a:ext>
            </a:extLst>
          </p:cNvPr>
          <p:cNvSpPr txBox="1"/>
          <p:nvPr/>
        </p:nvSpPr>
        <p:spPr>
          <a:xfrm>
            <a:off x="7224318" y="3962683"/>
            <a:ext cx="5164852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対応する社会課題（該当項目</a:t>
            </a:r>
            <a:r>
              <a:rPr kumimoji="1" lang="ja-JP" altLang="en-US" b="1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に☑を</a:t>
            </a:r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つけてください）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471E5A-267C-7B95-D7B0-37E828F6A927}"/>
              </a:ext>
            </a:extLst>
          </p:cNvPr>
          <p:cNvSpPr txBox="1"/>
          <p:nvPr/>
        </p:nvSpPr>
        <p:spPr>
          <a:xfrm>
            <a:off x="843027" y="3962683"/>
            <a:ext cx="5256000" cy="369332"/>
          </a:xfrm>
          <a:prstGeom prst="rect">
            <a:avLst/>
          </a:prstGeom>
          <a:solidFill>
            <a:schemeClr val="bg1"/>
          </a:solidFill>
        </p:spPr>
        <p:txBody>
          <a:bodyPr wrap="square" rIns="0">
            <a:spAutoFit/>
          </a:bodyPr>
          <a:lstStyle/>
          <a:p>
            <a:r>
              <a:rPr kumimoji="1" lang="ja-JP" altLang="en-US" b="1" spc="-100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活用する生態系サービス（該当項目</a:t>
            </a:r>
            <a:r>
              <a:rPr kumimoji="1" lang="ja-JP" altLang="en-US" b="1" spc="-100" dirty="0" smtClean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に☑を</a:t>
            </a:r>
            <a:r>
              <a:rPr kumimoji="1" lang="ja-JP" altLang="en-US" b="1" spc="-100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つけてください）</a:t>
            </a:r>
          </a:p>
        </p:txBody>
      </p:sp>
      <p:pic>
        <p:nvPicPr>
          <p:cNvPr id="16" name="Picture 2" descr="Tokyo-NbSアクション|自然環境|東京都環境局">
            <a:extLst>
              <a:ext uri="{FF2B5EF4-FFF2-40B4-BE49-F238E27FC236}">
                <a16:creationId xmlns:a16="http://schemas.microsoft.com/office/drawing/2014/main" id="{CD669944-8C5C-72D7-58DD-D5ACF1BD23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512079" y="780737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Tokyo-NbSアクション|自然環境|東京都環境局">
            <a:extLst>
              <a:ext uri="{FF2B5EF4-FFF2-40B4-BE49-F238E27FC236}">
                <a16:creationId xmlns:a16="http://schemas.microsoft.com/office/drawing/2014/main" id="{2D0418DC-2E2B-6F59-649F-7E5771490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903786" y="780737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Tokyo-NbSアクション|自然環境|東京都環境局">
            <a:extLst>
              <a:ext uri="{FF2B5EF4-FFF2-40B4-BE49-F238E27FC236}">
                <a16:creationId xmlns:a16="http://schemas.microsoft.com/office/drawing/2014/main" id="{8282DE51-10E0-79A1-F6F1-CCDBA1DEEF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512079" y="3993014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Tokyo-NbSアクション|自然環境|東京都環境局">
            <a:extLst>
              <a:ext uri="{FF2B5EF4-FFF2-40B4-BE49-F238E27FC236}">
                <a16:creationId xmlns:a16="http://schemas.microsoft.com/office/drawing/2014/main" id="{FE1D6F5F-2039-0B0A-92DC-9FE0741F5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903786" y="3993014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594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1950</Words>
  <PresentationFormat>A3 297x420 mm</PresentationFormat>
  <Paragraphs>95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BIZ UDPゴシック</vt:lpstr>
      <vt:lpstr>BIZ UDゴシック</vt:lpstr>
      <vt:lpstr>Meiryo UI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2024-07-16T09:13:20Z</dcterms:created>
  <dcterms:modified xsi:type="dcterms:W3CDTF">2024-09-03T12:20:22Z</dcterms:modified>
</cp:coreProperties>
</file>