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4" r:id="rId2"/>
    <p:sldId id="275" r:id="rId3"/>
  </p:sldIdLst>
  <p:sldSz cx="12801600" cy="9601200" type="A3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A4"/>
    <a:srgbClr val="016736"/>
    <a:srgbClr val="1A74BB"/>
    <a:srgbClr val="5CBDA4"/>
    <a:srgbClr val="4FA2E7"/>
    <a:srgbClr val="0B6EB8"/>
    <a:srgbClr val="003693"/>
    <a:srgbClr val="DCF4F2"/>
    <a:srgbClr val="BCEAE7"/>
    <a:srgbClr val="39B2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68"/>
    <p:restoredTop sz="94660"/>
  </p:normalViewPr>
  <p:slideViewPr>
    <p:cSldViewPr snapToGrid="0">
      <p:cViewPr varScale="1">
        <p:scale>
          <a:sx n="57" d="100"/>
          <a:sy n="57" d="100"/>
        </p:scale>
        <p:origin x="18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7047" cy="340359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3" y="0"/>
            <a:ext cx="4307047" cy="340359"/>
          </a:xfrm>
          <a:prstGeom prst="rect">
            <a:avLst/>
          </a:prstGeom>
        </p:spPr>
        <p:txBody>
          <a:bodyPr vert="horz" lIns="92226" tIns="46113" rIns="92226" bIns="46113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67075" y="509588"/>
            <a:ext cx="3405188" cy="2554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6" tIns="46113" rIns="92226" bIns="4611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5" y="3233422"/>
            <a:ext cx="7951470" cy="3063239"/>
          </a:xfrm>
          <a:prstGeom prst="rect">
            <a:avLst/>
          </a:prstGeom>
        </p:spPr>
        <p:txBody>
          <a:bodyPr vert="horz" lIns="92226" tIns="46113" rIns="92226" bIns="461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6465660"/>
            <a:ext cx="4307047" cy="340359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3" y="6465660"/>
            <a:ext cx="4307047" cy="340359"/>
          </a:xfrm>
          <a:prstGeom prst="rect">
            <a:avLst/>
          </a:prstGeom>
        </p:spPr>
        <p:txBody>
          <a:bodyPr vert="horz" lIns="92226" tIns="46113" rIns="92226" bIns="46113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2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3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34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9921240" y="3"/>
            <a:ext cx="2880360" cy="511175"/>
          </a:xfrm>
        </p:spPr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38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02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15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35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873443" y="2393636"/>
            <a:ext cx="11041380" cy="399383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79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2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881778" y="511178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9"/>
            <a:ext cx="5415676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9"/>
            <a:ext cx="5442348" cy="115347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8" cy="515842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7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19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1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1" cy="6823075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12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1" cy="6823075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880111" y="511178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966B-39A7-4C72-862E-8FF6659D62EC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76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442BE-48F7-B4CD-D126-29C68F155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四角形: 角を丸くする 30">
            <a:extLst>
              <a:ext uri="{FF2B5EF4-FFF2-40B4-BE49-F238E27FC236}">
                <a16:creationId xmlns:a16="http://schemas.microsoft.com/office/drawing/2014/main" id="{B975448B-0333-E988-8EB7-EDF8F8CDC04E}"/>
              </a:ext>
            </a:extLst>
          </p:cNvPr>
          <p:cNvSpPr>
            <a:spLocks noChangeAspect="1"/>
          </p:cNvSpPr>
          <p:nvPr/>
        </p:nvSpPr>
        <p:spPr>
          <a:xfrm>
            <a:off x="205200" y="1181692"/>
            <a:ext cx="5724953" cy="2281747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62C849A-AA84-E654-FD2E-A962E2DF7EB4}"/>
              </a:ext>
            </a:extLst>
          </p:cNvPr>
          <p:cNvSpPr txBox="1"/>
          <p:nvPr/>
        </p:nvSpPr>
        <p:spPr>
          <a:xfrm>
            <a:off x="0" y="-9153"/>
            <a:ext cx="12801600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Tokyo-</a:t>
            </a:r>
            <a:r>
              <a:rPr kumimoji="1" lang="en-US" altLang="ja-JP" sz="2000" b="1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NbS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アクションアワード応募様式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28DDBA63-AC34-FEC0-F079-FC345F0DC3EE}"/>
              </a:ext>
            </a:extLst>
          </p:cNvPr>
          <p:cNvSpPr txBox="1">
            <a:spLocks/>
          </p:cNvSpPr>
          <p:nvPr/>
        </p:nvSpPr>
        <p:spPr>
          <a:xfrm>
            <a:off x="10406199" y="-74778"/>
            <a:ext cx="2160270" cy="519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１／２</a:t>
            </a:r>
          </a:p>
        </p:txBody>
      </p:sp>
      <p:pic>
        <p:nvPicPr>
          <p:cNvPr id="9" name="Picture 2" descr="Tokyo-NbSアクション|自然環境|東京都環境局">
            <a:extLst>
              <a:ext uri="{FF2B5EF4-FFF2-40B4-BE49-F238E27FC236}">
                <a16:creationId xmlns:a16="http://schemas.microsoft.com/office/drawing/2014/main" id="{E1E030C2-C87E-16DF-2F12-C729B02500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291999" y="1033112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741DE3C-B5F1-E660-81A2-B32CF74A8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542182"/>
              </p:ext>
            </p:extLst>
          </p:nvPr>
        </p:nvGraphicFramePr>
        <p:xfrm>
          <a:off x="6299412" y="1177439"/>
          <a:ext cx="6037326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6524">
                  <a:extLst>
                    <a:ext uri="{9D8B030D-6E8A-4147-A177-3AD203B41FA5}">
                      <a16:colId xmlns:a16="http://schemas.microsoft.com/office/drawing/2014/main" val="966597785"/>
                    </a:ext>
                  </a:extLst>
                </a:gridCol>
                <a:gridCol w="4370802">
                  <a:extLst>
                    <a:ext uri="{9D8B030D-6E8A-4147-A177-3AD203B41FA5}">
                      <a16:colId xmlns:a16="http://schemas.microsoft.com/office/drawing/2014/main" val="310580138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活動場所</a:t>
                      </a:r>
                      <a:endParaRPr kumimoji="1" lang="en-US" altLang="ja-JP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所在地</a:t>
                      </a:r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60861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活動規模</a:t>
                      </a:r>
                      <a:endParaRPr kumimoji="1" lang="en-US" altLang="ja-JP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参加人数、面積など</a:t>
                      </a:r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8159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運営体制</a:t>
                      </a:r>
                      <a:endParaRPr kumimoji="1" lang="en-US" altLang="ja-JP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人数・参加団体</a:t>
                      </a:r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5459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実施期間</a:t>
                      </a:r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年数</a:t>
                      </a:r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・頻度</a:t>
                      </a:r>
                      <a:endParaRPr kumimoji="1" lang="en-US" altLang="ja-JP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01619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取組内容を確認できる</a:t>
                      </a:r>
                      <a:r>
                        <a:rPr kumimoji="1" lang="en-US" altLang="ja-JP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URL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870924"/>
                  </a:ext>
                </a:extLst>
              </a:tr>
            </a:tbl>
          </a:graphicData>
        </a:graphic>
      </p:graphicFrame>
      <p:sp>
        <p:nvSpPr>
          <p:cNvPr id="12" name="テキスト ボックス 25">
            <a:extLst>
              <a:ext uri="{FF2B5EF4-FFF2-40B4-BE49-F238E27FC236}">
                <a16:creationId xmlns:a16="http://schemas.microsoft.com/office/drawing/2014/main" id="{87860834-B00D-CDAB-BF07-950A6D3BC0B4}"/>
              </a:ext>
            </a:extLst>
          </p:cNvPr>
          <p:cNvSpPr txBox="1"/>
          <p:nvPr/>
        </p:nvSpPr>
        <p:spPr>
          <a:xfrm>
            <a:off x="291999" y="1432147"/>
            <a:ext cx="5480151" cy="1800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17F26B1-B985-C233-8BDC-EB893DA28D57}"/>
              </a:ext>
            </a:extLst>
          </p:cNvPr>
          <p:cNvSpPr txBox="1"/>
          <p:nvPr/>
        </p:nvSpPr>
        <p:spPr>
          <a:xfrm>
            <a:off x="622090" y="461864"/>
            <a:ext cx="39412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取組名</a:t>
            </a:r>
            <a:endParaRPr kumimoji="1" lang="en-US" altLang="ja-JP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" name="Picture 2" descr="Tokyo-NbSアクション|自然環境|東京都環境局">
            <a:extLst>
              <a:ext uri="{FF2B5EF4-FFF2-40B4-BE49-F238E27FC236}">
                <a16:creationId xmlns:a16="http://schemas.microsoft.com/office/drawing/2014/main" id="{8FCBBFA8-0EA7-2335-B1A6-203B1493A8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291999" y="503651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25">
            <a:extLst>
              <a:ext uri="{FF2B5EF4-FFF2-40B4-BE49-F238E27FC236}">
                <a16:creationId xmlns:a16="http://schemas.microsoft.com/office/drawing/2014/main" id="{655BFF7D-975F-8D84-2CB3-ED8F4C81E41D}"/>
              </a:ext>
            </a:extLst>
          </p:cNvPr>
          <p:cNvSpPr txBox="1"/>
          <p:nvPr/>
        </p:nvSpPr>
        <p:spPr>
          <a:xfrm>
            <a:off x="2158102" y="489363"/>
            <a:ext cx="1050902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60120">
              <a:spcBef>
                <a:spcPts val="600"/>
              </a:spcBef>
              <a:defRPr/>
            </a:pP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E959984-A3BA-E287-7FB5-D38D27B4863A}"/>
              </a:ext>
            </a:extLst>
          </p:cNvPr>
          <p:cNvSpPr txBox="1"/>
          <p:nvPr/>
        </p:nvSpPr>
        <p:spPr>
          <a:xfrm>
            <a:off x="632094" y="1003876"/>
            <a:ext cx="14400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取組の概要</a:t>
            </a:r>
            <a:endParaRPr kumimoji="1" lang="en-US" altLang="ja-JP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四角形: 角を丸くする 30">
            <a:extLst>
              <a:ext uri="{FF2B5EF4-FFF2-40B4-BE49-F238E27FC236}">
                <a16:creationId xmlns:a16="http://schemas.microsoft.com/office/drawing/2014/main" id="{BAFABA02-CE2B-5500-233D-0C08FD87A814}"/>
              </a:ext>
            </a:extLst>
          </p:cNvPr>
          <p:cNvSpPr>
            <a:spLocks/>
          </p:cNvSpPr>
          <p:nvPr/>
        </p:nvSpPr>
        <p:spPr>
          <a:xfrm>
            <a:off x="189016" y="8796019"/>
            <a:ext cx="12300582" cy="631787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" name="四角形: 角を丸くする 30">
            <a:extLst>
              <a:ext uri="{FF2B5EF4-FFF2-40B4-BE49-F238E27FC236}">
                <a16:creationId xmlns:a16="http://schemas.microsoft.com/office/drawing/2014/main" id="{3112E93B-2995-22C8-E482-C4E959F8C836}"/>
              </a:ext>
            </a:extLst>
          </p:cNvPr>
          <p:cNvSpPr>
            <a:spLocks noChangeAspect="1"/>
          </p:cNvSpPr>
          <p:nvPr/>
        </p:nvSpPr>
        <p:spPr>
          <a:xfrm>
            <a:off x="205201" y="3844211"/>
            <a:ext cx="5976000" cy="2001065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9" name="正方形/長方形 13">
            <a:extLst>
              <a:ext uri="{FF2B5EF4-FFF2-40B4-BE49-F238E27FC236}">
                <a16:creationId xmlns:a16="http://schemas.microsoft.com/office/drawing/2014/main" id="{B300F94F-FDB6-BEAE-E429-D867B260531E}"/>
              </a:ext>
            </a:extLst>
          </p:cNvPr>
          <p:cNvSpPr/>
          <p:nvPr/>
        </p:nvSpPr>
        <p:spPr>
          <a:xfrm>
            <a:off x="463094" y="4208018"/>
            <a:ext cx="570747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0EEACF2-9658-32A8-44A5-74337902F5EA}"/>
              </a:ext>
            </a:extLst>
          </p:cNvPr>
          <p:cNvSpPr txBox="1"/>
          <p:nvPr/>
        </p:nvSpPr>
        <p:spPr>
          <a:xfrm>
            <a:off x="843027" y="3681028"/>
            <a:ext cx="3564000" cy="360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取組効果（生物多様性への貢献）</a:t>
            </a:r>
          </a:p>
        </p:txBody>
      </p:sp>
      <p:sp>
        <p:nvSpPr>
          <p:cNvPr id="21" name="四角形: 角を丸くする 30">
            <a:extLst>
              <a:ext uri="{FF2B5EF4-FFF2-40B4-BE49-F238E27FC236}">
                <a16:creationId xmlns:a16="http://schemas.microsoft.com/office/drawing/2014/main" id="{46550326-80C4-F7EC-9CDD-02DC7A5C3A8A}"/>
              </a:ext>
            </a:extLst>
          </p:cNvPr>
          <p:cNvSpPr>
            <a:spLocks noChangeAspect="1"/>
          </p:cNvSpPr>
          <p:nvPr/>
        </p:nvSpPr>
        <p:spPr>
          <a:xfrm>
            <a:off x="6593698" y="3844213"/>
            <a:ext cx="5976000" cy="2001064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正方形/長方形 13">
            <a:extLst>
              <a:ext uri="{FF2B5EF4-FFF2-40B4-BE49-F238E27FC236}">
                <a16:creationId xmlns:a16="http://schemas.microsoft.com/office/drawing/2014/main" id="{3CDF1F2C-60B1-3098-4DE1-B5D8EA82F1B2}"/>
              </a:ext>
            </a:extLst>
          </p:cNvPr>
          <p:cNvSpPr/>
          <p:nvPr/>
        </p:nvSpPr>
        <p:spPr>
          <a:xfrm>
            <a:off x="6851591" y="4208018"/>
            <a:ext cx="5707470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0AF818C-130B-4289-433F-BDD8C13730DB}"/>
              </a:ext>
            </a:extLst>
          </p:cNvPr>
          <p:cNvSpPr txBox="1"/>
          <p:nvPr/>
        </p:nvSpPr>
        <p:spPr>
          <a:xfrm>
            <a:off x="7224318" y="3681028"/>
            <a:ext cx="5256000" cy="360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取組効果（社会課題の解決</a:t>
            </a:r>
            <a:r>
              <a:rPr kumimoji="1" lang="en-US" altLang="ja-JP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人間の幸福への貢献）</a:t>
            </a:r>
          </a:p>
        </p:txBody>
      </p:sp>
      <p:pic>
        <p:nvPicPr>
          <p:cNvPr id="26" name="Picture 2" descr="Tokyo-NbSアクション|自然環境|東京都環境局">
            <a:extLst>
              <a:ext uri="{FF2B5EF4-FFF2-40B4-BE49-F238E27FC236}">
                <a16:creationId xmlns:a16="http://schemas.microsoft.com/office/drawing/2014/main" id="{9E20BC48-93F8-AA5C-71BC-91E573A744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512079" y="3711359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Tokyo-NbSアクション|自然環境|東京都環境局">
            <a:extLst>
              <a:ext uri="{FF2B5EF4-FFF2-40B4-BE49-F238E27FC236}">
                <a16:creationId xmlns:a16="http://schemas.microsoft.com/office/drawing/2014/main" id="{94B58714-96E0-03EB-C8B6-D8EB059168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6903786" y="3711359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正方形/長方形 13">
            <a:extLst>
              <a:ext uri="{FF2B5EF4-FFF2-40B4-BE49-F238E27FC236}">
                <a16:creationId xmlns:a16="http://schemas.microsoft.com/office/drawing/2014/main" id="{57486F62-4520-00B0-7F6B-AF25367F648F}"/>
              </a:ext>
            </a:extLst>
          </p:cNvPr>
          <p:cNvSpPr/>
          <p:nvPr/>
        </p:nvSpPr>
        <p:spPr>
          <a:xfrm>
            <a:off x="452265" y="9051524"/>
            <a:ext cx="118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　　　　　　　　　　　　　　　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□□□□□□□□□□□□□□□□□□□□□□□□□□□□□□　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1" name="Picture 2" descr="Tokyo-NbSアクション|自然環境|東京都環境局">
            <a:extLst>
              <a:ext uri="{FF2B5EF4-FFF2-40B4-BE49-F238E27FC236}">
                <a16:creationId xmlns:a16="http://schemas.microsoft.com/office/drawing/2014/main" id="{BE7E5897-DB12-19A7-120C-3837750BD0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275816" y="8666792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42F6689-17A8-82E5-F0FF-460F44DFFE4A}"/>
              </a:ext>
            </a:extLst>
          </p:cNvPr>
          <p:cNvSpPr txBox="1"/>
          <p:nvPr/>
        </p:nvSpPr>
        <p:spPr>
          <a:xfrm>
            <a:off x="615911" y="8637556"/>
            <a:ext cx="1440000" cy="360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今後の展望</a:t>
            </a:r>
          </a:p>
        </p:txBody>
      </p:sp>
      <p:sp>
        <p:nvSpPr>
          <p:cNvPr id="43" name="四角形: 角を丸くする 30">
            <a:extLst>
              <a:ext uri="{FF2B5EF4-FFF2-40B4-BE49-F238E27FC236}">
                <a16:creationId xmlns:a16="http://schemas.microsoft.com/office/drawing/2014/main" id="{78050C17-5398-5D7A-5698-EC1A85C6C12E}"/>
              </a:ext>
            </a:extLst>
          </p:cNvPr>
          <p:cNvSpPr>
            <a:spLocks/>
          </p:cNvSpPr>
          <p:nvPr/>
        </p:nvSpPr>
        <p:spPr>
          <a:xfrm>
            <a:off x="6605690" y="7594880"/>
            <a:ext cx="5976000" cy="936000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5" name="正方形/長方形 13">
            <a:extLst>
              <a:ext uri="{FF2B5EF4-FFF2-40B4-BE49-F238E27FC236}">
                <a16:creationId xmlns:a16="http://schemas.microsoft.com/office/drawing/2014/main" id="{8B122408-3CF1-E48C-EE66-456DA76E466B}"/>
              </a:ext>
            </a:extLst>
          </p:cNvPr>
          <p:cNvSpPr/>
          <p:nvPr/>
        </p:nvSpPr>
        <p:spPr>
          <a:xfrm>
            <a:off x="6893547" y="7831417"/>
            <a:ext cx="54000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6" name="Picture 2" descr="Tokyo-NbSアクション|自然環境|東京都環境局">
            <a:extLst>
              <a:ext uri="{FF2B5EF4-FFF2-40B4-BE49-F238E27FC236}">
                <a16:creationId xmlns:a16="http://schemas.microsoft.com/office/drawing/2014/main" id="{0298C494-DADE-85F5-20C2-0F2D8F0382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6708673" y="7430888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B8EA6D41-DA3B-A608-2611-3CF857E35B4C}"/>
              </a:ext>
            </a:extLst>
          </p:cNvPr>
          <p:cNvSpPr txBox="1"/>
          <p:nvPr/>
        </p:nvSpPr>
        <p:spPr>
          <a:xfrm>
            <a:off x="7048768" y="7401652"/>
            <a:ext cx="3276000" cy="360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工夫した点・独自性・革新性</a:t>
            </a:r>
          </a:p>
        </p:txBody>
      </p:sp>
      <p:sp>
        <p:nvSpPr>
          <p:cNvPr id="49" name="四角形: 角を丸くする 30">
            <a:extLst>
              <a:ext uri="{FF2B5EF4-FFF2-40B4-BE49-F238E27FC236}">
                <a16:creationId xmlns:a16="http://schemas.microsoft.com/office/drawing/2014/main" id="{8F77502C-4B2E-F40B-9980-A9940394C915}"/>
              </a:ext>
            </a:extLst>
          </p:cNvPr>
          <p:cNvSpPr>
            <a:spLocks/>
          </p:cNvSpPr>
          <p:nvPr/>
        </p:nvSpPr>
        <p:spPr>
          <a:xfrm>
            <a:off x="6608094" y="6223241"/>
            <a:ext cx="5976000" cy="936000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0" name="正方形/長方形 13">
            <a:extLst>
              <a:ext uri="{FF2B5EF4-FFF2-40B4-BE49-F238E27FC236}">
                <a16:creationId xmlns:a16="http://schemas.microsoft.com/office/drawing/2014/main" id="{FD7F2771-3D44-EF2D-6997-2EC10D07576B}"/>
              </a:ext>
            </a:extLst>
          </p:cNvPr>
          <p:cNvSpPr/>
          <p:nvPr/>
        </p:nvSpPr>
        <p:spPr>
          <a:xfrm>
            <a:off x="6879768" y="6459778"/>
            <a:ext cx="54000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1" name="Picture 2" descr="Tokyo-NbSアクション|自然環境|東京都環境局">
            <a:extLst>
              <a:ext uri="{FF2B5EF4-FFF2-40B4-BE49-F238E27FC236}">
                <a16:creationId xmlns:a16="http://schemas.microsoft.com/office/drawing/2014/main" id="{B3EC2239-3B53-4414-6E2E-9956941B2F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6694894" y="6060810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B7984A98-8665-A979-0595-89D1F0C373EB}"/>
              </a:ext>
            </a:extLst>
          </p:cNvPr>
          <p:cNvSpPr txBox="1"/>
          <p:nvPr/>
        </p:nvSpPr>
        <p:spPr>
          <a:xfrm>
            <a:off x="7034989" y="6031574"/>
            <a:ext cx="2016000" cy="360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トレードオフの検討</a:t>
            </a:r>
          </a:p>
        </p:txBody>
      </p:sp>
      <p:sp>
        <p:nvSpPr>
          <p:cNvPr id="53" name="四角形: 角を丸くする 30">
            <a:extLst>
              <a:ext uri="{FF2B5EF4-FFF2-40B4-BE49-F238E27FC236}">
                <a16:creationId xmlns:a16="http://schemas.microsoft.com/office/drawing/2014/main" id="{5A5B9605-572F-111E-D6E0-B9576A0B0D8F}"/>
              </a:ext>
            </a:extLst>
          </p:cNvPr>
          <p:cNvSpPr>
            <a:spLocks/>
          </p:cNvSpPr>
          <p:nvPr/>
        </p:nvSpPr>
        <p:spPr>
          <a:xfrm>
            <a:off x="189016" y="7538324"/>
            <a:ext cx="5976000" cy="936000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5" name="正方形/長方形 13">
            <a:extLst>
              <a:ext uri="{FF2B5EF4-FFF2-40B4-BE49-F238E27FC236}">
                <a16:creationId xmlns:a16="http://schemas.microsoft.com/office/drawing/2014/main" id="{8B038A3B-EBB7-85DE-60E4-AD95CEEFE98C}"/>
              </a:ext>
            </a:extLst>
          </p:cNvPr>
          <p:cNvSpPr/>
          <p:nvPr/>
        </p:nvSpPr>
        <p:spPr>
          <a:xfrm>
            <a:off x="452265" y="7774861"/>
            <a:ext cx="54000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6" name="Picture 2" descr="Tokyo-NbSアクション|自然環境|東京都環境局">
            <a:extLst>
              <a:ext uri="{FF2B5EF4-FFF2-40B4-BE49-F238E27FC236}">
                <a16:creationId xmlns:a16="http://schemas.microsoft.com/office/drawing/2014/main" id="{2AFB49E3-6BBB-25E2-86D9-456E0AFEAC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275816" y="7375893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22EE0E44-C931-6709-2730-E7CE25A417A8}"/>
              </a:ext>
            </a:extLst>
          </p:cNvPr>
          <p:cNvSpPr txBox="1"/>
          <p:nvPr/>
        </p:nvSpPr>
        <p:spPr>
          <a:xfrm>
            <a:off x="615911" y="7346657"/>
            <a:ext cx="2124000" cy="360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関係機関との連携</a:t>
            </a:r>
          </a:p>
        </p:txBody>
      </p:sp>
      <p:sp>
        <p:nvSpPr>
          <p:cNvPr id="58" name="四角形: 角を丸くする 30">
            <a:extLst>
              <a:ext uri="{FF2B5EF4-FFF2-40B4-BE49-F238E27FC236}">
                <a16:creationId xmlns:a16="http://schemas.microsoft.com/office/drawing/2014/main" id="{6B55F178-45BE-8063-E9DF-8C9D35B4AA9D}"/>
              </a:ext>
            </a:extLst>
          </p:cNvPr>
          <p:cNvSpPr>
            <a:spLocks/>
          </p:cNvSpPr>
          <p:nvPr/>
        </p:nvSpPr>
        <p:spPr>
          <a:xfrm>
            <a:off x="205199" y="6194005"/>
            <a:ext cx="5976000" cy="936000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9" name="正方形/長方形 13">
            <a:extLst>
              <a:ext uri="{FF2B5EF4-FFF2-40B4-BE49-F238E27FC236}">
                <a16:creationId xmlns:a16="http://schemas.microsoft.com/office/drawing/2014/main" id="{393523A9-0DF9-5C85-89AF-C6C336C12BA1}"/>
              </a:ext>
            </a:extLst>
          </p:cNvPr>
          <p:cNvSpPr/>
          <p:nvPr/>
        </p:nvSpPr>
        <p:spPr>
          <a:xfrm>
            <a:off x="476873" y="6430542"/>
            <a:ext cx="54000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defTabSz="96012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□□□□□□□□□□□□□□□□□□□□□□□□□□□□□□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0" name="Picture 2" descr="Tokyo-NbSアクション|自然環境|東京都環境局">
            <a:extLst>
              <a:ext uri="{FF2B5EF4-FFF2-40B4-BE49-F238E27FC236}">
                <a16:creationId xmlns:a16="http://schemas.microsoft.com/office/drawing/2014/main" id="{2A4DA066-7BB9-0A18-B741-3DC412631E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291999" y="6031574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A60450D-FF5B-086C-4727-408335693831}"/>
              </a:ext>
            </a:extLst>
          </p:cNvPr>
          <p:cNvSpPr txBox="1"/>
          <p:nvPr/>
        </p:nvSpPr>
        <p:spPr>
          <a:xfrm>
            <a:off x="632094" y="6002338"/>
            <a:ext cx="2376000" cy="360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他者への波及について</a:t>
            </a:r>
          </a:p>
        </p:txBody>
      </p:sp>
      <p:sp>
        <p:nvSpPr>
          <p:cNvPr id="63" name="吹き出し: 四角形 62">
            <a:extLst>
              <a:ext uri="{FF2B5EF4-FFF2-40B4-BE49-F238E27FC236}">
                <a16:creationId xmlns:a16="http://schemas.microsoft.com/office/drawing/2014/main" id="{7F22F815-F457-8B5A-394A-86C841745F14}"/>
              </a:ext>
            </a:extLst>
          </p:cNvPr>
          <p:cNvSpPr/>
          <p:nvPr/>
        </p:nvSpPr>
        <p:spPr>
          <a:xfrm>
            <a:off x="-3471863" y="8150330"/>
            <a:ext cx="3100388" cy="1136573"/>
          </a:xfrm>
          <a:prstGeom prst="wedgeRectCallout">
            <a:avLst>
              <a:gd name="adj1" fmla="val 56586"/>
              <a:gd name="adj2" fmla="val 1724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今後の展望について、体制や経済的持続可能性も踏まえてご記載ください。</a:t>
            </a:r>
          </a:p>
        </p:txBody>
      </p:sp>
      <p:sp>
        <p:nvSpPr>
          <p:cNvPr id="64" name="吹き出し: 四角形 63">
            <a:extLst>
              <a:ext uri="{FF2B5EF4-FFF2-40B4-BE49-F238E27FC236}">
                <a16:creationId xmlns:a16="http://schemas.microsoft.com/office/drawing/2014/main" id="{DA44B948-2ACA-B3C3-0175-180E3370AE49}"/>
              </a:ext>
            </a:extLst>
          </p:cNvPr>
          <p:cNvSpPr/>
          <p:nvPr/>
        </p:nvSpPr>
        <p:spPr>
          <a:xfrm>
            <a:off x="-3471863" y="5442160"/>
            <a:ext cx="3100388" cy="1136573"/>
          </a:xfrm>
          <a:prstGeom prst="wedgeRectCallout">
            <a:avLst>
              <a:gd name="adj1" fmla="val 56586"/>
              <a:gd name="adj2" fmla="val 1724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都の他地域での横展開の状況や、横展開への期待についてご記載ください。</a:t>
            </a:r>
          </a:p>
        </p:txBody>
      </p:sp>
      <p:sp>
        <p:nvSpPr>
          <p:cNvPr id="65" name="吹き出し: 四角形 64">
            <a:extLst>
              <a:ext uri="{FF2B5EF4-FFF2-40B4-BE49-F238E27FC236}">
                <a16:creationId xmlns:a16="http://schemas.microsoft.com/office/drawing/2014/main" id="{52AB50EC-CE64-5406-D648-96DD41CD344A}"/>
              </a:ext>
            </a:extLst>
          </p:cNvPr>
          <p:cNvSpPr/>
          <p:nvPr/>
        </p:nvSpPr>
        <p:spPr>
          <a:xfrm>
            <a:off x="13097789" y="6060428"/>
            <a:ext cx="3100388" cy="1530617"/>
          </a:xfrm>
          <a:prstGeom prst="wedgeRectCallout">
            <a:avLst>
              <a:gd name="adj1" fmla="val -58258"/>
              <a:gd name="adj2" fmla="val -3029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取組が及ぼす負の効果・影響への配慮（負の効果・影響の事前把握、発生した際の相談体制の確保）状況についてご記載ください。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846303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DF562-CF7A-8227-2D04-4D603D42E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2D1FAFE-3CD6-2E99-7C3C-49FC85B16EEB}"/>
              </a:ext>
            </a:extLst>
          </p:cNvPr>
          <p:cNvSpPr txBox="1"/>
          <p:nvPr/>
        </p:nvSpPr>
        <p:spPr>
          <a:xfrm>
            <a:off x="0" y="-9153"/>
            <a:ext cx="12801600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Tokyo-</a:t>
            </a:r>
            <a:r>
              <a:rPr kumimoji="1" lang="en-US" altLang="ja-JP" sz="2000" b="1" dirty="0" err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NbS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アクションアワード応募様式</a:t>
            </a:r>
          </a:p>
        </p:txBody>
      </p:sp>
      <p:sp>
        <p:nvSpPr>
          <p:cNvPr id="35" name="スライド番号プレースホルダー 7">
            <a:extLst>
              <a:ext uri="{FF2B5EF4-FFF2-40B4-BE49-F238E27FC236}">
                <a16:creationId xmlns:a16="http://schemas.microsoft.com/office/drawing/2014/main" id="{76E6DFDD-274C-83A5-41D2-2BA6498BDECF}"/>
              </a:ext>
            </a:extLst>
          </p:cNvPr>
          <p:cNvSpPr txBox="1">
            <a:spLocks/>
          </p:cNvSpPr>
          <p:nvPr/>
        </p:nvSpPr>
        <p:spPr>
          <a:xfrm>
            <a:off x="10406199" y="-74778"/>
            <a:ext cx="2160270" cy="519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6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２／２</a:t>
            </a:r>
          </a:p>
        </p:txBody>
      </p:sp>
      <p:sp>
        <p:nvSpPr>
          <p:cNvPr id="19" name="四角形: 角を丸くする 30">
            <a:extLst>
              <a:ext uri="{FF2B5EF4-FFF2-40B4-BE49-F238E27FC236}">
                <a16:creationId xmlns:a16="http://schemas.microsoft.com/office/drawing/2014/main" id="{A2CF8266-BDC7-478B-A2B7-BACE4296BC51}"/>
              </a:ext>
            </a:extLst>
          </p:cNvPr>
          <p:cNvSpPr>
            <a:spLocks noChangeAspect="1"/>
          </p:cNvSpPr>
          <p:nvPr/>
        </p:nvSpPr>
        <p:spPr>
          <a:xfrm>
            <a:off x="6423495" y="630156"/>
            <a:ext cx="5976000" cy="2704746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0" name="テキスト ボックス 32">
            <a:extLst>
              <a:ext uri="{FF2B5EF4-FFF2-40B4-BE49-F238E27FC236}">
                <a16:creationId xmlns:a16="http://schemas.microsoft.com/office/drawing/2014/main" id="{8BC35458-3DD7-4481-5DBC-5F04EFEC0255}"/>
              </a:ext>
            </a:extLst>
          </p:cNvPr>
          <p:cNvSpPr txBox="1"/>
          <p:nvPr/>
        </p:nvSpPr>
        <p:spPr>
          <a:xfrm>
            <a:off x="6464433" y="862902"/>
            <a:ext cx="624647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□子供の福祉（子供の健やかな成長を社会全体でサポート）	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□都民の健康・長寿（誰もが元気で心豊かに暮らせる地域の実現）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□コミュニティ形成（誰もが集い、支え合うコミュニティを至るところに形成）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□防災・減災／気候変動対策（地球温暖化に伴う豪雨や自然災害等の被害軽減）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□地域振興（東京全体の生産性、魅力向上）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□観光・文化振興（人々のウェルビーイング、東京のプレゼンス向上）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□農林水産業の成長（危機に強い産業構造への転換）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□緑や水辺を生かした空間の創出／自然地保全・管理（都市機能を高め、世界を魅了）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□その他（　　　　　　　　　　　　　　　　　　）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363C82D1-BFA4-36B0-4F0D-A9ADEE79E553}"/>
              </a:ext>
            </a:extLst>
          </p:cNvPr>
          <p:cNvSpPr>
            <a:spLocks noChangeAspect="1"/>
          </p:cNvSpPr>
          <p:nvPr/>
        </p:nvSpPr>
        <p:spPr>
          <a:xfrm>
            <a:off x="117738" y="599825"/>
            <a:ext cx="5976000" cy="3141175"/>
          </a:xfrm>
          <a:prstGeom prst="roundRect">
            <a:avLst>
              <a:gd name="adj" fmla="val 5478"/>
            </a:avLst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テキスト ボックス 32">
            <a:extLst>
              <a:ext uri="{FF2B5EF4-FFF2-40B4-BE49-F238E27FC236}">
                <a16:creationId xmlns:a16="http://schemas.microsoft.com/office/drawing/2014/main" id="{89CD38F6-83C4-829A-2F6D-FF55222C2C0D}"/>
              </a:ext>
            </a:extLst>
          </p:cNvPr>
          <p:cNvSpPr txBox="1"/>
          <p:nvPr/>
        </p:nvSpPr>
        <p:spPr>
          <a:xfrm>
            <a:off x="273722" y="832571"/>
            <a:ext cx="6139357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□供給サービス（日々の暮らしに必要となる資源を供給／食料、繊維、木材、水、薬品など）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□調整サービス（二酸化炭素の吸収）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□調整サービス（都市環境の質の向上／ヒートアイランド現象・暑熱環境の緩和）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□調整サービス（都市環境の質の向上／大気汚染や騒音の低下）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□調整サービス（災害の緩和／台風、洪水、津波、地滑り、雨水浸透、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Eco-DRR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□調整サービス（水質の浄化／窒素やリンの吸収、有機物の取り込み）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□調整サービス（花粉媒介／植物の世代交代、農作物の収穫量の増加）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□文化的サービス（精神を豊かにする機能／芸術的・文化的なひらめき、教育的効果など）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□基盤サービス（生息・生育環境の提供）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□基盤サービス（光合成による酸素の生成）</a:t>
            </a:r>
          </a:p>
          <a:p>
            <a:pPr marL="0" indent="0">
              <a:buNone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□基盤サービス（地力の維持及び栄養循環）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767094C-F4D8-BEFA-F1A6-22A1681D1129}"/>
              </a:ext>
            </a:extLst>
          </p:cNvPr>
          <p:cNvSpPr txBox="1"/>
          <p:nvPr/>
        </p:nvSpPr>
        <p:spPr>
          <a:xfrm>
            <a:off x="7054115" y="486913"/>
            <a:ext cx="5164852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対応する社会課題（該当項目に☑をつけてください）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1C3784D-0231-DA49-7105-FB6B3086DD1F}"/>
              </a:ext>
            </a:extLst>
          </p:cNvPr>
          <p:cNvSpPr txBox="1"/>
          <p:nvPr/>
        </p:nvSpPr>
        <p:spPr>
          <a:xfrm>
            <a:off x="755564" y="456582"/>
            <a:ext cx="5256000" cy="369332"/>
          </a:xfrm>
          <a:prstGeom prst="rect">
            <a:avLst/>
          </a:prstGeom>
          <a:solidFill>
            <a:schemeClr val="bg1"/>
          </a:solidFill>
        </p:spPr>
        <p:txBody>
          <a:bodyPr wrap="square" rIns="0">
            <a:spAutoFit/>
          </a:bodyPr>
          <a:lstStyle/>
          <a:p>
            <a:r>
              <a:rPr kumimoji="1" lang="ja-JP" altLang="en-US" b="1" spc="-100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活用する生態系サービス（該当項目に☑をつけてください）</a:t>
            </a:r>
          </a:p>
        </p:txBody>
      </p:sp>
      <p:pic>
        <p:nvPicPr>
          <p:cNvPr id="26" name="Picture 2" descr="Tokyo-NbSアクション|自然環境|東京都環境局">
            <a:extLst>
              <a:ext uri="{FF2B5EF4-FFF2-40B4-BE49-F238E27FC236}">
                <a16:creationId xmlns:a16="http://schemas.microsoft.com/office/drawing/2014/main" id="{353BDEDB-9A42-366C-1DF5-09F677EF75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424616" y="486913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Tokyo-NbSアクション|自然環境|東京都環境局">
            <a:extLst>
              <a:ext uri="{FF2B5EF4-FFF2-40B4-BE49-F238E27FC236}">
                <a16:creationId xmlns:a16="http://schemas.microsoft.com/office/drawing/2014/main" id="{EA21EE7D-247E-C8FE-907B-8B00255D17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6733583" y="517244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58EE957-0C51-45AC-B8A4-7D54BDCE2D82}"/>
              </a:ext>
            </a:extLst>
          </p:cNvPr>
          <p:cNvSpPr txBox="1"/>
          <p:nvPr/>
        </p:nvSpPr>
        <p:spPr>
          <a:xfrm>
            <a:off x="622090" y="5738133"/>
            <a:ext cx="21375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応募者情報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FC966FF4-44EE-9969-F190-D24218B13B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870466"/>
              </p:ext>
            </p:extLst>
          </p:nvPr>
        </p:nvGraphicFramePr>
        <p:xfrm>
          <a:off x="341065" y="6202432"/>
          <a:ext cx="11808000" cy="10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966597785"/>
                    </a:ext>
                  </a:extLst>
                </a:gridCol>
                <a:gridCol w="4320000">
                  <a:extLst>
                    <a:ext uri="{9D8B030D-6E8A-4147-A177-3AD203B41FA5}">
                      <a16:colId xmlns:a16="http://schemas.microsoft.com/office/drawing/2014/main" val="3105801387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58714808"/>
                    </a:ext>
                  </a:extLst>
                </a:gridCol>
                <a:gridCol w="4320000">
                  <a:extLst>
                    <a:ext uri="{9D8B030D-6E8A-4147-A177-3AD203B41FA5}">
                      <a16:colId xmlns:a16="http://schemas.microsoft.com/office/drawing/2014/main" val="3054066063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応募団体名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60861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応募団体住所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8159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zh-CN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応募担当者氏名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メールアドレス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545903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AA33824-28D9-C9DC-606B-C7276B5195BA}"/>
              </a:ext>
            </a:extLst>
          </p:cNvPr>
          <p:cNvSpPr txBox="1"/>
          <p:nvPr/>
        </p:nvSpPr>
        <p:spPr>
          <a:xfrm>
            <a:off x="622090" y="7407010"/>
            <a:ext cx="21375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応募部門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524C9D7-2E61-02E7-9D2D-098EFB202125}"/>
              </a:ext>
            </a:extLst>
          </p:cNvPr>
          <p:cNvSpPr txBox="1"/>
          <p:nvPr/>
        </p:nvSpPr>
        <p:spPr>
          <a:xfrm>
            <a:off x="316757" y="7876397"/>
            <a:ext cx="120342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□大規模法人部門　　　□中小規模法人部門　　　　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詳細は募集要項の「２（２）部門」をご確認ください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" name="Picture 2" descr="Tokyo-NbSアクション|自然環境|東京都環境局">
            <a:extLst>
              <a:ext uri="{FF2B5EF4-FFF2-40B4-BE49-F238E27FC236}">
                <a16:creationId xmlns:a16="http://schemas.microsoft.com/office/drawing/2014/main" id="{F292DB90-84F5-7538-A6F5-5C3FB0C0D2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291999" y="5768464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Tokyo-NbSアクション|自然環境|東京都環境局">
            <a:extLst>
              <a:ext uri="{FF2B5EF4-FFF2-40B4-BE49-F238E27FC236}">
                <a16:creationId xmlns:a16="http://schemas.microsoft.com/office/drawing/2014/main" id="{995455FE-5625-505C-F230-33C5EF84DE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291999" y="7437341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ACF6381-F79A-3BB0-B7A9-D30B26294D2C}"/>
              </a:ext>
            </a:extLst>
          </p:cNvPr>
          <p:cNvSpPr txBox="1"/>
          <p:nvPr/>
        </p:nvSpPr>
        <p:spPr>
          <a:xfrm>
            <a:off x="1927068" y="7414307"/>
            <a:ext cx="4306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該当する部門に☑をつけてください。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5609448-BE8D-8982-2B99-BA8B3E1722F7}"/>
              </a:ext>
            </a:extLst>
          </p:cNvPr>
          <p:cNvSpPr txBox="1"/>
          <p:nvPr/>
        </p:nvSpPr>
        <p:spPr>
          <a:xfrm>
            <a:off x="622090" y="8315851"/>
            <a:ext cx="21375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応募資格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D9768CF-1ADD-2E62-CECF-E148B97B20AD}"/>
              </a:ext>
            </a:extLst>
          </p:cNvPr>
          <p:cNvSpPr txBox="1"/>
          <p:nvPr/>
        </p:nvSpPr>
        <p:spPr>
          <a:xfrm>
            <a:off x="370979" y="8728086"/>
            <a:ext cx="120342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　第２回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Tokyo-</a:t>
            </a:r>
            <a:r>
              <a:rPr lang="en-US" altLang="ja-JP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NbS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アクションアワード募集要項の「３応募資格」を確認しました。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　□はい　　　□いいえ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Aft>
                <a:spcPts val="1200"/>
              </a:spcAft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　第２回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Tokyo-</a:t>
            </a:r>
            <a:r>
              <a:rPr lang="en-US" altLang="ja-JP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NbS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アクションアワードの応募資格を有していることに相違ありません。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□はい　　　□いいえ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0" name="Picture 2" descr="Tokyo-NbSアクション|自然環境|東京都環境局">
            <a:extLst>
              <a:ext uri="{FF2B5EF4-FFF2-40B4-BE49-F238E27FC236}">
                <a16:creationId xmlns:a16="http://schemas.microsoft.com/office/drawing/2014/main" id="{891F1B3B-FCD4-1531-C277-85131C7B88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40" r="22565" b="19887"/>
          <a:stretch/>
        </p:blipFill>
        <p:spPr bwMode="auto">
          <a:xfrm>
            <a:off x="291999" y="8346182"/>
            <a:ext cx="320532" cy="308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CEE34AB-0390-8DF4-49D1-625409AC2F8B}"/>
              </a:ext>
            </a:extLst>
          </p:cNvPr>
          <p:cNvSpPr txBox="1"/>
          <p:nvPr/>
        </p:nvSpPr>
        <p:spPr>
          <a:xfrm>
            <a:off x="1981290" y="8323148"/>
            <a:ext cx="4306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該当する項目に☑をつけてください。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四角形: 角を丸くする 30">
            <a:extLst>
              <a:ext uri="{FF2B5EF4-FFF2-40B4-BE49-F238E27FC236}">
                <a16:creationId xmlns:a16="http://schemas.microsoft.com/office/drawing/2014/main" id="{B7CD6F4B-C668-ECB0-FBFE-634AAB2CC714}"/>
              </a:ext>
            </a:extLst>
          </p:cNvPr>
          <p:cNvSpPr>
            <a:spLocks noChangeAspect="1"/>
          </p:cNvSpPr>
          <p:nvPr/>
        </p:nvSpPr>
        <p:spPr>
          <a:xfrm>
            <a:off x="1241970" y="3896639"/>
            <a:ext cx="2766114" cy="1697467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写真・図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（任意）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四角形: 角を丸くする 30">
            <a:extLst>
              <a:ext uri="{FF2B5EF4-FFF2-40B4-BE49-F238E27FC236}">
                <a16:creationId xmlns:a16="http://schemas.microsoft.com/office/drawing/2014/main" id="{E5395036-5B35-61B8-8965-B5B1A079972E}"/>
              </a:ext>
            </a:extLst>
          </p:cNvPr>
          <p:cNvSpPr>
            <a:spLocks noChangeAspect="1"/>
          </p:cNvSpPr>
          <p:nvPr/>
        </p:nvSpPr>
        <p:spPr>
          <a:xfrm>
            <a:off x="5017743" y="3896639"/>
            <a:ext cx="2766114" cy="1697467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写真・図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（任意）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B9615F01-3361-2862-4F71-0BB642CF6865}"/>
              </a:ext>
            </a:extLst>
          </p:cNvPr>
          <p:cNvSpPr>
            <a:spLocks noChangeAspect="1"/>
          </p:cNvSpPr>
          <p:nvPr/>
        </p:nvSpPr>
        <p:spPr>
          <a:xfrm>
            <a:off x="8793516" y="3896639"/>
            <a:ext cx="2766114" cy="1697467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写真・図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（任意）</a:t>
            </a:r>
            <a:endParaRPr kumimoji="1"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619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1521</Words>
  <PresentationFormat>A3 297x420 mm</PresentationFormat>
  <Paragraphs>90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2024-07-16T09:13:20Z</dcterms:created>
  <dcterms:modified xsi:type="dcterms:W3CDTF">2025-08-19T02:24:20Z</dcterms:modified>
</cp:coreProperties>
</file>