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4264"/>
    <a:srgbClr val="CC9900"/>
    <a:srgbClr val="A50021"/>
    <a:srgbClr val="EAF4E4"/>
    <a:srgbClr val="0066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>
        <p:scale>
          <a:sx n="100" d="100"/>
          <a:sy n="100" d="100"/>
        </p:scale>
        <p:origin x="1563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662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67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31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161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409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31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70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59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13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120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03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D8C5-20E0-42D8-8B85-277A3E7CB640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9BAF5-08FF-4AC5-99F2-0DABE181F9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09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5314" y="92789"/>
            <a:ext cx="1070150" cy="40011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</a:rPr>
              <a:t>技術</a:t>
            </a:r>
            <a:r>
              <a:rPr lang="en-US" altLang="ja-JP" sz="2000" b="1" dirty="0">
                <a:solidFill>
                  <a:schemeClr val="bg1"/>
                </a:solidFill>
              </a:rPr>
              <a:t>00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6044" y="92789"/>
            <a:ext cx="5817996" cy="40011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技術名：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194620" y="92789"/>
            <a:ext cx="4908823" cy="40011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申請者</a:t>
            </a:r>
            <a:r>
              <a:rPr kumimoji="1" lang="ja-JP" altLang="en-US" sz="2000" dirty="0"/>
              <a:t>：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65314" y="2819916"/>
            <a:ext cx="12038129" cy="39261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80733" y="3837996"/>
            <a:ext cx="70072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i="1" dirty="0">
                <a:solidFill>
                  <a:schemeClr val="bg1">
                    <a:lumMod val="65000"/>
                  </a:schemeClr>
                </a:solidFill>
              </a:rPr>
              <a:t>図表等を用いて技術を説明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159364"/>
              </p:ext>
            </p:extLst>
          </p:nvPr>
        </p:nvGraphicFramePr>
        <p:xfrm>
          <a:off x="6486125" y="580957"/>
          <a:ext cx="5617318" cy="20831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49792">
                  <a:extLst>
                    <a:ext uri="{9D8B030D-6E8A-4147-A177-3AD203B41FA5}">
                      <a16:colId xmlns:a16="http://schemas.microsoft.com/office/drawing/2014/main" val="834151753"/>
                    </a:ext>
                  </a:extLst>
                </a:gridCol>
                <a:gridCol w="4567526">
                  <a:extLst>
                    <a:ext uri="{9D8B030D-6E8A-4147-A177-3AD203B41FA5}">
                      <a16:colId xmlns:a16="http://schemas.microsoft.com/office/drawing/2014/main" val="4135593454"/>
                    </a:ext>
                  </a:extLst>
                </a:gridCol>
              </a:tblGrid>
              <a:tr h="79060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対象物質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8328417"/>
                  </a:ext>
                </a:extLst>
              </a:tr>
              <a:tr h="1292593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適用濃度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1537546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-85411" y="912419"/>
            <a:ext cx="1894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技術の概要</a:t>
            </a:r>
            <a:r>
              <a:rPr lang="en-US" altLang="ja-JP" dirty="0"/>
              <a:t>】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465943" y="565191"/>
            <a:ext cx="4895444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技術の種類：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65314" y="1268431"/>
            <a:ext cx="6296072" cy="13934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7939" y="521093"/>
            <a:ext cx="1336577" cy="40011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</a:rPr>
              <a:t>ケース〇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900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5314" y="92789"/>
            <a:ext cx="1070150" cy="40011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</a:rPr>
              <a:t>技術</a:t>
            </a:r>
            <a:r>
              <a:rPr lang="en-US" altLang="ja-JP" sz="2000" b="1" dirty="0">
                <a:solidFill>
                  <a:schemeClr val="bg1"/>
                </a:solidFill>
              </a:rPr>
              <a:t>00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6044" y="92789"/>
            <a:ext cx="5817996" cy="40011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技術名：　　</a:t>
            </a:r>
            <a:r>
              <a:rPr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今回申請の技術名</a:t>
            </a:r>
            <a:endParaRPr kumimoji="1" lang="ja-JP" altLang="en-US" sz="2000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194620" y="92789"/>
            <a:ext cx="4908823" cy="40011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申請者</a:t>
            </a:r>
            <a:r>
              <a:rPr kumimoji="1" lang="ja-JP" altLang="en-US" sz="2000" dirty="0"/>
              <a:t>：　</a:t>
            </a:r>
            <a:r>
              <a:rPr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法人の場合、法人名</a:t>
            </a:r>
            <a:endParaRPr kumimoji="1" lang="ja-JP" altLang="en-US" sz="2000" dirty="0">
              <a:solidFill>
                <a:srgbClr val="A50021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5314" y="2819916"/>
            <a:ext cx="12038129" cy="39261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92355" y="3814938"/>
            <a:ext cx="70072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i="1" dirty="0">
                <a:solidFill>
                  <a:schemeClr val="bg1">
                    <a:lumMod val="65000"/>
                  </a:schemeClr>
                </a:solidFill>
              </a:rPr>
              <a:t>図表等を用いて技術を説明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910834"/>
              </p:ext>
            </p:extLst>
          </p:nvPr>
        </p:nvGraphicFramePr>
        <p:xfrm>
          <a:off x="6486125" y="580957"/>
          <a:ext cx="5617318" cy="20831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49792">
                  <a:extLst>
                    <a:ext uri="{9D8B030D-6E8A-4147-A177-3AD203B41FA5}">
                      <a16:colId xmlns:a16="http://schemas.microsoft.com/office/drawing/2014/main" val="834151753"/>
                    </a:ext>
                  </a:extLst>
                </a:gridCol>
                <a:gridCol w="4567526">
                  <a:extLst>
                    <a:ext uri="{9D8B030D-6E8A-4147-A177-3AD203B41FA5}">
                      <a16:colId xmlns:a16="http://schemas.microsoft.com/office/drawing/2014/main" val="4135593454"/>
                    </a:ext>
                  </a:extLst>
                </a:gridCol>
              </a:tblGrid>
              <a:tr h="79060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対象物質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kumimoji="1" lang="ja-JP" altLang="en-US" sz="1400" b="0" dirty="0">
                          <a:solidFill>
                            <a:srgbClr val="A5002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具体的な物質名</a:t>
                      </a:r>
                      <a:endParaRPr kumimoji="1" lang="en-US" altLang="ja-JP" sz="1400" b="0" dirty="0">
                        <a:solidFill>
                          <a:srgbClr val="A5002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lang="ja-JP" altLang="en-US" sz="1400" b="0" dirty="0">
                          <a:solidFill>
                            <a:srgbClr val="A5002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例）カドミウム、シアン、鉛、六価クロム　など</a:t>
                      </a:r>
                      <a:endParaRPr kumimoji="1" lang="en-US" altLang="ja-JP" sz="1400" b="0" dirty="0">
                        <a:solidFill>
                          <a:srgbClr val="A5002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8328417"/>
                  </a:ext>
                </a:extLst>
              </a:tr>
              <a:tr h="1292593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適用濃度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400" b="0" dirty="0">
                          <a:solidFill>
                            <a:srgbClr val="A5002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対象物質毎に 適用できる濃度レベルが異なる場合は、</a:t>
                      </a:r>
                      <a:endParaRPr lang="en-US" altLang="ja-JP" sz="1400" b="0" dirty="0">
                        <a:solidFill>
                          <a:srgbClr val="A5002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ja-JP" altLang="en-US" sz="1400" b="0" dirty="0">
                          <a:solidFill>
                            <a:srgbClr val="A5002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物質ごとに記載</a:t>
                      </a:r>
                      <a:endParaRPr lang="en-US" altLang="ja-JP" sz="1400" b="0" dirty="0">
                        <a:solidFill>
                          <a:srgbClr val="A5002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lang="ja-JP" altLang="en-US" sz="1400" b="0" dirty="0">
                          <a:solidFill>
                            <a:srgbClr val="A5002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▼ポイント</a:t>
                      </a:r>
                      <a:endParaRPr lang="en-US" altLang="ja-JP" sz="1400" b="0" dirty="0">
                        <a:solidFill>
                          <a:srgbClr val="A5002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lang="ja-JP" altLang="en-US" sz="1400" b="0" dirty="0">
                          <a:solidFill>
                            <a:srgbClr val="A5002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第二溶出量基準・第二地下水基準 に対応できるか</a:t>
                      </a:r>
                      <a:endParaRPr lang="en-US" altLang="ja-JP" sz="1400" b="0" dirty="0">
                        <a:solidFill>
                          <a:srgbClr val="A5002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lang="ja-JP" altLang="en-US" sz="1400" b="0" dirty="0">
                          <a:solidFill>
                            <a:srgbClr val="A5002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基準値の 何倍までの汚染に対応できるか</a:t>
                      </a:r>
                      <a:endParaRPr lang="en-US" altLang="ja-JP" sz="1400" b="0" dirty="0">
                        <a:solidFill>
                          <a:srgbClr val="A5002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1537546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-85411" y="912419"/>
            <a:ext cx="1894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技術の概要</a:t>
            </a:r>
            <a:r>
              <a:rPr lang="en-US" altLang="ja-JP" dirty="0"/>
              <a:t>】</a:t>
            </a:r>
          </a:p>
        </p:txBody>
      </p:sp>
      <p:sp>
        <p:nvSpPr>
          <p:cNvPr id="17" name="四角形吹き出し 16"/>
          <p:cNvSpPr/>
          <p:nvPr/>
        </p:nvSpPr>
        <p:spPr>
          <a:xfrm>
            <a:off x="9513285" y="2750597"/>
            <a:ext cx="2613400" cy="3309381"/>
          </a:xfrm>
          <a:prstGeom prst="roundRect">
            <a:avLst>
              <a:gd name="adj" fmla="val 5478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noFill/>
            <a:head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72000" bIns="108000" numCol="1" rtlCol="0" anchor="ctr"/>
          <a:lstStyle/>
          <a:p>
            <a:pPr>
              <a:lnSpc>
                <a:spcPct val="140000"/>
              </a:lnSpc>
              <a:spcAft>
                <a:spcPts val="300"/>
              </a:spcAft>
            </a:pPr>
            <a:r>
              <a:rPr kumimoji="1"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＊措置（複数可）</a:t>
            </a:r>
            <a:endParaRPr kumimoji="1" lang="en-US" altLang="ja-JP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40000"/>
              </a:lnSpc>
            </a:pPr>
            <a:r>
              <a:rPr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kumimoji="1"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原位置浄化</a:t>
            </a:r>
            <a:endParaRPr kumimoji="1" lang="en-US" altLang="ja-JP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40000"/>
              </a:lnSpc>
            </a:pPr>
            <a:r>
              <a:rPr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原位置封じ込め</a:t>
            </a:r>
            <a:endParaRPr lang="en-US" altLang="ja-JP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40000"/>
              </a:lnSpc>
            </a:pPr>
            <a:r>
              <a:rPr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kumimoji="1"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遮水工封じ込め</a:t>
            </a:r>
            <a:endParaRPr kumimoji="1" lang="en-US" altLang="ja-JP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40000"/>
              </a:lnSpc>
            </a:pPr>
            <a:r>
              <a:rPr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原位置不溶化</a:t>
            </a:r>
            <a:endParaRPr lang="en-US" altLang="ja-JP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40000"/>
              </a:lnSpc>
            </a:pPr>
            <a:r>
              <a:rPr kumimoji="1"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不溶化埋戻し</a:t>
            </a:r>
            <a:endParaRPr kumimoji="1" lang="en-US" altLang="ja-JP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40000"/>
              </a:lnSpc>
            </a:pPr>
            <a:r>
              <a:rPr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揚水施設</a:t>
            </a:r>
            <a:endParaRPr lang="en-US" altLang="ja-JP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40000"/>
              </a:lnSpc>
            </a:pPr>
            <a:r>
              <a:rPr kumimoji="1"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透過性地下水浄化壁</a:t>
            </a:r>
            <a:endParaRPr kumimoji="1" lang="en-US" altLang="ja-JP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四角形吹き出し 18"/>
          <p:cNvSpPr/>
          <p:nvPr/>
        </p:nvSpPr>
        <p:spPr>
          <a:xfrm>
            <a:off x="442958" y="5475480"/>
            <a:ext cx="10712722" cy="1157916"/>
          </a:xfrm>
          <a:prstGeom prst="wedgeRectCallout">
            <a:avLst>
              <a:gd name="adj1" fmla="val -48647"/>
              <a:gd name="adj2" fmla="val -32457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技術について</a:t>
            </a:r>
            <a:r>
              <a:rPr lang="ja-JP" altLang="en-US" sz="20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20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図・表</a:t>
            </a:r>
            <a:r>
              <a:rPr lang="ja-JP" altLang="en-US" sz="20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20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文書などを用いて</a:t>
            </a:r>
            <a:r>
              <a:rPr lang="ja-JP" altLang="en-US" sz="20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説明してください。</a:t>
            </a:r>
            <a:endParaRPr lang="en-US" altLang="ja-JP" sz="2000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2000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注）本資料は、東京都環境局</a:t>
            </a:r>
            <a:r>
              <a:rPr lang="en-US" altLang="ja-JP" sz="20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lang="ja-JP" altLang="en-US" sz="20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に掲載するため、公表可能な事項のみとしてください。</a:t>
            </a:r>
            <a:endParaRPr lang="en-US" altLang="ja-JP" sz="2000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四角形吹き出し 16">
            <a:extLst>
              <a:ext uri="{FF2B5EF4-FFF2-40B4-BE49-F238E27FC236}">
                <a16:creationId xmlns:a16="http://schemas.microsoft.com/office/drawing/2014/main" id="{D2E21499-E314-C4EE-69EF-8D6B26A49CD0}"/>
              </a:ext>
            </a:extLst>
          </p:cNvPr>
          <p:cNvSpPr/>
          <p:nvPr/>
        </p:nvSpPr>
        <p:spPr>
          <a:xfrm>
            <a:off x="600389" y="2676060"/>
            <a:ext cx="5495611" cy="1170960"/>
          </a:xfrm>
          <a:prstGeom prst="roundRect">
            <a:avLst>
              <a:gd name="adj" fmla="val 5478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noFill/>
            <a:head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72000" bIns="108000" numCol="1" rtlCol="0" anchor="ctr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kumimoji="1"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適用する土地の条件（ケース⑨～⑯）を記載</a:t>
            </a:r>
          </a:p>
          <a:p>
            <a:pPr>
              <a:lnSpc>
                <a:spcPct val="120000"/>
              </a:lnSpc>
            </a:pPr>
            <a:r>
              <a:rPr kumimoji="1"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複数の場合・廃止後の条件（ケース①～⑧）にも</a:t>
            </a:r>
            <a:endParaRPr kumimoji="1" lang="en-US" altLang="ja-JP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適用できる場合は すべて</a:t>
            </a:r>
          </a:p>
        </p:txBody>
      </p:sp>
      <p:sp>
        <p:nvSpPr>
          <p:cNvPr id="30" name="フリーフォーム: 図形 29">
            <a:extLst>
              <a:ext uri="{FF2B5EF4-FFF2-40B4-BE49-F238E27FC236}">
                <a16:creationId xmlns:a16="http://schemas.microsoft.com/office/drawing/2014/main" id="{7134EB10-A154-61A1-4E1C-35A580B28311}"/>
              </a:ext>
            </a:extLst>
          </p:cNvPr>
          <p:cNvSpPr/>
          <p:nvPr/>
        </p:nvSpPr>
        <p:spPr>
          <a:xfrm>
            <a:off x="168304" y="891637"/>
            <a:ext cx="596467" cy="2198686"/>
          </a:xfrm>
          <a:custGeom>
            <a:avLst/>
            <a:gdLst>
              <a:gd name="connsiteX0" fmla="*/ 0 w 2111432"/>
              <a:gd name="connsiteY0" fmla="*/ 0 h 1529542"/>
              <a:gd name="connsiteX1" fmla="*/ 0 w 2111432"/>
              <a:gd name="connsiteY1" fmla="*/ 1521229 h 1529542"/>
              <a:gd name="connsiteX2" fmla="*/ 2111432 w 2111432"/>
              <a:gd name="connsiteY2" fmla="*/ 1521229 h 1529542"/>
              <a:gd name="connsiteX3" fmla="*/ 2103120 w 2111432"/>
              <a:gd name="connsiteY3" fmla="*/ 1529542 h 1529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1432" h="1529542">
                <a:moveTo>
                  <a:pt x="0" y="0"/>
                </a:moveTo>
                <a:lnTo>
                  <a:pt x="0" y="1521229"/>
                </a:lnTo>
                <a:lnTo>
                  <a:pt x="2111432" y="1521229"/>
                </a:lnTo>
                <a:lnTo>
                  <a:pt x="2103120" y="1529542"/>
                </a:lnTo>
              </a:path>
            </a:pathLst>
          </a:custGeom>
          <a:noFill/>
          <a:ln w="66675">
            <a:solidFill>
              <a:srgbClr val="8A4264"/>
            </a:solidFill>
            <a:prstDash val="sysDash"/>
            <a:tailEnd type="triangle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E441E27-D2EA-78B7-2978-9CBD694FA0D3}"/>
              </a:ext>
            </a:extLst>
          </p:cNvPr>
          <p:cNvSpPr txBox="1"/>
          <p:nvPr/>
        </p:nvSpPr>
        <p:spPr>
          <a:xfrm>
            <a:off x="1465943" y="565191"/>
            <a:ext cx="4895444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技術の種類：</a:t>
            </a:r>
            <a:r>
              <a:rPr kumimoji="1" lang="ja-JP" altLang="en-US" b="1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＊の措置から選択して記載</a:t>
            </a:r>
            <a:endParaRPr kumimoji="1" lang="ja-JP" altLang="en-US" dirty="0">
              <a:solidFill>
                <a:srgbClr val="A50021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047DD14-6735-607C-EE5C-31A79BD3C900}"/>
              </a:ext>
            </a:extLst>
          </p:cNvPr>
          <p:cNvSpPr txBox="1"/>
          <p:nvPr/>
        </p:nvSpPr>
        <p:spPr>
          <a:xfrm>
            <a:off x="67939" y="521093"/>
            <a:ext cx="1336577" cy="40011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</a:rPr>
              <a:t>ケース〇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E905D10-FAA1-233C-7306-33665B299B6B}"/>
              </a:ext>
            </a:extLst>
          </p:cNvPr>
          <p:cNvSpPr/>
          <p:nvPr/>
        </p:nvSpPr>
        <p:spPr>
          <a:xfrm>
            <a:off x="65314" y="1268431"/>
            <a:ext cx="6296072" cy="13934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800" b="1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800" dirty="0">
                <a:solidFill>
                  <a:srgbClr val="A500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申請書 別紙１施工技術の概要を記載</a:t>
            </a:r>
            <a:endParaRPr lang="en-US" altLang="ja-JP" sz="1800" dirty="0">
              <a:solidFill>
                <a:srgbClr val="A500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0731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</TotalTime>
  <Words>238</Words>
  <Application>Microsoft Office PowerPoint</Application>
  <PresentationFormat>ワイド画面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東京都</cp:lastModifiedBy>
  <cp:revision>9</cp:revision>
  <dcterms:created xsi:type="dcterms:W3CDTF">2023-08-23T02:55:35Z</dcterms:created>
  <dcterms:modified xsi:type="dcterms:W3CDTF">2025-06-13T08:15:15Z</dcterms:modified>
</cp:coreProperties>
</file>