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065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"/>
            <a:ext cx="9144000" cy="433646"/>
          </a:xfrm>
          <a:prstGeom prst="rect">
            <a:avLst/>
          </a:prstGeom>
          <a:solidFill>
            <a:srgbClr val="1B7A4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176981" y="0"/>
            <a:ext cx="8790037" cy="4336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（開発事業者名）技術名称</a:t>
            </a:r>
            <a:r>
              <a:rPr lang="ja-JP" altLang="en-US" sz="18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－概要・特長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76980" y="518359"/>
            <a:ext cx="1079149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</a:rPr>
              <a:t>技術名称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176981" y="1501698"/>
            <a:ext cx="8790037" cy="2475942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10" name="Text 6"/>
          <p:cNvSpPr/>
          <p:nvPr/>
        </p:nvSpPr>
        <p:spPr>
          <a:xfrm>
            <a:off x="213851" y="1531434"/>
            <a:ext cx="8723671" cy="2421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</a:t>
            </a:r>
            <a:r>
              <a:rPr lang="ja-JP" alt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技術概要及び</a:t>
            </a: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従来</a:t>
            </a:r>
            <a:r>
              <a:rPr lang="ja-JP" alt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技術</a:t>
            </a: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と比較した優位性・技術的特長を</a:t>
            </a:r>
            <a:r>
              <a:rPr lang="ja-JP" alt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、図表や写真等を用いて記載</a:t>
            </a: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）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76981" y="4051954"/>
            <a:ext cx="8803312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導入のメリット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176981" y="4339954"/>
            <a:ext cx="8790038" cy="643526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3" name="Text 9"/>
          <p:cNvSpPr/>
          <p:nvPr/>
        </p:nvSpPr>
        <p:spPr>
          <a:xfrm>
            <a:off x="213851" y="4380270"/>
            <a:ext cx="8723671" cy="567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（コスト削減・環境負荷低減・安定供給等の導入事業者にとってのメリットを記載）</a:t>
            </a:r>
            <a:endParaRPr lang="en-US" sz="1000" dirty="0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34E051FD-C14A-E554-372D-56176C71CC3A}"/>
              </a:ext>
            </a:extLst>
          </p:cNvPr>
          <p:cNvSpPr/>
          <p:nvPr/>
        </p:nvSpPr>
        <p:spPr>
          <a:xfrm>
            <a:off x="176980" y="1216449"/>
            <a:ext cx="8790037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技術概要・特長</a:t>
            </a:r>
            <a:endParaRPr lang="en-US" sz="1300" dirty="0"/>
          </a:p>
        </p:txBody>
      </p:sp>
      <p:graphicFrame>
        <p:nvGraphicFramePr>
          <p:cNvPr id="5" name="Table 0">
            <a:extLst>
              <a:ext uri="{FF2B5EF4-FFF2-40B4-BE49-F238E27FC236}">
                <a16:creationId xmlns:a16="http://schemas.microsoft.com/office/drawing/2014/main" id="{4961A5AA-7DAD-C2B8-55BD-53F9F3981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130304"/>
              </p:ext>
            </p:extLst>
          </p:nvPr>
        </p:nvGraphicFramePr>
        <p:xfrm>
          <a:off x="1301129" y="518359"/>
          <a:ext cx="7665888" cy="292608"/>
        </p:xfrm>
        <a:graphic>
          <a:graphicData uri="http://schemas.openxmlformats.org/drawingml/2006/table">
            <a:tbl>
              <a:tblPr/>
              <a:tblGrid>
                <a:gridCol w="7665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200" dirty="0">
                          <a:latin typeface="Meiryo UI" charset="0"/>
                          <a:ea typeface="Meiryo UI" charset="0"/>
                          <a:cs typeface="Meiryo UI" charset="0"/>
                        </a:rPr>
                        <a:t>○○発電</a:t>
                      </a:r>
                      <a:endParaRPr lang="en-US" sz="12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 4">
            <a:extLst>
              <a:ext uri="{FF2B5EF4-FFF2-40B4-BE49-F238E27FC236}">
                <a16:creationId xmlns:a16="http://schemas.microsoft.com/office/drawing/2014/main" id="{3F28A7BF-ECE3-DB9D-B2CB-C3730F7A8491}"/>
              </a:ext>
            </a:extLst>
          </p:cNvPr>
          <p:cNvSpPr/>
          <p:nvPr/>
        </p:nvSpPr>
        <p:spPr>
          <a:xfrm>
            <a:off x="176980" y="868779"/>
            <a:ext cx="1079149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</a:rPr>
              <a:t>開発事業者名</a:t>
            </a:r>
            <a:endParaRPr lang="en-US" sz="1300" dirty="0"/>
          </a:p>
        </p:txBody>
      </p:sp>
      <p:graphicFrame>
        <p:nvGraphicFramePr>
          <p:cNvPr id="7" name="Table 0">
            <a:extLst>
              <a:ext uri="{FF2B5EF4-FFF2-40B4-BE49-F238E27FC236}">
                <a16:creationId xmlns:a16="http://schemas.microsoft.com/office/drawing/2014/main" id="{985A6567-84E5-B406-298E-836BBA801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252793"/>
              </p:ext>
            </p:extLst>
          </p:nvPr>
        </p:nvGraphicFramePr>
        <p:xfrm>
          <a:off x="1301129" y="865100"/>
          <a:ext cx="7665888" cy="292608"/>
        </p:xfrm>
        <a:graphic>
          <a:graphicData uri="http://schemas.openxmlformats.org/drawingml/2006/table">
            <a:tbl>
              <a:tblPr/>
              <a:tblGrid>
                <a:gridCol w="7665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200" dirty="0">
                          <a:latin typeface="Meiryo UI" charset="0"/>
                          <a:ea typeface="Meiryo UI" charset="0"/>
                          <a:cs typeface="Meiryo UI" charset="0"/>
                        </a:rPr>
                        <a:t>株式会社○○</a:t>
                      </a:r>
                      <a:endParaRPr lang="en-US" sz="12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0">
            <a:extLst>
              <a:ext uri="{FF2B5EF4-FFF2-40B4-BE49-F238E27FC236}">
                <a16:creationId xmlns:a16="http://schemas.microsoft.com/office/drawing/2014/main" id="{3A4ED9A5-FCF6-73FF-DF7E-D00B355C4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143843"/>
              </p:ext>
            </p:extLst>
          </p:nvPr>
        </p:nvGraphicFramePr>
        <p:xfrm>
          <a:off x="8103220" y="65955"/>
          <a:ext cx="959723" cy="292608"/>
        </p:xfrm>
        <a:graphic>
          <a:graphicData uri="http://schemas.openxmlformats.org/drawingml/2006/table">
            <a:tbl>
              <a:tblPr/>
              <a:tblGrid>
                <a:gridCol w="959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300" dirty="0">
                          <a:latin typeface="Meiryo UI" charset="0"/>
                          <a:ea typeface="Meiryo UI" charset="0"/>
                          <a:cs typeface="Meiryo UI" charset="0"/>
                        </a:rPr>
                        <a:t>公表資料</a:t>
                      </a:r>
                      <a:endParaRPr lang="en-US" sz="13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334507"/>
              </p:ext>
            </p:extLst>
          </p:nvPr>
        </p:nvGraphicFramePr>
        <p:xfrm>
          <a:off x="176980" y="799405"/>
          <a:ext cx="4320679" cy="877824"/>
        </p:xfrm>
        <a:graphic>
          <a:graphicData uri="http://schemas.openxmlformats.org/drawingml/2006/table">
            <a:tbl>
              <a:tblPr/>
              <a:tblGrid>
                <a:gridCol w="1440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定格出力</a:t>
                      </a:r>
                      <a:endParaRPr lang="en-US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</a:t>
                      </a:r>
                      <a:r>
                        <a:rPr lang="en-US" altLang="ja-JP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1</a:t>
                      </a: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ユニットや基本条件での出力）</a:t>
                      </a:r>
                      <a:endParaRPr lang="en-US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charset="0"/>
                        </a:rPr>
                        <a:t>年間想定発電量</a:t>
                      </a:r>
                      <a:endParaRPr lang="en-US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（想定条件における年間発電量）</a:t>
                      </a:r>
                      <a:endParaRPr lang="en-US" altLang="ja-JP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charset="0"/>
                        </a:rPr>
                        <a:t>設備利用率</a:t>
                      </a:r>
                      <a:endParaRPr lang="en-US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（年間想定発電量）</a:t>
                      </a:r>
                      <a:r>
                        <a:rPr lang="en-US" altLang="ja-JP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/</a:t>
                      </a: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（定格出力での年間出力）</a:t>
                      </a:r>
                      <a:endParaRPr lang="en-US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649581"/>
              </p:ext>
            </p:extLst>
          </p:nvPr>
        </p:nvGraphicFramePr>
        <p:xfrm>
          <a:off x="4735707" y="799405"/>
          <a:ext cx="4231312" cy="875954"/>
        </p:xfrm>
        <a:graphic>
          <a:graphicData uri="http://schemas.openxmlformats.org/drawingml/2006/table">
            <a:tbl>
              <a:tblPr/>
              <a:tblGrid>
                <a:gridCol w="141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1" dirty="0" err="1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設置面積</a:t>
                      </a:r>
                      <a:endParaRPr lang="en-US" altLang="ja-JP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</a:t>
                      </a:r>
                      <a:r>
                        <a:rPr lang="en-US" altLang="ja-JP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1</a:t>
                      </a: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ユニットや基本条件での設置面積）</a:t>
                      </a:r>
                      <a:endParaRPr lang="en-US" altLang="ja-JP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73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設置</a:t>
                      </a:r>
                      <a:r>
                        <a:rPr lang="en-US" altLang="ja-JP" sz="1000" b="1" dirty="0" err="1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期間</a:t>
                      </a:r>
                      <a:r>
                        <a:rPr lang="ja-JP" alt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（目安）</a:t>
                      </a:r>
                      <a:endParaRPr lang="en-US" altLang="ja-JP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（設置工事に要する期間を記載）</a:t>
                      </a:r>
                      <a:endParaRPr lang="en-US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設置</a:t>
                      </a:r>
                      <a:r>
                        <a:rPr lang="en-US" altLang="ja-JP" sz="1000" b="1" dirty="0" err="1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費用（税抜</a:t>
                      </a:r>
                      <a:r>
                        <a:rPr lang="en-US" altLang="ja-JP" sz="1000" b="1" dirty="0">
                          <a:solidFill>
                            <a:srgbClr val="333333"/>
                          </a:solidFill>
                          <a:latin typeface="Meiryo UI" pitchFamily="34" charset="0"/>
                          <a:ea typeface="Meiryo UI" pitchFamily="34" charset="-122"/>
                          <a:cs typeface="Meiryo UI" pitchFamily="34" charset="-120"/>
                        </a:rPr>
                        <a:t>）</a:t>
                      </a:r>
                      <a:endParaRPr lang="en-US" altLang="ja-JP" sz="10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Meiryo UI" charset="0"/>
                          <a:ea typeface="Meiryo UI" charset="0"/>
                          <a:cs typeface="Meiryo UI" charset="0"/>
                        </a:rPr>
                        <a:t>（設置工事に要する導入費用を記載）</a:t>
                      </a:r>
                      <a:endParaRPr lang="en-US" altLang="ja-JP" sz="1000" dirty="0">
                        <a:solidFill>
                          <a:schemeClr val="bg1">
                            <a:lumMod val="65000"/>
                          </a:schemeClr>
                        </a:solidFill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176979" y="2239546"/>
            <a:ext cx="8790038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導入実績・導入計画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176979" y="2527546"/>
            <a:ext cx="8790039" cy="1816549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11" name="Shape 7"/>
          <p:cNvSpPr/>
          <p:nvPr/>
        </p:nvSpPr>
        <p:spPr>
          <a:xfrm>
            <a:off x="176979" y="4439265"/>
            <a:ext cx="8790039" cy="538316"/>
          </a:xfrm>
          <a:prstGeom prst="rect">
            <a:avLst/>
          </a:prstGeom>
          <a:solidFill>
            <a:srgbClr val="E8F5E9"/>
          </a:solidFill>
          <a:ln w="6350">
            <a:solidFill>
              <a:srgbClr val="1B7A4A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2" name="Text 8"/>
          <p:cNvSpPr/>
          <p:nvPr/>
        </p:nvSpPr>
        <p:spPr>
          <a:xfrm>
            <a:off x="286118" y="4476134"/>
            <a:ext cx="8548165" cy="461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お問い合わせ先</a:t>
            </a:r>
            <a:endParaRPr lang="en-US" sz="1200" dirty="0"/>
          </a:p>
          <a:p>
            <a:pPr marL="0" indent="0">
              <a:buNone/>
            </a:pPr>
            <a:r>
              <a:rPr lang="en-US" sz="1000" dirty="0">
                <a:solidFill>
                  <a:srgbClr val="333333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事業者名：　　　　　　担当部署：　　　　　　TEL：　　　　　　　　E-mail：</a:t>
            </a:r>
            <a:endParaRPr lang="en-US" sz="1200" dirty="0"/>
          </a:p>
        </p:txBody>
      </p:sp>
      <p:sp>
        <p:nvSpPr>
          <p:cNvPr id="14" name="Shape 0">
            <a:extLst>
              <a:ext uri="{FF2B5EF4-FFF2-40B4-BE49-F238E27FC236}">
                <a16:creationId xmlns:a16="http://schemas.microsoft.com/office/drawing/2014/main" id="{06A08555-9716-560A-58D9-B56CF0E1DEC4}"/>
              </a:ext>
            </a:extLst>
          </p:cNvPr>
          <p:cNvSpPr/>
          <p:nvPr/>
        </p:nvSpPr>
        <p:spPr>
          <a:xfrm>
            <a:off x="0" y="-1"/>
            <a:ext cx="9144000" cy="433646"/>
          </a:xfrm>
          <a:prstGeom prst="rect">
            <a:avLst/>
          </a:prstGeom>
          <a:solidFill>
            <a:srgbClr val="1B7A4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6B8D0E2F-1DFD-E6FB-6BDC-62C7DD0DD379}"/>
              </a:ext>
            </a:extLst>
          </p:cNvPr>
          <p:cNvSpPr/>
          <p:nvPr/>
        </p:nvSpPr>
        <p:spPr>
          <a:xfrm>
            <a:off x="176979" y="0"/>
            <a:ext cx="8790039" cy="4336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ja-JP" altLang="en-US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（開発事業者名）技術名称</a:t>
            </a:r>
            <a:r>
              <a:rPr lang="ja-JP" altLang="en-US" sz="1800" b="1" dirty="0">
                <a:solidFill>
                  <a:srgbClr val="FFFFFF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－仕様・導入条件</a:t>
            </a:r>
            <a:endParaRPr lang="en-US" sz="1800" dirty="0"/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82D44158-F3FE-D30E-2DFB-DEF5759BE1A4}"/>
              </a:ext>
            </a:extLst>
          </p:cNvPr>
          <p:cNvSpPr/>
          <p:nvPr/>
        </p:nvSpPr>
        <p:spPr>
          <a:xfrm>
            <a:off x="176981" y="516973"/>
            <a:ext cx="3657600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</a:rPr>
              <a:t>主要仕様</a:t>
            </a:r>
            <a:endParaRPr lang="en-US" sz="130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641A62C6-5579-2492-2181-38A86D09CB1E}"/>
              </a:ext>
            </a:extLst>
          </p:cNvPr>
          <p:cNvSpPr/>
          <p:nvPr/>
        </p:nvSpPr>
        <p:spPr>
          <a:xfrm>
            <a:off x="4735707" y="516973"/>
            <a:ext cx="3657600" cy="28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B7A4A"/>
                </a:solidFill>
                <a:latin typeface="Meiryo UI" pitchFamily="34" charset="0"/>
                <a:ea typeface="Meiryo UI" pitchFamily="34" charset="-122"/>
              </a:rPr>
              <a:t>導入条件・費用</a:t>
            </a:r>
            <a:endParaRPr lang="en-US" sz="1300" dirty="0"/>
          </a:p>
        </p:txBody>
      </p:sp>
      <p:sp>
        <p:nvSpPr>
          <p:cNvPr id="20" name="Shape 5">
            <a:extLst>
              <a:ext uri="{FF2B5EF4-FFF2-40B4-BE49-F238E27FC236}">
                <a16:creationId xmlns:a16="http://schemas.microsoft.com/office/drawing/2014/main" id="{452D046E-8F1A-A2D5-77C1-52D38EC58AD2}"/>
              </a:ext>
            </a:extLst>
          </p:cNvPr>
          <p:cNvSpPr/>
          <p:nvPr/>
        </p:nvSpPr>
        <p:spPr>
          <a:xfrm>
            <a:off x="176979" y="1714098"/>
            <a:ext cx="8790037" cy="469147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9B7765BA-EB16-DE0A-849A-3FEEDF5AFE9A}"/>
              </a:ext>
            </a:extLst>
          </p:cNvPr>
          <p:cNvSpPr/>
          <p:nvPr/>
        </p:nvSpPr>
        <p:spPr>
          <a:xfrm>
            <a:off x="228599" y="1748907"/>
            <a:ext cx="825911" cy="397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altLang="ja-JP" sz="1000" b="1" dirty="0">
                <a:latin typeface="Meiryo UI" pitchFamily="34" charset="0"/>
                <a:ea typeface="Meiryo UI" pitchFamily="34" charset="-122"/>
                <a:cs typeface="Meiryo UI" pitchFamily="34" charset="-120"/>
              </a:rPr>
              <a:t>※</a:t>
            </a:r>
            <a:r>
              <a:rPr lang="ja-JP" altLang="en-US" sz="1000" b="1" dirty="0">
                <a:latin typeface="Meiryo UI" pitchFamily="34" charset="0"/>
                <a:ea typeface="Meiryo UI" pitchFamily="34" charset="-122"/>
                <a:cs typeface="Meiryo UI" pitchFamily="34" charset="-120"/>
              </a:rPr>
              <a:t>想定条件：</a:t>
            </a:r>
            <a:endParaRPr lang="en-US" sz="1000" dirty="0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B547A303-3B87-FA50-A305-06BDFB2B3770}"/>
              </a:ext>
            </a:extLst>
          </p:cNvPr>
          <p:cNvSpPr/>
          <p:nvPr/>
        </p:nvSpPr>
        <p:spPr>
          <a:xfrm>
            <a:off x="1018309" y="1748907"/>
            <a:ext cx="7948707" cy="397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ja-JP" alt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（上記の発電量や設置面積、費用を算出するに当たり想定した条件（設置台数や気象条件など</a:t>
            </a: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）</a:t>
            </a:r>
            <a:r>
              <a:rPr lang="ja-JP" alt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を記載）</a:t>
            </a:r>
            <a:endParaRPr lang="en-US" sz="1000" dirty="0"/>
          </a:p>
        </p:txBody>
      </p:sp>
      <p:graphicFrame>
        <p:nvGraphicFramePr>
          <p:cNvPr id="2" name="Table 0">
            <a:extLst>
              <a:ext uri="{FF2B5EF4-FFF2-40B4-BE49-F238E27FC236}">
                <a16:creationId xmlns:a16="http://schemas.microsoft.com/office/drawing/2014/main" id="{62658391-3197-DA52-202C-F652DC38B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871882"/>
              </p:ext>
            </p:extLst>
          </p:nvPr>
        </p:nvGraphicFramePr>
        <p:xfrm>
          <a:off x="8103220" y="65955"/>
          <a:ext cx="959723" cy="292608"/>
        </p:xfrm>
        <a:graphic>
          <a:graphicData uri="http://schemas.openxmlformats.org/drawingml/2006/table">
            <a:tbl>
              <a:tblPr/>
              <a:tblGrid>
                <a:gridCol w="959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ja-JP" altLang="en-US" sz="1300" dirty="0">
                          <a:latin typeface="Meiryo UI" charset="0"/>
                          <a:ea typeface="Meiryo UI" charset="0"/>
                          <a:cs typeface="Meiryo UI" charset="0"/>
                        </a:rPr>
                        <a:t>公表資料</a:t>
                      </a:r>
                      <a:endParaRPr lang="en-US" sz="1300" dirty="0">
                        <a:latin typeface="Meiryo UI" charset="0"/>
                        <a:ea typeface="Meiryo UI" charset="0"/>
                        <a:cs typeface="Meiryo U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 6"/>
          <p:cNvSpPr/>
          <p:nvPr/>
        </p:nvSpPr>
        <p:spPr>
          <a:xfrm>
            <a:off x="228600" y="2583847"/>
            <a:ext cx="8679426" cy="17079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（実証実験の結果、既存導入先の事例、今後の導入スケジュール等を記載）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202</Words>
  <Application>Microsoft Office PowerPoint</Application>
  <PresentationFormat>画面に合わせる (16:9)</PresentationFormat>
  <Paragraphs>34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Meiryo UI</vt:lpstr>
      <vt:lpstr>Arial</vt:lpstr>
      <vt:lpstr>Office Theme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菊池　一成</dc:creator>
  <cp:lastModifiedBy>菊池　一成</cp:lastModifiedBy>
  <cp:revision>14</cp:revision>
  <dcterms:created xsi:type="dcterms:W3CDTF">2026-05-08T00:50:30Z</dcterms:created>
  <dcterms:modified xsi:type="dcterms:W3CDTF">2026-06-08T02:57:15Z</dcterms:modified>
</cp:coreProperties>
</file>