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523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0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柳沼　翔平" userId="5b7b5d95-15d6-48a9-b153-5d2f3cdc41d7" providerId="ADAL" clId="{537DDFCE-1BAA-476F-AB25-C87F196EC40C}"/>
    <pc:docChg chg="undo custSel modSld">
      <pc:chgData name="柳沼　翔平" userId="5b7b5d95-15d6-48a9-b153-5d2f3cdc41d7" providerId="ADAL" clId="{537DDFCE-1BAA-476F-AB25-C87F196EC40C}" dt="2024-05-21T07:07:20.427" v="185" actId="5793"/>
      <pc:docMkLst>
        <pc:docMk/>
      </pc:docMkLst>
      <pc:sldChg chg="addSp modSp mod">
        <pc:chgData name="柳沼　翔平" userId="5b7b5d95-15d6-48a9-b153-5d2f3cdc41d7" providerId="ADAL" clId="{537DDFCE-1BAA-476F-AB25-C87F196EC40C}" dt="2024-05-21T07:07:20.427" v="185" actId="5793"/>
        <pc:sldMkLst>
          <pc:docMk/>
          <pc:sldMk cId="3207834679" sldId="523"/>
        </pc:sldMkLst>
        <pc:spChg chg="add mod">
          <ac:chgData name="柳沼　翔平" userId="5b7b5d95-15d6-48a9-b153-5d2f3cdc41d7" providerId="ADAL" clId="{537DDFCE-1BAA-476F-AB25-C87F196EC40C}" dt="2024-05-21T04:35:37.577" v="3" actId="1582"/>
          <ac:spMkLst>
            <pc:docMk/>
            <pc:sldMk cId="3207834679" sldId="523"/>
            <ac:spMk id="4" creationId="{82DCCFC8-4FBA-4534-923A-8F234C927ED7}"/>
          </ac:spMkLst>
        </pc:spChg>
        <pc:spChg chg="mod">
          <ac:chgData name="柳沼　翔平" userId="5b7b5d95-15d6-48a9-b153-5d2f3cdc41d7" providerId="ADAL" clId="{537DDFCE-1BAA-476F-AB25-C87F196EC40C}" dt="2024-05-21T04:35:46.607" v="6" actId="1076"/>
          <ac:spMkLst>
            <pc:docMk/>
            <pc:sldMk cId="3207834679" sldId="523"/>
            <ac:spMk id="9" creationId="{502C6221-430B-4733-919E-915F52F8154B}"/>
          </ac:spMkLst>
        </pc:spChg>
        <pc:spChg chg="add mod">
          <ac:chgData name="柳沼　翔平" userId="5b7b5d95-15d6-48a9-b153-5d2f3cdc41d7" providerId="ADAL" clId="{537DDFCE-1BAA-476F-AB25-C87F196EC40C}" dt="2024-05-21T04:36:08.327" v="10" actId="14100"/>
          <ac:spMkLst>
            <pc:docMk/>
            <pc:sldMk cId="3207834679" sldId="523"/>
            <ac:spMk id="46" creationId="{73AB0494-0F67-4B11-930E-404175EC7DFC}"/>
          </ac:spMkLst>
        </pc:spChg>
        <pc:spChg chg="add mod">
          <ac:chgData name="柳沼　翔平" userId="5b7b5d95-15d6-48a9-b153-5d2f3cdc41d7" providerId="ADAL" clId="{537DDFCE-1BAA-476F-AB25-C87F196EC40C}" dt="2024-05-21T04:38:15.040" v="48" actId="1076"/>
          <ac:spMkLst>
            <pc:docMk/>
            <pc:sldMk cId="3207834679" sldId="523"/>
            <ac:spMk id="48" creationId="{E2123E0D-7735-4B43-A397-877BD1DF552B}"/>
          </ac:spMkLst>
        </pc:spChg>
        <pc:spChg chg="add mod">
          <ac:chgData name="柳沼　翔平" userId="5b7b5d95-15d6-48a9-b153-5d2f3cdc41d7" providerId="ADAL" clId="{537DDFCE-1BAA-476F-AB25-C87F196EC40C}" dt="2024-05-21T04:38:25.922" v="49" actId="1076"/>
          <ac:spMkLst>
            <pc:docMk/>
            <pc:sldMk cId="3207834679" sldId="523"/>
            <ac:spMk id="49" creationId="{EDCB2D2A-C398-4A1E-91E7-889D524FE482}"/>
          </ac:spMkLst>
        </pc:spChg>
        <pc:spChg chg="mod">
          <ac:chgData name="柳沼　翔平" userId="5b7b5d95-15d6-48a9-b153-5d2f3cdc41d7" providerId="ADAL" clId="{537DDFCE-1BAA-476F-AB25-C87F196EC40C}" dt="2024-05-21T07:07:20.427" v="185" actId="5793"/>
          <ac:spMkLst>
            <pc:docMk/>
            <pc:sldMk cId="3207834679" sldId="523"/>
            <ac:spMk id="56" creationId="{B9662194-D1F1-473C-998C-FFB996F55EF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C6E887-EA4E-4064-B60F-D0DA26B6E265}" type="datetimeFigureOut">
              <a:rPr kumimoji="1" lang="ja-JP" altLang="en-US" smtClean="0"/>
              <a:t>2024/9/19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9A517A-4443-4B97-8479-0428FD753E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740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2650" cy="33543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EEF11C-2972-4540-BC6D-2B9A239908AA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7995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6307-59D9-43FD-AAC9-EB72D816547A}" type="datetime1">
              <a:rPr kumimoji="1" lang="ja-JP" altLang="en-US" smtClean="0"/>
              <a:t>2024/9/19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8789-6D13-4837-B31B-63BA5D39B425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122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8DA6B-48A4-4750-AC89-AE1D42D94191}" type="datetime1">
              <a:rPr kumimoji="1" lang="ja-JP" altLang="en-US" smtClean="0"/>
              <a:t>2024/9/19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8789-6D13-4837-B31B-63BA5D39B4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7011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FE1E8-C4B5-4A6F-B86F-6211B10299E2}" type="datetime1">
              <a:rPr kumimoji="1" lang="ja-JP" altLang="en-US" smtClean="0"/>
              <a:t>2024/9/19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8789-6D13-4837-B31B-63BA5D39B4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8316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5D3B1-2D50-4961-B6B2-E0A2E2CBD5D2}" type="datetime1">
              <a:rPr kumimoji="1" lang="ja-JP" altLang="en-US" smtClean="0"/>
              <a:t>2024/9/19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8789-6D13-4837-B31B-63BA5D39B4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1586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F03F8-3DB1-4A93-A1A5-EF9AC7A0AACA}" type="datetime1">
              <a:rPr kumimoji="1" lang="ja-JP" altLang="en-US" smtClean="0"/>
              <a:t>2024/9/19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8789-6D13-4837-B31B-63BA5D39B4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715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8953E-F605-44D1-84F7-C44B36B044F2}" type="datetime1">
              <a:rPr kumimoji="1" lang="ja-JP" altLang="en-US" smtClean="0"/>
              <a:t>2024/9/19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8789-6D13-4837-B31B-63BA5D39B4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041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5DDB0-E520-472C-B297-E9E85FB904E1}" type="datetime1">
              <a:rPr kumimoji="1" lang="ja-JP" altLang="en-US" smtClean="0"/>
              <a:t>2024/9/19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8789-6D13-4837-B31B-63BA5D39B4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920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90FEE-FEEA-415A-BAF0-4AB0FF10F0EC}" type="datetime1">
              <a:rPr kumimoji="1" lang="ja-JP" altLang="en-US" smtClean="0"/>
              <a:t>2024/9/19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8789-6D13-4837-B31B-63BA5D39B4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462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DC754-7E5E-40AB-961A-C023A62EBB69}" type="datetime1">
              <a:rPr kumimoji="1" lang="ja-JP" altLang="en-US" smtClean="0"/>
              <a:t>2024/9/19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8789-6D13-4837-B31B-63BA5D39B4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839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8F7D4-2200-49BE-99BA-008BF5C37A05}" type="datetime1">
              <a:rPr kumimoji="1" lang="ja-JP" altLang="en-US" smtClean="0"/>
              <a:t>2024/9/19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8789-6D13-4837-B31B-63BA5D39B4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7752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E3AC0-BBBE-487A-B288-94D181D7E827}" type="datetime1">
              <a:rPr kumimoji="1" lang="ja-JP" altLang="en-US" smtClean="0"/>
              <a:t>2024/9/19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18789-6D13-4837-B31B-63BA5D39B4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7764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2C242-CFDF-44E8-ABF7-4F21B08B2BDE}" type="datetime1">
              <a:rPr kumimoji="1" lang="ja-JP" altLang="en-US" smtClean="0"/>
              <a:t>2024/9/19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18789-6D13-4837-B31B-63BA5D39B42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91950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 txBox="1">
            <a:spLocks/>
          </p:cNvSpPr>
          <p:nvPr/>
        </p:nvSpPr>
        <p:spPr>
          <a:xfrm>
            <a:off x="353683" y="178774"/>
            <a:ext cx="10717458" cy="423677"/>
          </a:xfrm>
          <a:prstGeom prst="rect">
            <a:avLst/>
          </a:prstGeom>
          <a:noFill/>
          <a:ln w="25400">
            <a:noFill/>
          </a:ln>
        </p:spPr>
        <p:txBody>
          <a:bodyPr vert="horz" lIns="36000" tIns="36000" rIns="36000" bIns="36000" rtlCol="0" anchor="ctr">
            <a:noAutofit/>
          </a:bodyPr>
          <a:lstStyle>
            <a:lvl1pPr algn="ctr" defTabSz="914347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672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j-cs"/>
              </a:rPr>
              <a:t>東京ゼロエミ住宅の再エネ利用設備設置要件を適用しない建築物</a:t>
            </a:r>
            <a:r>
              <a:rPr kumimoji="1" lang="ja-JP" altLang="en-US" sz="2000" b="1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j-cs"/>
              </a:rPr>
              <a:t>の</a:t>
            </a:r>
            <a:r>
              <a:rPr kumimoji="1" lang="ja-JP" altLang="en-US" sz="2000" b="1" i="0" u="none" strike="noStrike" kern="1200" cap="none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+mj-cs"/>
              </a:rPr>
              <a:t>確認図面（記載例）</a:t>
            </a:r>
            <a:endParaRPr kumimoji="1" lang="ja-JP" altLang="en-US" sz="2000" b="1" i="0" u="none" strike="noStrike" kern="1200" cap="none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+mj-cs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94C0B0F-D118-4DD4-9705-D06CB5C6E89A}"/>
              </a:ext>
            </a:extLst>
          </p:cNvPr>
          <p:cNvSpPr/>
          <p:nvPr/>
        </p:nvSpPr>
        <p:spPr>
          <a:xfrm>
            <a:off x="353683" y="776377"/>
            <a:ext cx="10717458" cy="57796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9EAD8CB-94C8-415A-9D6B-925E27A52FD8}"/>
              </a:ext>
            </a:extLst>
          </p:cNvPr>
          <p:cNvSpPr/>
          <p:nvPr/>
        </p:nvSpPr>
        <p:spPr>
          <a:xfrm>
            <a:off x="445123" y="6081624"/>
            <a:ext cx="10479369" cy="379562"/>
          </a:xfrm>
          <a:prstGeom prst="rect">
            <a:avLst/>
          </a:prstGeom>
          <a:solidFill>
            <a:schemeClr val="bg1"/>
          </a:solidFill>
          <a:ln w="635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67D1656D-0B07-46B5-A9F2-3C234973ED9B}"/>
              </a:ext>
            </a:extLst>
          </p:cNvPr>
          <p:cNvCxnSpPr/>
          <p:nvPr/>
        </p:nvCxnSpPr>
        <p:spPr>
          <a:xfrm>
            <a:off x="1572883" y="6081624"/>
            <a:ext cx="0" cy="37956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52C8E0C2-7970-422E-B2F4-B2AA21E22902}"/>
              </a:ext>
            </a:extLst>
          </p:cNvPr>
          <p:cNvCxnSpPr/>
          <p:nvPr/>
        </p:nvCxnSpPr>
        <p:spPr>
          <a:xfrm>
            <a:off x="6434443" y="6081624"/>
            <a:ext cx="0" cy="37956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B42C1F4-6A1B-473F-859A-FCFC395B3539}"/>
              </a:ext>
            </a:extLst>
          </p:cNvPr>
          <p:cNvCxnSpPr/>
          <p:nvPr/>
        </p:nvCxnSpPr>
        <p:spPr>
          <a:xfrm>
            <a:off x="7211683" y="6081624"/>
            <a:ext cx="0" cy="37956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8C6732C0-0698-4C8F-88EE-A8075CFAB940}"/>
              </a:ext>
            </a:extLst>
          </p:cNvPr>
          <p:cNvCxnSpPr/>
          <p:nvPr/>
        </p:nvCxnSpPr>
        <p:spPr>
          <a:xfrm>
            <a:off x="7958443" y="6081624"/>
            <a:ext cx="0" cy="37956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14EB8DB9-95D6-4FB6-AC30-3CF534A8738F}"/>
              </a:ext>
            </a:extLst>
          </p:cNvPr>
          <p:cNvCxnSpPr/>
          <p:nvPr/>
        </p:nvCxnSpPr>
        <p:spPr>
          <a:xfrm>
            <a:off x="9634843" y="6081624"/>
            <a:ext cx="0" cy="37956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02C6221-430B-4733-919E-915F52F8154B}"/>
              </a:ext>
            </a:extLst>
          </p:cNvPr>
          <p:cNvSpPr/>
          <p:nvPr/>
        </p:nvSpPr>
        <p:spPr>
          <a:xfrm>
            <a:off x="2894019" y="1590711"/>
            <a:ext cx="5410200" cy="31775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1125E1CE-2CDC-4B0A-B033-7C67802002ED}"/>
              </a:ext>
            </a:extLst>
          </p:cNvPr>
          <p:cNvSpPr/>
          <p:nvPr/>
        </p:nvSpPr>
        <p:spPr>
          <a:xfrm>
            <a:off x="598673" y="957532"/>
            <a:ext cx="8195095" cy="4572000"/>
          </a:xfrm>
          <a:custGeom>
            <a:avLst/>
            <a:gdLst>
              <a:gd name="connsiteX0" fmla="*/ 0 w 8195095"/>
              <a:gd name="connsiteY0" fmla="*/ 4572000 h 4572000"/>
              <a:gd name="connsiteX1" fmla="*/ 7703389 w 8195095"/>
              <a:gd name="connsiteY1" fmla="*/ 4287328 h 4572000"/>
              <a:gd name="connsiteX2" fmla="*/ 8195095 w 8195095"/>
              <a:gd name="connsiteY2" fmla="*/ 3838755 h 4572000"/>
              <a:gd name="connsiteX3" fmla="*/ 8195095 w 8195095"/>
              <a:gd name="connsiteY3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95095" h="4572000">
                <a:moveTo>
                  <a:pt x="0" y="4572000"/>
                </a:moveTo>
                <a:lnTo>
                  <a:pt x="7703389" y="4287328"/>
                </a:lnTo>
                <a:lnTo>
                  <a:pt x="8195095" y="3838755"/>
                </a:lnTo>
                <a:lnTo>
                  <a:pt x="8195095" y="0"/>
                </a:lnTo>
              </a:path>
            </a:pathLst>
          </a:cu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24F62F83-2EED-4F68-B2E8-D1688B18F319}"/>
              </a:ext>
            </a:extLst>
          </p:cNvPr>
          <p:cNvSpPr/>
          <p:nvPr/>
        </p:nvSpPr>
        <p:spPr>
          <a:xfrm>
            <a:off x="2263571" y="1268083"/>
            <a:ext cx="6530197" cy="4201064"/>
          </a:xfrm>
          <a:custGeom>
            <a:avLst/>
            <a:gdLst>
              <a:gd name="connsiteX0" fmla="*/ 6530197 w 6530197"/>
              <a:gd name="connsiteY0" fmla="*/ 0 h 4201064"/>
              <a:gd name="connsiteX1" fmla="*/ 0 w 6530197"/>
              <a:gd name="connsiteY1" fmla="*/ 0 h 4201064"/>
              <a:gd name="connsiteX2" fmla="*/ 0 w 6530197"/>
              <a:gd name="connsiteY2" fmla="*/ 4201064 h 4201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30197" h="4201064">
                <a:moveTo>
                  <a:pt x="6530197" y="0"/>
                </a:moveTo>
                <a:lnTo>
                  <a:pt x="0" y="0"/>
                </a:lnTo>
                <a:lnTo>
                  <a:pt x="0" y="4201064"/>
                </a:lnTo>
              </a:path>
            </a:pathLst>
          </a:cu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7ACC0587-4421-48C8-9CDB-128A649E1AAF}"/>
              </a:ext>
            </a:extLst>
          </p:cNvPr>
          <p:cNvCxnSpPr>
            <a:cxnSpLocks/>
            <a:stCxn id="19" idx="1"/>
            <a:endCxn id="22" idx="1"/>
          </p:cNvCxnSpPr>
          <p:nvPr/>
        </p:nvCxnSpPr>
        <p:spPr>
          <a:xfrm flipV="1">
            <a:off x="3548907" y="3172364"/>
            <a:ext cx="3134267" cy="2157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C03C82B5-B173-4598-BC86-918A0E97EEBA}"/>
              </a:ext>
            </a:extLst>
          </p:cNvPr>
          <p:cNvSpPr/>
          <p:nvPr/>
        </p:nvSpPr>
        <p:spPr>
          <a:xfrm>
            <a:off x="2893300" y="1587260"/>
            <a:ext cx="655607" cy="3183148"/>
          </a:xfrm>
          <a:custGeom>
            <a:avLst/>
            <a:gdLst>
              <a:gd name="connsiteX0" fmla="*/ 0 w 655607"/>
              <a:gd name="connsiteY0" fmla="*/ 0 h 3183148"/>
              <a:gd name="connsiteX1" fmla="*/ 655607 w 655607"/>
              <a:gd name="connsiteY1" fmla="*/ 1587261 h 3183148"/>
              <a:gd name="connsiteX2" fmla="*/ 8626 w 655607"/>
              <a:gd name="connsiteY2" fmla="*/ 3183148 h 3183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5607" h="3183148">
                <a:moveTo>
                  <a:pt x="0" y="0"/>
                </a:moveTo>
                <a:lnTo>
                  <a:pt x="655607" y="1587261"/>
                </a:lnTo>
                <a:lnTo>
                  <a:pt x="8626" y="3183148"/>
                </a:ln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375C219F-E5FF-4E76-8C6D-7F2484642381}"/>
              </a:ext>
            </a:extLst>
          </p:cNvPr>
          <p:cNvSpPr/>
          <p:nvPr/>
        </p:nvSpPr>
        <p:spPr>
          <a:xfrm flipH="1">
            <a:off x="6683174" y="1585103"/>
            <a:ext cx="655607" cy="3183148"/>
          </a:xfrm>
          <a:custGeom>
            <a:avLst/>
            <a:gdLst>
              <a:gd name="connsiteX0" fmla="*/ 0 w 655607"/>
              <a:gd name="connsiteY0" fmla="*/ 0 h 3183148"/>
              <a:gd name="connsiteX1" fmla="*/ 655607 w 655607"/>
              <a:gd name="connsiteY1" fmla="*/ 1587261 h 3183148"/>
              <a:gd name="connsiteX2" fmla="*/ 8626 w 655607"/>
              <a:gd name="connsiteY2" fmla="*/ 3183148 h 3183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5607" h="3183148">
                <a:moveTo>
                  <a:pt x="0" y="0"/>
                </a:moveTo>
                <a:lnTo>
                  <a:pt x="655607" y="1587261"/>
                </a:lnTo>
                <a:lnTo>
                  <a:pt x="8626" y="3183148"/>
                </a:ln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4FC30D4D-5EC5-4C2B-BB9C-3DB2D0B73C05}"/>
              </a:ext>
            </a:extLst>
          </p:cNvPr>
          <p:cNvCxnSpPr>
            <a:stCxn id="22" idx="0"/>
          </p:cNvCxnSpPr>
          <p:nvPr/>
        </p:nvCxnSpPr>
        <p:spPr>
          <a:xfrm>
            <a:off x="7338781" y="1585103"/>
            <a:ext cx="0" cy="318314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6BAE13B6-4D17-4644-9F39-50402A3E6B29}"/>
              </a:ext>
            </a:extLst>
          </p:cNvPr>
          <p:cNvSpPr/>
          <p:nvPr/>
        </p:nvSpPr>
        <p:spPr>
          <a:xfrm>
            <a:off x="7338062" y="1639019"/>
            <a:ext cx="920868" cy="3088256"/>
          </a:xfrm>
          <a:custGeom>
            <a:avLst/>
            <a:gdLst>
              <a:gd name="connsiteX0" fmla="*/ 17253 w 931653"/>
              <a:gd name="connsiteY0" fmla="*/ 0 h 3088256"/>
              <a:gd name="connsiteX1" fmla="*/ 931653 w 931653"/>
              <a:gd name="connsiteY1" fmla="*/ 0 h 3088256"/>
              <a:gd name="connsiteX2" fmla="*/ 931653 w 931653"/>
              <a:gd name="connsiteY2" fmla="*/ 3088256 h 3088256"/>
              <a:gd name="connsiteX3" fmla="*/ 0 w 931653"/>
              <a:gd name="connsiteY3" fmla="*/ 3088256 h 3088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1653" h="3088256">
                <a:moveTo>
                  <a:pt x="17253" y="0"/>
                </a:moveTo>
                <a:lnTo>
                  <a:pt x="931653" y="0"/>
                </a:lnTo>
                <a:lnTo>
                  <a:pt x="931653" y="3088256"/>
                </a:lnTo>
                <a:lnTo>
                  <a:pt x="0" y="3088256"/>
                </a:lnTo>
              </a:path>
            </a:pathLst>
          </a:cu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9" name="楕円 28">
            <a:extLst>
              <a:ext uri="{FF2B5EF4-FFF2-40B4-BE49-F238E27FC236}">
                <a16:creationId xmlns:a16="http://schemas.microsoft.com/office/drawing/2014/main" id="{A1B09F74-B7FA-4EF8-9B78-0215D83EC4A8}"/>
              </a:ext>
            </a:extLst>
          </p:cNvPr>
          <p:cNvSpPr/>
          <p:nvPr/>
        </p:nvSpPr>
        <p:spPr>
          <a:xfrm>
            <a:off x="2239268" y="1243780"/>
            <a:ext cx="48606" cy="4860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1" name="楕円 30">
            <a:extLst>
              <a:ext uri="{FF2B5EF4-FFF2-40B4-BE49-F238E27FC236}">
                <a16:creationId xmlns:a16="http://schemas.microsoft.com/office/drawing/2014/main" id="{9F368AAD-4827-4461-B387-857F0BDCBE90}"/>
              </a:ext>
            </a:extLst>
          </p:cNvPr>
          <p:cNvSpPr/>
          <p:nvPr/>
        </p:nvSpPr>
        <p:spPr>
          <a:xfrm>
            <a:off x="2239268" y="5443682"/>
            <a:ext cx="48606" cy="4860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2" name="楕円 31">
            <a:extLst>
              <a:ext uri="{FF2B5EF4-FFF2-40B4-BE49-F238E27FC236}">
                <a16:creationId xmlns:a16="http://schemas.microsoft.com/office/drawing/2014/main" id="{A86D74AF-C356-45B9-AB8C-963AC415A7D6}"/>
              </a:ext>
            </a:extLst>
          </p:cNvPr>
          <p:cNvSpPr/>
          <p:nvPr/>
        </p:nvSpPr>
        <p:spPr>
          <a:xfrm>
            <a:off x="8258930" y="5218683"/>
            <a:ext cx="48606" cy="4860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3" name="楕円 32">
            <a:extLst>
              <a:ext uri="{FF2B5EF4-FFF2-40B4-BE49-F238E27FC236}">
                <a16:creationId xmlns:a16="http://schemas.microsoft.com/office/drawing/2014/main" id="{78F47044-1FB4-444E-9065-49C67F56F2B7}"/>
              </a:ext>
            </a:extLst>
          </p:cNvPr>
          <p:cNvSpPr/>
          <p:nvPr/>
        </p:nvSpPr>
        <p:spPr>
          <a:xfrm>
            <a:off x="8769466" y="4743948"/>
            <a:ext cx="48606" cy="4860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4" name="楕円 33">
            <a:extLst>
              <a:ext uri="{FF2B5EF4-FFF2-40B4-BE49-F238E27FC236}">
                <a16:creationId xmlns:a16="http://schemas.microsoft.com/office/drawing/2014/main" id="{56046E5F-4403-4F3F-8793-0584DFAB316A}"/>
              </a:ext>
            </a:extLst>
          </p:cNvPr>
          <p:cNvSpPr/>
          <p:nvPr/>
        </p:nvSpPr>
        <p:spPr>
          <a:xfrm>
            <a:off x="8769466" y="1249136"/>
            <a:ext cx="48606" cy="48606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1CAD92C5-7712-47A4-AAD1-1E3B90299408}"/>
              </a:ext>
            </a:extLst>
          </p:cNvPr>
          <p:cNvSpPr/>
          <p:nvPr/>
        </p:nvSpPr>
        <p:spPr>
          <a:xfrm>
            <a:off x="2893300" y="1582945"/>
            <a:ext cx="4475517" cy="320960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82295F53-D49A-4FA8-A31E-0DFC3E9F7F68}"/>
              </a:ext>
            </a:extLst>
          </p:cNvPr>
          <p:cNvSpPr/>
          <p:nvPr/>
        </p:nvSpPr>
        <p:spPr>
          <a:xfrm>
            <a:off x="2893300" y="3165894"/>
            <a:ext cx="4442603" cy="1596605"/>
          </a:xfrm>
          <a:custGeom>
            <a:avLst/>
            <a:gdLst>
              <a:gd name="connsiteX0" fmla="*/ 655607 w 4442603"/>
              <a:gd name="connsiteY0" fmla="*/ 0 h 1587261"/>
              <a:gd name="connsiteX1" fmla="*/ 0 w 4442603"/>
              <a:gd name="connsiteY1" fmla="*/ 1587261 h 1587261"/>
              <a:gd name="connsiteX2" fmla="*/ 4442603 w 4442603"/>
              <a:gd name="connsiteY2" fmla="*/ 1587261 h 1587261"/>
              <a:gd name="connsiteX3" fmla="*/ 3786996 w 4442603"/>
              <a:gd name="connsiteY3" fmla="*/ 8627 h 1587261"/>
              <a:gd name="connsiteX4" fmla="*/ 655607 w 4442603"/>
              <a:gd name="connsiteY4" fmla="*/ 0 h 1587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2603" h="1587261">
                <a:moveTo>
                  <a:pt x="655607" y="0"/>
                </a:moveTo>
                <a:lnTo>
                  <a:pt x="0" y="1587261"/>
                </a:lnTo>
                <a:lnTo>
                  <a:pt x="4442603" y="1587261"/>
                </a:lnTo>
                <a:lnTo>
                  <a:pt x="3786996" y="8627"/>
                </a:lnTo>
                <a:lnTo>
                  <a:pt x="655607" y="0"/>
                </a:lnTo>
                <a:close/>
              </a:path>
            </a:pathLst>
          </a:custGeom>
          <a:noFill/>
          <a:ln w="38100">
            <a:solidFill>
              <a:srgbClr val="F20000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BC0D5F5F-50AC-4D75-B9AE-DB58894F284D}"/>
              </a:ext>
            </a:extLst>
          </p:cNvPr>
          <p:cNvSpPr/>
          <p:nvPr/>
        </p:nvSpPr>
        <p:spPr>
          <a:xfrm>
            <a:off x="6671669" y="1587260"/>
            <a:ext cx="661934" cy="3165895"/>
          </a:xfrm>
          <a:custGeom>
            <a:avLst/>
            <a:gdLst>
              <a:gd name="connsiteX0" fmla="*/ 664234 w 664234"/>
              <a:gd name="connsiteY0" fmla="*/ 0 h 3165895"/>
              <a:gd name="connsiteX1" fmla="*/ 0 w 664234"/>
              <a:gd name="connsiteY1" fmla="*/ 1595887 h 3165895"/>
              <a:gd name="connsiteX2" fmla="*/ 664234 w 664234"/>
              <a:gd name="connsiteY2" fmla="*/ 3165895 h 3165895"/>
              <a:gd name="connsiteX3" fmla="*/ 664234 w 664234"/>
              <a:gd name="connsiteY3" fmla="*/ 0 h 3165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234" h="3165895">
                <a:moveTo>
                  <a:pt x="664234" y="0"/>
                </a:moveTo>
                <a:lnTo>
                  <a:pt x="0" y="1595887"/>
                </a:lnTo>
                <a:lnTo>
                  <a:pt x="664234" y="3165895"/>
                </a:lnTo>
                <a:lnTo>
                  <a:pt x="664234" y="0"/>
                </a:lnTo>
                <a:close/>
              </a:path>
            </a:pathLst>
          </a:custGeom>
          <a:noFill/>
          <a:ln w="38100">
            <a:solidFill>
              <a:srgbClr val="F20000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957B27C-5ED3-49DD-AEB7-B2D72028C3BC}"/>
              </a:ext>
            </a:extLst>
          </p:cNvPr>
          <p:cNvSpPr txBox="1"/>
          <p:nvPr/>
        </p:nvSpPr>
        <p:spPr>
          <a:xfrm>
            <a:off x="8432130" y="615125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配置図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61D6ACE-A800-4FB5-B096-07801DF2BEE0}"/>
              </a:ext>
            </a:extLst>
          </p:cNvPr>
          <p:cNvSpPr txBox="1"/>
          <p:nvPr/>
        </p:nvSpPr>
        <p:spPr>
          <a:xfrm>
            <a:off x="9711387" y="6151253"/>
            <a:ext cx="11368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縮尺　</a:t>
            </a: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1:100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1D3CFFDE-F5D7-43BD-9273-77DE9BA7E302}"/>
              </a:ext>
            </a:extLst>
          </p:cNvPr>
          <p:cNvGrpSpPr/>
          <p:nvPr/>
        </p:nvGrpSpPr>
        <p:grpSpPr>
          <a:xfrm rot="20911869">
            <a:off x="913898" y="4026095"/>
            <a:ext cx="709481" cy="1257847"/>
            <a:chOff x="12729302" y="1450134"/>
            <a:chExt cx="1011555" cy="1793398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7C552325-C1CD-4C09-A95D-1F666A42F60B}"/>
                </a:ext>
              </a:extLst>
            </p:cNvPr>
            <p:cNvGrpSpPr/>
            <p:nvPr/>
          </p:nvGrpSpPr>
          <p:grpSpPr>
            <a:xfrm>
              <a:off x="12729302" y="1890982"/>
              <a:ext cx="1011555" cy="1352550"/>
              <a:chOff x="9871710" y="1051560"/>
              <a:chExt cx="1011555" cy="1352550"/>
            </a:xfrm>
          </p:grpSpPr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F0A3099F-7580-49DA-9CBB-B6E43466C6D4}"/>
                  </a:ext>
                </a:extLst>
              </p:cNvPr>
              <p:cNvSpPr/>
              <p:nvPr/>
            </p:nvSpPr>
            <p:spPr>
              <a:xfrm>
                <a:off x="10231754" y="1723707"/>
                <a:ext cx="291466" cy="29146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73D79D94-B442-4853-97CD-0C7E5E58AB03}"/>
                  </a:ext>
                </a:extLst>
              </p:cNvPr>
              <p:cNvGrpSpPr/>
              <p:nvPr/>
            </p:nvGrpSpPr>
            <p:grpSpPr>
              <a:xfrm>
                <a:off x="9871710" y="1051560"/>
                <a:ext cx="1011555" cy="1352550"/>
                <a:chOff x="9871710" y="1051560"/>
                <a:chExt cx="1011555" cy="1352550"/>
              </a:xfrm>
            </p:grpSpPr>
            <p:cxnSp>
              <p:nvCxnSpPr>
                <p:cNvPr id="43" name="直線コネクタ 42">
                  <a:extLst>
                    <a:ext uri="{FF2B5EF4-FFF2-40B4-BE49-F238E27FC236}">
                      <a16:creationId xmlns:a16="http://schemas.microsoft.com/office/drawing/2014/main" id="{708EAF14-C432-416F-9EC3-191543C505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871710" y="1869440"/>
                  <a:ext cx="101155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線コネクタ 46">
                  <a:extLst>
                    <a:ext uri="{FF2B5EF4-FFF2-40B4-BE49-F238E27FC236}">
                      <a16:creationId xmlns:a16="http://schemas.microsoft.com/office/drawing/2014/main" id="{97CA11FF-E639-40B0-B5B1-D534056654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377487" y="1051560"/>
                  <a:ext cx="0" cy="135255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6217C4AE-2228-4F1E-84A6-547A9B3E0B8A}"/>
                  </a:ext>
                </a:extLst>
              </p:cNvPr>
              <p:cNvSpPr/>
              <p:nvPr/>
            </p:nvSpPr>
            <p:spPr>
              <a:xfrm>
                <a:off x="10298430" y="1059180"/>
                <a:ext cx="137160" cy="400050"/>
              </a:xfrm>
              <a:custGeom>
                <a:avLst/>
                <a:gdLst>
                  <a:gd name="connsiteX0" fmla="*/ 80010 w 137160"/>
                  <a:gd name="connsiteY0" fmla="*/ 0 h 400050"/>
                  <a:gd name="connsiteX1" fmla="*/ 0 w 137160"/>
                  <a:gd name="connsiteY1" fmla="*/ 312420 h 400050"/>
                  <a:gd name="connsiteX2" fmla="*/ 137160 w 137160"/>
                  <a:gd name="connsiteY2" fmla="*/ 40005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160" h="400050">
                    <a:moveTo>
                      <a:pt x="80010" y="0"/>
                    </a:moveTo>
                    <a:lnTo>
                      <a:pt x="0" y="312420"/>
                    </a:lnTo>
                    <a:lnTo>
                      <a:pt x="137160" y="40005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0A6E0A78-054A-40EA-8C49-35145E1A78FB}"/>
                </a:ext>
              </a:extLst>
            </p:cNvPr>
            <p:cNvSpPr txBox="1"/>
            <p:nvPr/>
          </p:nvSpPr>
          <p:spPr>
            <a:xfrm>
              <a:off x="12988376" y="1450134"/>
              <a:ext cx="333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lgerian" panose="04020705040A02060702" pitchFamily="82" charset="0"/>
                  <a:ea typeface="游ゴシック" panose="020B0400000000000000" pitchFamily="50" charset="-128"/>
                  <a:cs typeface="+mn-cs"/>
                </a:rPr>
                <a:t>N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lgerian" panose="04020705040A02060702" pitchFamily="82" charset="0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B9662194-D1F1-473C-998C-FFB996F55EFF}"/>
              </a:ext>
            </a:extLst>
          </p:cNvPr>
          <p:cNvSpPr txBox="1"/>
          <p:nvPr/>
        </p:nvSpPr>
        <p:spPr>
          <a:xfrm>
            <a:off x="8427993" y="602451"/>
            <a:ext cx="3513028" cy="53842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noAutofit/>
          </a:bodyPr>
          <a:lstStyle/>
          <a:p>
            <a:pPr algn="just" defTabSz="457200"/>
            <a:r>
              <a:rPr lang="en-US" altLang="ja-JP" sz="1100" b="1" u="sng" spc="20" dirty="0" smtClean="0">
                <a:solidFill>
                  <a:prstClr val="black"/>
                </a:solidFill>
                <a:latin typeface="+mn-ea"/>
              </a:rPr>
              <a:t>(</a:t>
            </a:r>
            <a:r>
              <a:rPr lang="ja-JP" altLang="en-US" sz="1100" b="1" u="sng" spc="20" dirty="0" smtClean="0">
                <a:solidFill>
                  <a:prstClr val="black"/>
                </a:solidFill>
                <a:latin typeface="+mn-ea"/>
              </a:rPr>
              <a:t>１</a:t>
            </a:r>
            <a:r>
              <a:rPr lang="en-US" altLang="ja-JP" sz="1100" b="1" u="sng" spc="20" dirty="0" smtClean="0">
                <a:solidFill>
                  <a:prstClr val="black"/>
                </a:solidFill>
                <a:latin typeface="+mn-ea"/>
              </a:rPr>
              <a:t>)</a:t>
            </a:r>
            <a:r>
              <a:rPr kumimoji="1" lang="ja-JP" altLang="en-US" sz="1100" b="1" i="0" u="sng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rPr>
              <a:t>水平投影面積の算定方法等、詳細</a:t>
            </a:r>
            <a:r>
              <a:rPr kumimoji="1" lang="ja-JP" altLang="en-US" sz="1100" b="1" i="0" u="sng" strike="noStrike" kern="1200" cap="none" spc="2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rPr>
              <a:t>に</a:t>
            </a:r>
            <a:r>
              <a:rPr kumimoji="1" lang="ja-JP" altLang="en-US" sz="1100" b="1" i="0" u="sng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rPr>
              <a:t>ついて　　</a:t>
            </a:r>
            <a:endParaRPr lang="en-US" altLang="ja-JP" sz="1100" b="1" u="sng" spc="2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  <a:p>
            <a:pPr algn="just" defTabSz="457200"/>
            <a:r>
              <a:rPr lang="ja-JP" altLang="en-US" sz="1100" spc="20" dirty="0" smtClean="0">
                <a:solidFill>
                  <a:prstClr val="black"/>
                </a:solidFill>
              </a:rPr>
              <a:t>「</a:t>
            </a:r>
            <a:r>
              <a:rPr lang="ja-JP" altLang="en-US" sz="1100" spc="20" dirty="0">
                <a:solidFill>
                  <a:prstClr val="black"/>
                </a:solidFill>
              </a:rPr>
              <a:t>東京都建築物環境報告書</a:t>
            </a:r>
            <a:r>
              <a:rPr lang="ja-JP" altLang="en-US" sz="1100" spc="20" dirty="0" smtClean="0">
                <a:solidFill>
                  <a:prstClr val="black"/>
                </a:solidFill>
              </a:rPr>
              <a:t>制度に</a:t>
            </a:r>
            <a:r>
              <a:rPr lang="ja-JP" altLang="en-US" sz="1100" spc="20" dirty="0">
                <a:solidFill>
                  <a:prstClr val="black"/>
                </a:solidFill>
              </a:rPr>
              <a:t>関する</a:t>
            </a:r>
            <a:r>
              <a:rPr lang="ja-JP" altLang="en-US" sz="1100" spc="20" dirty="0" smtClean="0">
                <a:solidFill>
                  <a:prstClr val="black"/>
                </a:solidFill>
              </a:rPr>
              <a:t>ガイドライン</a:t>
            </a:r>
            <a:r>
              <a:rPr kumimoji="1" lang="ja-JP" altLang="en-US" sz="1100" b="0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」（東京都環境局）を</a:t>
            </a:r>
            <a:r>
              <a:rPr kumimoji="1" lang="ja-JP" altLang="en-US" sz="1100" b="0" i="0" u="none" strike="noStrike" kern="1200" cap="none" spc="2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ご参照ください</a:t>
            </a:r>
            <a:r>
              <a:rPr kumimoji="1" lang="ja-JP" altLang="en-US" sz="1100" b="0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。</a:t>
            </a:r>
            <a:endParaRPr kumimoji="1" lang="en-US" altLang="ja-JP" sz="1100" b="0" i="0" u="none" strike="noStrike" kern="1200" cap="none" spc="2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  <a:p>
            <a:pPr marR="0" lvl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altLang="ja-JP" sz="1100" b="1" spc="2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  <a:p>
            <a:pPr marR="0" lvl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en-US" altLang="ja-JP" sz="1100" b="1" i="0" u="sng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(</a:t>
            </a:r>
            <a:r>
              <a:rPr kumimoji="1" lang="ja-JP" altLang="en-US" sz="1100" b="1" i="0" u="sng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２</a:t>
            </a:r>
            <a:r>
              <a:rPr kumimoji="1" lang="en-US" altLang="ja-JP" sz="1100" b="1" i="0" u="sng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</a:rPr>
              <a:t>)</a:t>
            </a:r>
            <a:r>
              <a:rPr kumimoji="1" lang="ja-JP" altLang="en-US" sz="1100" b="1" i="0" u="sng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rPr>
              <a:t>記載</a:t>
            </a:r>
            <a:r>
              <a:rPr kumimoji="1" lang="ja-JP" altLang="en-US" sz="1100" b="1" i="0" u="sng" strike="noStrike" kern="1200" cap="none" spc="2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rPr>
              <a:t>方法に</a:t>
            </a:r>
            <a:r>
              <a:rPr kumimoji="1" lang="ja-JP" altLang="en-US" sz="1100" b="1" i="0" u="sng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rPr>
              <a:t>ついて　</a:t>
            </a:r>
            <a:endParaRPr kumimoji="1" lang="en-US" altLang="ja-JP" sz="1100" b="1" i="0" u="sng" strike="noStrike" kern="1200" cap="none" spc="2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</a:endParaRPr>
          </a:p>
          <a:p>
            <a:pPr marR="0" lvl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1" lang="ja-JP" altLang="en-US" sz="1100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❶配置図</a:t>
            </a:r>
            <a:r>
              <a:rPr kumimoji="1" lang="ja-JP" altLang="en-US" sz="1100" b="0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等、</a:t>
            </a:r>
            <a:r>
              <a:rPr kumimoji="1" lang="ja-JP" altLang="en-US" sz="1100" b="1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屋根伏図が記載されている図面</a:t>
            </a:r>
            <a:r>
              <a:rPr kumimoji="1" lang="ja-JP" altLang="en-US" sz="1100" b="0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を使用</a:t>
            </a:r>
            <a:endParaRPr kumimoji="1" lang="en-US" altLang="ja-JP" sz="1100" b="0" i="0" u="none" strike="noStrike" kern="1200" cap="none" spc="2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  <a:p>
            <a:pPr marL="130175" marR="0" lvl="0" indent="-130175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100" spc="2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❷</a:t>
            </a:r>
            <a:r>
              <a:rPr kumimoji="1" lang="ja-JP" altLang="en-US" sz="1100" b="0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図</a:t>
            </a:r>
            <a:r>
              <a:rPr kumimoji="1" lang="ja-JP" altLang="en-US" sz="1100" b="0" i="0" u="none" strike="noStrike" kern="1200" cap="none" spc="2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面上に、</a:t>
            </a:r>
            <a:r>
              <a:rPr kumimoji="1" lang="ja-JP" altLang="en-US" sz="1100" b="1" i="0" u="none" strike="noStrike" kern="1200" cap="none" spc="2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縮尺</a:t>
            </a:r>
            <a:r>
              <a:rPr kumimoji="1" lang="ja-JP" altLang="en-US" sz="1100" b="0" i="0" u="none" strike="noStrike" kern="1200" cap="none" spc="2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及び</a:t>
            </a:r>
            <a:r>
              <a:rPr kumimoji="1" lang="ja-JP" altLang="en-US" sz="1100" b="1" i="0" u="none" strike="noStrike" kern="1200" cap="none" spc="2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方位</a:t>
            </a:r>
            <a:r>
              <a:rPr kumimoji="1" lang="ja-JP" altLang="en-US" sz="1100" b="0" i="0" u="none" strike="noStrike" kern="1200" cap="none" spc="2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を</a:t>
            </a:r>
            <a:r>
              <a:rPr kumimoji="1" lang="ja-JP" altLang="en-US" sz="1100" b="0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記載</a:t>
            </a:r>
            <a:endParaRPr kumimoji="1" lang="en-US" altLang="ja-JP" sz="1100" b="0" i="0" u="none" strike="noStrike" kern="1200" cap="none" spc="2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  <a:p>
            <a:pPr marL="130175" lvl="0" indent="-130175" algn="just" defTabSz="457200">
              <a:defRPr/>
            </a:pPr>
            <a:r>
              <a:rPr lang="ja-JP" altLang="en-US" sz="1100" spc="2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❸</a:t>
            </a:r>
            <a:r>
              <a:rPr kumimoji="1" lang="ja-JP" altLang="en-US" sz="1100" b="0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屋根伏</a:t>
            </a:r>
            <a:r>
              <a:rPr kumimoji="1" lang="ja-JP" altLang="en-US" sz="1100" b="0" i="0" u="none" strike="noStrike" kern="1200" cap="none" spc="2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図上に</a:t>
            </a:r>
            <a:r>
              <a:rPr kumimoji="1" lang="ja-JP" altLang="en-US" sz="1100" b="0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、当該制度で定義</a:t>
            </a:r>
            <a:r>
              <a:rPr kumimoji="1" lang="ja-JP" altLang="en-US" sz="1100" b="0" i="0" u="none" strike="noStrike" kern="1200" cap="none" spc="2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する</a:t>
            </a:r>
            <a:r>
              <a:rPr kumimoji="1" lang="ja-JP" altLang="en-US" sz="1100" b="1" i="0" u="none" strike="noStrike" kern="1200" cap="none" spc="2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「屋根」の範囲</a:t>
            </a:r>
            <a:r>
              <a:rPr kumimoji="1" lang="ja-JP" altLang="en-US" sz="1100" b="1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を</a:t>
            </a:r>
            <a:r>
              <a:rPr lang="ja-JP" altLang="en-US" sz="1100" b="1" spc="20" dirty="0" smtClean="0">
                <a:solidFill>
                  <a:prstClr val="black"/>
                </a:solidFill>
              </a:rPr>
              <a:t>黒太線</a:t>
            </a:r>
            <a:r>
              <a:rPr lang="ja-JP" altLang="en-US" sz="1100" spc="20" dirty="0" smtClean="0">
                <a:solidFill>
                  <a:prstClr val="black"/>
                </a:solidFill>
              </a:rPr>
              <a:t>で</a:t>
            </a:r>
            <a:r>
              <a:rPr kumimoji="1" lang="ja-JP" altLang="en-US" sz="1100" b="0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図示</a:t>
            </a:r>
            <a:endParaRPr kumimoji="1" lang="en-US" altLang="ja-JP" sz="1100" b="0" i="0" u="none" strike="noStrike" kern="1200" cap="none" spc="2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  <a:p>
            <a:pPr marL="130175" marR="0" lvl="0" indent="-130175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100" spc="20" noProof="0" dirty="0" smtClean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➍１つの屋根ごとに、</a:t>
            </a:r>
            <a:r>
              <a:rPr lang="ja-JP" altLang="en-US" sz="1100" b="1" spc="20" noProof="0" dirty="0" smtClean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屋根の法線及び方位</a:t>
            </a:r>
            <a:r>
              <a:rPr lang="ja-JP" altLang="en-US" sz="1100" spc="20" noProof="0" dirty="0" smtClean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を図示</a:t>
            </a:r>
            <a:endParaRPr lang="en-US" altLang="ja-JP" sz="1100" spc="20" noProof="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  <a:p>
            <a:pPr marL="266700" marR="0" lvl="0" indent="-26670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100" spc="20" dirty="0" smtClean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　</a:t>
            </a:r>
            <a:r>
              <a:rPr lang="en-US" altLang="ja-JP" sz="1000" spc="20" dirty="0" smtClean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※</a:t>
            </a:r>
            <a:r>
              <a:rPr lang="ja-JP" altLang="en-US" sz="1000" spc="20" dirty="0" smtClean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本資料では説明用に法線を青矢印で、方位を青十字で示しています。矢印の始点に十字の中心を合わせるように表示すると、屋根の方位が確認できます。</a:t>
            </a:r>
            <a:endParaRPr lang="en-US" altLang="ja-JP" sz="1100" spc="20" dirty="0" smtClean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  <a:p>
            <a:pPr marL="130175" marR="0" lvl="0" indent="-130175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100" spc="20" dirty="0" smtClean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➎</a:t>
            </a:r>
            <a:r>
              <a:rPr kumimoji="1" lang="ja-JP" altLang="en-US" sz="1100" b="0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「</a:t>
            </a:r>
            <a:r>
              <a:rPr kumimoji="1" lang="ja-JP" altLang="en-US" sz="1100" b="0" i="0" u="none" strike="noStrike" kern="1200" cap="none" spc="2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屋根」のうち</a:t>
            </a:r>
            <a:r>
              <a:rPr kumimoji="1" lang="ja-JP" altLang="en-US" sz="1100" b="0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、当該制度で定義する</a:t>
            </a:r>
            <a:r>
              <a:rPr kumimoji="1" lang="ja-JP" altLang="en-US" sz="1100" b="1" i="0" u="none" strike="noStrike" kern="1200" cap="none" spc="2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「</a:t>
            </a:r>
            <a:r>
              <a:rPr kumimoji="1" lang="ja-JP" altLang="en-US" sz="1100" b="1" i="0" u="none" strike="noStrike" kern="1200" cap="none" spc="2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南面等屋根」の範囲</a:t>
            </a:r>
            <a:r>
              <a:rPr kumimoji="1" lang="ja-JP" altLang="en-US" sz="1100" b="1" i="0" u="none" strike="noStrike" kern="1200" cap="none" spc="2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を</a:t>
            </a:r>
            <a:r>
              <a:rPr lang="ja-JP" altLang="en-US" sz="1100" b="1" spc="20" dirty="0">
                <a:solidFill>
                  <a:srgbClr val="FF0000"/>
                </a:solidFill>
              </a:rPr>
              <a:t>赤</a:t>
            </a:r>
            <a:r>
              <a:rPr lang="ja-JP" altLang="en-US" sz="1100" b="1" spc="20" dirty="0" smtClean="0">
                <a:solidFill>
                  <a:srgbClr val="FF0000"/>
                </a:solidFill>
              </a:rPr>
              <a:t>太線</a:t>
            </a:r>
            <a:r>
              <a:rPr lang="ja-JP" altLang="en-US" sz="1100" spc="20" dirty="0" smtClean="0"/>
              <a:t>で</a:t>
            </a:r>
            <a:r>
              <a:rPr kumimoji="1" lang="ja-JP" altLang="en-US" sz="1100" b="0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図示</a:t>
            </a:r>
            <a:endParaRPr kumimoji="1" lang="en-US" altLang="ja-JP" sz="1100" b="0" i="0" u="none" strike="noStrike" kern="1200" cap="none" spc="2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  <a:p>
            <a:pPr marL="130175" indent="-130175" algn="just" defTabSz="457200">
              <a:defRPr/>
            </a:pPr>
            <a:r>
              <a:rPr lang="ja-JP" altLang="en-US" sz="1100" spc="20" noProof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❻</a:t>
            </a:r>
            <a:r>
              <a:rPr kumimoji="1" lang="ja-JP" altLang="en-US" sz="1100" b="0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南面等屋根のうち、水平投影面積</a:t>
            </a:r>
            <a:r>
              <a:rPr kumimoji="1" lang="ja-JP" altLang="en-US" sz="1100" b="0" i="0" u="none" strike="noStrike" kern="1200" cap="none" spc="2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の</a:t>
            </a:r>
            <a:r>
              <a:rPr kumimoji="1" lang="ja-JP" altLang="en-US" sz="1100" b="1" i="0" u="none" strike="noStrike" kern="1200" cap="none" spc="2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rPr>
              <a:t>大きい屋根から順</a:t>
            </a:r>
            <a:r>
              <a:rPr kumimoji="1" lang="ja-JP" altLang="en-US" sz="1100" b="1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rPr>
              <a:t>に</a:t>
            </a:r>
            <a:r>
              <a:rPr lang="ja-JP" altLang="en-US" sz="1100" b="1" spc="20" dirty="0" smtClean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１、２</a:t>
            </a:r>
            <a:r>
              <a:rPr kumimoji="1" lang="ja-JP" altLang="en-US" sz="1100" b="1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rPr>
              <a:t>と付番</a:t>
            </a:r>
            <a:r>
              <a:rPr kumimoji="1" lang="ja-JP" altLang="en-US" sz="1100" b="0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（</a:t>
            </a:r>
            <a:r>
              <a:rPr kumimoji="1" lang="ja-JP" altLang="en-US" sz="1100" b="0" i="0" u="none" strike="noStrike" kern="1200" cap="none" spc="2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南面等屋根が一つの場合</a:t>
            </a:r>
            <a:r>
              <a:rPr kumimoji="1" lang="ja-JP" altLang="en-US" sz="1100" b="0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、</a:t>
            </a:r>
            <a:r>
              <a:rPr lang="ja-JP" altLang="en-US" sz="1100" spc="2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１</a:t>
            </a:r>
            <a:r>
              <a:rPr kumimoji="1" lang="ja-JP" altLang="en-US" sz="1100" b="0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のみ付番）</a:t>
            </a:r>
            <a:endParaRPr kumimoji="1" lang="en-US" altLang="ja-JP" sz="1100" b="0" i="0" u="none" strike="noStrike" kern="1200" cap="none" spc="2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  <a:p>
            <a:pPr marL="130175" marR="0" lvl="0" indent="-130175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100" spc="20" noProof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➐</a:t>
            </a:r>
            <a:r>
              <a:rPr kumimoji="1" lang="ja-JP" altLang="en-US" sz="1100" b="1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水平</a:t>
            </a:r>
            <a:r>
              <a:rPr kumimoji="1" lang="ja-JP" altLang="en-US" sz="1100" b="1" i="0" u="none" strike="noStrike" kern="1200" cap="none" spc="2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投影面積の算定から除くことができる部分</a:t>
            </a:r>
            <a:r>
              <a:rPr kumimoji="1" lang="ja-JP" altLang="en-US" sz="1100" b="0" i="0" u="none" strike="noStrike" kern="1200" cap="none" spc="2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がある場合、</a:t>
            </a:r>
            <a:r>
              <a:rPr kumimoji="1" lang="ja-JP" altLang="en-US" sz="1100" b="1" i="0" u="none" strike="noStrike" kern="1200" cap="none" spc="2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図面上</a:t>
            </a:r>
            <a:r>
              <a:rPr kumimoji="1" lang="ja-JP" altLang="en-US" sz="1100" b="1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に明示</a:t>
            </a:r>
            <a:endParaRPr kumimoji="1" lang="en-US" altLang="ja-JP" sz="1100" b="0" i="0" u="none" strike="noStrike" kern="1200" cap="none" spc="2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  <a:p>
            <a:pPr marL="130175" marR="0" lvl="0" indent="-130175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ja-JP" altLang="en-US" sz="1100" spc="20" noProof="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➑</a:t>
            </a:r>
            <a:r>
              <a:rPr kumimoji="1" lang="ja-JP" altLang="en-US" sz="1100" b="0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別紙</a:t>
            </a:r>
            <a:r>
              <a:rPr kumimoji="1" lang="ja-JP" altLang="en-US" sz="1100" b="1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「要件チェックシート」</a:t>
            </a:r>
            <a:r>
              <a:rPr kumimoji="1" lang="ja-JP" altLang="en-US" sz="1100" b="0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に必要事項を記入した上で、図面上の空いているスペースに</a:t>
            </a:r>
            <a:r>
              <a:rPr kumimoji="1" lang="ja-JP" altLang="en-US" sz="1100" b="1" i="0" u="none" strike="noStrike" kern="1200" cap="none" spc="2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図として貼り付け</a:t>
            </a:r>
            <a:endParaRPr kumimoji="1" lang="en-US" altLang="ja-JP" sz="1100" b="1" i="0" u="none" strike="noStrike" kern="1200" cap="none" spc="2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  <a:p>
            <a:pPr marL="266700" indent="-266700" algn="just" defTabSz="457200">
              <a:defRPr/>
            </a:pPr>
            <a:r>
              <a:rPr lang="ja-JP" altLang="en-US" sz="1000" spc="20" dirty="0" smtClean="0"/>
              <a:t>　</a:t>
            </a:r>
            <a:r>
              <a:rPr lang="en-US" altLang="ja-JP" sz="1000" spc="20" dirty="0" smtClean="0"/>
              <a:t>※</a:t>
            </a:r>
            <a:r>
              <a:rPr lang="ja-JP" altLang="en-US" sz="1000" spc="20" dirty="0" smtClean="0"/>
              <a:t>要件チェックシートに記載す</a:t>
            </a:r>
            <a:r>
              <a:rPr lang="ja-JP" altLang="en-US" sz="1000" spc="20" dirty="0"/>
              <a:t>る</a:t>
            </a:r>
            <a:endParaRPr lang="en-US" altLang="ja-JP" sz="1000" spc="20" dirty="0" smtClean="0"/>
          </a:p>
          <a:p>
            <a:pPr marL="266700" indent="-266700" algn="just" defTabSz="457200">
              <a:defRPr/>
            </a:pPr>
            <a:r>
              <a:rPr lang="ja-JP" altLang="en-US" sz="1000" spc="20" dirty="0"/>
              <a:t>　</a:t>
            </a:r>
            <a:r>
              <a:rPr lang="ja-JP" altLang="en-US" sz="1000" spc="20" dirty="0" smtClean="0"/>
              <a:t>　水平投影面積を算定した求積図も</a:t>
            </a:r>
            <a:endParaRPr lang="en-US" altLang="ja-JP" sz="1000" spc="20" dirty="0" smtClean="0"/>
          </a:p>
          <a:p>
            <a:pPr marL="266700" indent="-266700" algn="just" defTabSz="457200">
              <a:defRPr/>
            </a:pPr>
            <a:r>
              <a:rPr lang="ja-JP" altLang="en-US" sz="1000" spc="20" dirty="0"/>
              <a:t>　</a:t>
            </a:r>
            <a:r>
              <a:rPr lang="ja-JP" altLang="en-US" sz="1000" spc="20" dirty="0" smtClean="0"/>
              <a:t>　添付して</a:t>
            </a:r>
            <a:r>
              <a:rPr lang="ja-JP" altLang="en-US" sz="1000" spc="20" dirty="0"/>
              <a:t>ください</a:t>
            </a:r>
            <a:r>
              <a:rPr lang="ja-JP" altLang="en-US" sz="1000" spc="20" dirty="0" smtClean="0"/>
              <a:t>。</a:t>
            </a:r>
            <a:endParaRPr lang="en-US" altLang="ja-JP" sz="1000" spc="20" dirty="0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3A1441EE-8FD8-4E4C-B4F3-50B3836C5C04}"/>
              </a:ext>
            </a:extLst>
          </p:cNvPr>
          <p:cNvSpPr txBox="1"/>
          <p:nvPr/>
        </p:nvSpPr>
        <p:spPr>
          <a:xfrm>
            <a:off x="8062158" y="5986735"/>
            <a:ext cx="429792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❶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AAA84FF2-37E8-4385-9938-7D8E27F9613C}"/>
              </a:ext>
            </a:extLst>
          </p:cNvPr>
          <p:cNvSpPr txBox="1"/>
          <p:nvPr/>
        </p:nvSpPr>
        <p:spPr>
          <a:xfrm>
            <a:off x="9432298" y="5986735"/>
            <a:ext cx="429792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❷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BE8147B7-6BCE-42E0-AD14-3B869729F12E}"/>
              </a:ext>
            </a:extLst>
          </p:cNvPr>
          <p:cNvSpPr txBox="1"/>
          <p:nvPr/>
        </p:nvSpPr>
        <p:spPr>
          <a:xfrm>
            <a:off x="839926" y="5017899"/>
            <a:ext cx="429792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❷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BD7ABC82-D717-4CCC-8DBB-BDA3D6F5DE01}"/>
              </a:ext>
            </a:extLst>
          </p:cNvPr>
          <p:cNvSpPr txBox="1"/>
          <p:nvPr/>
        </p:nvSpPr>
        <p:spPr>
          <a:xfrm>
            <a:off x="2720227" y="1292386"/>
            <a:ext cx="429792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➌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B5EF98C4-216C-4B0B-84C1-6F1DC1501F00}"/>
              </a:ext>
            </a:extLst>
          </p:cNvPr>
          <p:cNvSpPr txBox="1"/>
          <p:nvPr/>
        </p:nvSpPr>
        <p:spPr>
          <a:xfrm>
            <a:off x="3576033" y="2851338"/>
            <a:ext cx="429792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➎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25FD1766-AA69-464F-BF85-FB3836A7E939}"/>
              </a:ext>
            </a:extLst>
          </p:cNvPr>
          <p:cNvSpPr txBox="1"/>
          <p:nvPr/>
        </p:nvSpPr>
        <p:spPr>
          <a:xfrm>
            <a:off x="324330" y="804806"/>
            <a:ext cx="429792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➑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2DCCFC8-4FBA-4534-923A-8F234C927ED7}"/>
              </a:ext>
            </a:extLst>
          </p:cNvPr>
          <p:cNvSpPr/>
          <p:nvPr/>
        </p:nvSpPr>
        <p:spPr>
          <a:xfrm>
            <a:off x="5667555" y="3631721"/>
            <a:ext cx="428445" cy="33639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73AB0494-0F67-4B11-930E-404175EC7DFC}"/>
              </a:ext>
            </a:extLst>
          </p:cNvPr>
          <p:cNvSpPr/>
          <p:nvPr/>
        </p:nvSpPr>
        <p:spPr>
          <a:xfrm>
            <a:off x="5685956" y="3650668"/>
            <a:ext cx="390994" cy="2950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E2123E0D-7735-4B43-A397-877BD1DF552B}"/>
              </a:ext>
            </a:extLst>
          </p:cNvPr>
          <p:cNvSpPr txBox="1"/>
          <p:nvPr/>
        </p:nvSpPr>
        <p:spPr>
          <a:xfrm>
            <a:off x="7375628" y="2196081"/>
            <a:ext cx="9434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2F</a:t>
            </a:r>
            <a:r>
              <a:rPr kumimoji="1" lang="ja-JP" altLang="en-US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バルコニー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EDCB2D2A-C398-4A1E-91E7-889D524FE482}"/>
              </a:ext>
            </a:extLst>
          </p:cNvPr>
          <p:cNvSpPr txBox="1"/>
          <p:nvPr/>
        </p:nvSpPr>
        <p:spPr>
          <a:xfrm>
            <a:off x="5571603" y="3957378"/>
            <a:ext cx="64633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トップライト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266" y="1110825"/>
            <a:ext cx="2231620" cy="2416731"/>
          </a:xfrm>
          <a:prstGeom prst="rect">
            <a:avLst/>
          </a:prstGeom>
        </p:spPr>
      </p:pic>
      <p:grpSp>
        <p:nvGrpSpPr>
          <p:cNvPr id="16" name="グループ化 15"/>
          <p:cNvGrpSpPr/>
          <p:nvPr/>
        </p:nvGrpSpPr>
        <p:grpSpPr>
          <a:xfrm>
            <a:off x="4777570" y="2099648"/>
            <a:ext cx="749701" cy="717831"/>
            <a:chOff x="4214198" y="2070907"/>
            <a:chExt cx="709481" cy="679321"/>
          </a:xfrm>
        </p:grpSpPr>
        <p:cxnSp>
          <p:nvCxnSpPr>
            <p:cNvPr id="63" name="直線コネクタ 62">
              <a:extLst>
                <a:ext uri="{FF2B5EF4-FFF2-40B4-BE49-F238E27FC236}">
                  <a16:creationId xmlns:a16="http://schemas.microsoft.com/office/drawing/2014/main" id="{708EAF14-C432-416F-9EC3-191543C505F9}"/>
                </a:ext>
              </a:extLst>
            </p:cNvPr>
            <p:cNvCxnSpPr>
              <a:cxnSpLocks/>
            </p:cNvCxnSpPr>
            <p:nvPr/>
          </p:nvCxnSpPr>
          <p:spPr>
            <a:xfrm rot="20911869">
              <a:off x="4214198" y="2410567"/>
              <a:ext cx="709481" cy="0"/>
            </a:xfrm>
            <a:prstGeom prst="line">
              <a:avLst/>
            </a:prstGeom>
            <a:ln w="635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コネクタ 63">
              <a:extLst>
                <a:ext uri="{FF2B5EF4-FFF2-40B4-BE49-F238E27FC236}">
                  <a16:creationId xmlns:a16="http://schemas.microsoft.com/office/drawing/2014/main" id="{97CA11FF-E639-40B0-B5B1-D534056654D1}"/>
                </a:ext>
              </a:extLst>
            </p:cNvPr>
            <p:cNvCxnSpPr>
              <a:cxnSpLocks/>
            </p:cNvCxnSpPr>
            <p:nvPr/>
          </p:nvCxnSpPr>
          <p:spPr>
            <a:xfrm>
              <a:off x="4500026" y="2070907"/>
              <a:ext cx="137825" cy="679321"/>
            </a:xfrm>
            <a:prstGeom prst="line">
              <a:avLst/>
            </a:prstGeom>
            <a:ln w="635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直線矢印コネクタ 19"/>
          <p:cNvCxnSpPr/>
          <p:nvPr/>
        </p:nvCxnSpPr>
        <p:spPr>
          <a:xfrm flipH="1">
            <a:off x="2697110" y="3148186"/>
            <a:ext cx="476025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矢印コネクタ 64"/>
          <p:cNvCxnSpPr/>
          <p:nvPr/>
        </p:nvCxnSpPr>
        <p:spPr>
          <a:xfrm>
            <a:off x="7137615" y="3178834"/>
            <a:ext cx="476025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矢印コネクタ 67"/>
          <p:cNvCxnSpPr/>
          <p:nvPr/>
        </p:nvCxnSpPr>
        <p:spPr>
          <a:xfrm rot="5400000" flipV="1">
            <a:off x="4946697" y="4195391"/>
            <a:ext cx="476025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B5EF98C4-216C-4B0B-84C1-6F1DC1501F00}"/>
              </a:ext>
            </a:extLst>
          </p:cNvPr>
          <p:cNvSpPr txBox="1"/>
          <p:nvPr/>
        </p:nvSpPr>
        <p:spPr>
          <a:xfrm>
            <a:off x="3619278" y="3270936"/>
            <a:ext cx="429792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１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B5EF98C4-216C-4B0B-84C1-6F1DC1501F00}"/>
              </a:ext>
            </a:extLst>
          </p:cNvPr>
          <p:cNvSpPr txBox="1"/>
          <p:nvPr/>
        </p:nvSpPr>
        <p:spPr>
          <a:xfrm>
            <a:off x="6949452" y="2282783"/>
            <a:ext cx="429792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２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74" name="直線矢印コネクタ 73"/>
          <p:cNvCxnSpPr/>
          <p:nvPr/>
        </p:nvCxnSpPr>
        <p:spPr>
          <a:xfrm rot="16200000">
            <a:off x="4910852" y="2233455"/>
            <a:ext cx="476025" cy="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グループ化 74"/>
          <p:cNvGrpSpPr/>
          <p:nvPr/>
        </p:nvGrpSpPr>
        <p:grpSpPr>
          <a:xfrm>
            <a:off x="4800418" y="3601975"/>
            <a:ext cx="749701" cy="717831"/>
            <a:chOff x="4214198" y="2070907"/>
            <a:chExt cx="709481" cy="679321"/>
          </a:xfrm>
        </p:grpSpPr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708EAF14-C432-416F-9EC3-191543C505F9}"/>
                </a:ext>
              </a:extLst>
            </p:cNvPr>
            <p:cNvCxnSpPr>
              <a:cxnSpLocks/>
            </p:cNvCxnSpPr>
            <p:nvPr/>
          </p:nvCxnSpPr>
          <p:spPr>
            <a:xfrm rot="20911869">
              <a:off x="4214198" y="2410567"/>
              <a:ext cx="709481" cy="0"/>
            </a:xfrm>
            <a:prstGeom prst="line">
              <a:avLst/>
            </a:prstGeom>
            <a:ln w="635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97CA11FF-E639-40B0-B5B1-D534056654D1}"/>
                </a:ext>
              </a:extLst>
            </p:cNvPr>
            <p:cNvCxnSpPr>
              <a:cxnSpLocks/>
            </p:cNvCxnSpPr>
            <p:nvPr/>
          </p:nvCxnSpPr>
          <p:spPr>
            <a:xfrm>
              <a:off x="4500026" y="2070907"/>
              <a:ext cx="137825" cy="679321"/>
            </a:xfrm>
            <a:prstGeom prst="line">
              <a:avLst/>
            </a:prstGeom>
            <a:ln w="635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グループ化 77"/>
          <p:cNvGrpSpPr/>
          <p:nvPr/>
        </p:nvGrpSpPr>
        <p:grpSpPr>
          <a:xfrm>
            <a:off x="2789461" y="2790829"/>
            <a:ext cx="749701" cy="717831"/>
            <a:chOff x="4214198" y="2070907"/>
            <a:chExt cx="709481" cy="679321"/>
          </a:xfrm>
        </p:grpSpPr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708EAF14-C432-416F-9EC3-191543C505F9}"/>
                </a:ext>
              </a:extLst>
            </p:cNvPr>
            <p:cNvCxnSpPr>
              <a:cxnSpLocks/>
            </p:cNvCxnSpPr>
            <p:nvPr/>
          </p:nvCxnSpPr>
          <p:spPr>
            <a:xfrm rot="20911869">
              <a:off x="4214198" y="2410567"/>
              <a:ext cx="709481" cy="0"/>
            </a:xfrm>
            <a:prstGeom prst="line">
              <a:avLst/>
            </a:prstGeom>
            <a:ln w="635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97CA11FF-E639-40B0-B5B1-D534056654D1}"/>
                </a:ext>
              </a:extLst>
            </p:cNvPr>
            <p:cNvCxnSpPr>
              <a:cxnSpLocks/>
            </p:cNvCxnSpPr>
            <p:nvPr/>
          </p:nvCxnSpPr>
          <p:spPr>
            <a:xfrm>
              <a:off x="4500026" y="2070907"/>
              <a:ext cx="137825" cy="679321"/>
            </a:xfrm>
            <a:prstGeom prst="line">
              <a:avLst/>
            </a:prstGeom>
            <a:ln w="635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グループ化 80"/>
          <p:cNvGrpSpPr/>
          <p:nvPr/>
        </p:nvGrpSpPr>
        <p:grpSpPr>
          <a:xfrm>
            <a:off x="6773853" y="2824231"/>
            <a:ext cx="749701" cy="717831"/>
            <a:chOff x="4214198" y="2070907"/>
            <a:chExt cx="709481" cy="679321"/>
          </a:xfrm>
        </p:grpSpPr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708EAF14-C432-416F-9EC3-191543C505F9}"/>
                </a:ext>
              </a:extLst>
            </p:cNvPr>
            <p:cNvCxnSpPr>
              <a:cxnSpLocks/>
            </p:cNvCxnSpPr>
            <p:nvPr/>
          </p:nvCxnSpPr>
          <p:spPr>
            <a:xfrm rot="20911869">
              <a:off x="4214198" y="2410567"/>
              <a:ext cx="709481" cy="0"/>
            </a:xfrm>
            <a:prstGeom prst="line">
              <a:avLst/>
            </a:prstGeom>
            <a:ln w="635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97CA11FF-E639-40B0-B5B1-D534056654D1}"/>
                </a:ext>
              </a:extLst>
            </p:cNvPr>
            <p:cNvCxnSpPr>
              <a:cxnSpLocks/>
            </p:cNvCxnSpPr>
            <p:nvPr/>
          </p:nvCxnSpPr>
          <p:spPr>
            <a:xfrm>
              <a:off x="4500026" y="2070907"/>
              <a:ext cx="137825" cy="679321"/>
            </a:xfrm>
            <a:prstGeom prst="line">
              <a:avLst/>
            </a:prstGeom>
            <a:ln w="635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" name="図 10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39826" y="4467444"/>
            <a:ext cx="1604975" cy="1502477"/>
          </a:xfrm>
          <a:prstGeom prst="rect">
            <a:avLst/>
          </a:prstGeom>
        </p:spPr>
      </p:pic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B5EF98C4-216C-4B0B-84C1-6F1DC1501F00}"/>
              </a:ext>
            </a:extLst>
          </p:cNvPr>
          <p:cNvSpPr txBox="1"/>
          <p:nvPr/>
        </p:nvSpPr>
        <p:spPr>
          <a:xfrm>
            <a:off x="4634676" y="2043207"/>
            <a:ext cx="429792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❹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B5EF98C4-216C-4B0B-84C1-6F1DC1501F00}"/>
              </a:ext>
            </a:extLst>
          </p:cNvPr>
          <p:cNvSpPr txBox="1"/>
          <p:nvPr/>
        </p:nvSpPr>
        <p:spPr>
          <a:xfrm>
            <a:off x="6057129" y="3633015"/>
            <a:ext cx="429792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➐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B5EF98C4-216C-4B0B-84C1-6F1DC1501F00}"/>
              </a:ext>
            </a:extLst>
          </p:cNvPr>
          <p:cNvSpPr txBox="1"/>
          <p:nvPr/>
        </p:nvSpPr>
        <p:spPr>
          <a:xfrm>
            <a:off x="3802334" y="3452091"/>
            <a:ext cx="429792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❻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783467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0C5504E60B49546A813DB213AAFCFBB" ma:contentTypeVersion="4" ma:contentTypeDescription="新しいドキュメントを作成します。" ma:contentTypeScope="" ma:versionID="256b335a2e994d910a6b3657e221c142">
  <xsd:schema xmlns:xsd="http://www.w3.org/2001/XMLSchema" xmlns:xs="http://www.w3.org/2001/XMLSchema" xmlns:p="http://schemas.microsoft.com/office/2006/metadata/properties" xmlns:ns2="583c19ee-b7a0-4cc9-b3a1-c40807ef59b1" targetNamespace="http://schemas.microsoft.com/office/2006/metadata/properties" ma:root="true" ma:fieldsID="27694a23c590cb4195efe59552f45a8f" ns2:_="">
    <xsd:import namespace="583c19ee-b7a0-4cc9-b3a1-c40807ef59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3c19ee-b7a0-4cc9-b3a1-c40807ef59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B5DBC49-D756-4FFF-924A-FD4EA6774D0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583c19ee-b7a0-4cc9-b3a1-c40807ef59b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71B46D9-7FB4-4E98-9B79-453A1679C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83c19ee-b7a0-4cc9-b3a1-c40807ef59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09CEC8B-4AAB-438C-83CF-B3D49C65D0F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305</Words>
  <Application>Microsoft Office PowerPoint</Application>
  <PresentationFormat>ワイド画面</PresentationFormat>
  <Paragraphs>34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游ゴシック Light</vt:lpstr>
      <vt:lpstr>Algerian</vt:lpstr>
      <vt:lpstr>Arial</vt:lpstr>
      <vt:lpstr>Calibri</vt:lpstr>
      <vt:lpstr>Calibri Light</vt:lpstr>
      <vt:lpstr>1_Office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terms:created xsi:type="dcterms:W3CDTF">2024-05-20T07:15:02Z</dcterms:created>
  <dcterms:modified xsi:type="dcterms:W3CDTF">2024-09-19T02:59:52Z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0x010100A0C5504E60B49546A813DB213AAFCFBB</vt:lpwstr>
  </property>
</Properties>
</file>